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3" r:id="rId5"/>
    <p:sldId id="265" r:id="rId6"/>
    <p:sldId id="262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47D1-0380-3340-A8E4-FBEE863499B6}" type="datetimeFigureOut">
              <a:rPr lang="it-IT" smtClean="0"/>
              <a:t>6/22/12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028A-4FE2-A244-9924-35170BEE0031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3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3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3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Low Mass </a:t>
            </a:r>
            <a:r>
              <a:rPr lang="it-IT" dirty="0" err="1" smtClean="0"/>
              <a:t>Scalars</a:t>
            </a:r>
            <a:r>
              <a:rPr lang="it-IT" dirty="0" smtClean="0"/>
              <a:t> - </a:t>
            </a:r>
            <a:r>
              <a:rPr lang="it-IT" dirty="0" err="1" smtClean="0"/>
              <a:t>Experimental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983" y="3886200"/>
            <a:ext cx="8314215" cy="1752600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C.Bini</a:t>
            </a:r>
            <a:r>
              <a:rPr lang="it-IT" b="1" dirty="0" smtClean="0"/>
              <a:t> </a:t>
            </a:r>
          </a:p>
          <a:p>
            <a:r>
              <a:rPr lang="it-IT" i="1" dirty="0" smtClean="0"/>
              <a:t>Sapienza Università and INFN Roma</a:t>
            </a:r>
          </a:p>
          <a:p>
            <a:r>
              <a:rPr lang="it-IT" dirty="0" smtClean="0"/>
              <a:t>22 </a:t>
            </a:r>
            <a:r>
              <a:rPr lang="it-IT" dirty="0" err="1" smtClean="0"/>
              <a:t>June</a:t>
            </a:r>
            <a:r>
              <a:rPr lang="it-IT" dirty="0" smtClean="0"/>
              <a:t> 2012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61874" t="33723" r="10001" b="46094"/>
          <a:stretch>
            <a:fillRect/>
          </a:stretch>
        </p:blipFill>
        <p:spPr bwMode="auto">
          <a:xfrm>
            <a:off x="495176" y="162585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838" y="39283"/>
            <a:ext cx="8924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rich</a:t>
            </a:r>
            <a:r>
              <a:rPr lang="it-IT" sz="2400" dirty="0" smtClean="0"/>
              <a:t> </a:t>
            </a:r>
            <a:r>
              <a:rPr lang="it-IT" sz="2400" dirty="0" err="1" smtClean="0"/>
              <a:t>structure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states</a:t>
            </a:r>
            <a:r>
              <a:rPr lang="it-IT" sz="2400" dirty="0" smtClean="0"/>
              <a:t> </a:t>
            </a:r>
            <a:r>
              <a:rPr lang="it-IT" sz="2400" dirty="0" err="1" smtClean="0"/>
              <a:t>below</a:t>
            </a:r>
            <a:r>
              <a:rPr lang="it-IT" sz="2400" dirty="0" smtClean="0"/>
              <a:t> </a:t>
            </a:r>
            <a:r>
              <a:rPr lang="it-IT" sz="2400" dirty="0" err="1" smtClean="0"/>
              <a:t>2</a:t>
            </a:r>
            <a:r>
              <a:rPr lang="it-IT" sz="2400" dirty="0" smtClean="0"/>
              <a:t> </a:t>
            </a:r>
            <a:r>
              <a:rPr lang="it-IT" sz="2400" dirty="0" err="1" smtClean="0"/>
              <a:t>GeV</a:t>
            </a:r>
            <a:r>
              <a:rPr lang="it-IT" sz="2400" dirty="0" smtClean="0"/>
              <a:t> hard </a:t>
            </a:r>
            <a:r>
              <a:rPr lang="it-IT" sz="2400" dirty="0" err="1" smtClean="0"/>
              <a:t>to</a:t>
            </a:r>
            <a:r>
              <a:rPr lang="it-IT" sz="2400" dirty="0" smtClean="0"/>
              <a:t> produce and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analyze</a:t>
            </a:r>
            <a:r>
              <a:rPr lang="it-IT" sz="2400" dirty="0" smtClean="0"/>
              <a:t>. </a:t>
            </a:r>
          </a:p>
          <a:p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interesting</a:t>
            </a:r>
            <a:r>
              <a:rPr lang="it-IT" sz="2400" dirty="0" smtClean="0"/>
              <a:t> </a:t>
            </a:r>
            <a:r>
              <a:rPr lang="it-IT" sz="2400" dirty="0" err="1" smtClean="0"/>
              <a:t>features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multiplets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inverted spectra</a:t>
            </a:r>
          </a:p>
          <a:p>
            <a:r>
              <a:rPr lang="en-US" sz="2400" dirty="0" smtClean="0">
                <a:sym typeface="Wingdings"/>
              </a:rPr>
              <a:t>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one extra f</a:t>
            </a:r>
            <a:r>
              <a:rPr lang="en-US" sz="2400" baseline="-25000" dirty="0" smtClean="0">
                <a:sym typeface="Wingdings"/>
              </a:rPr>
              <a:t>0</a:t>
            </a:r>
            <a:r>
              <a:rPr lang="en-US" sz="2400" dirty="0" smtClean="0">
                <a:sym typeface="Wingdings"/>
              </a:rPr>
              <a:t> state (I=0) (</a:t>
            </a:r>
            <a:r>
              <a:rPr lang="en-US" dirty="0" smtClean="0">
                <a:sym typeface="Wingdings"/>
              </a:rPr>
              <a:t>even if strongly controversial</a:t>
            </a:r>
            <a:r>
              <a:rPr lang="en-US" sz="2400" dirty="0" smtClean="0">
                <a:sym typeface="Wingdings"/>
              </a:rPr>
              <a:t>)</a:t>
            </a:r>
            <a:endParaRPr lang="it-IT" sz="2400" dirty="0"/>
          </a:p>
        </p:txBody>
      </p:sp>
      <p:pic>
        <p:nvPicPr>
          <p:cNvPr id="10" name="Picture 61"/>
          <p:cNvPicPr>
            <a:picLocks noChangeAspect="1" noChangeArrowheads="1"/>
          </p:cNvPicPr>
          <p:nvPr/>
        </p:nvPicPr>
        <p:blipFill>
          <a:blip r:embed="rId3"/>
          <a:srcRect l="78187" t="39999" r="2000" b="38652"/>
          <a:stretch>
            <a:fillRect/>
          </a:stretch>
        </p:blipFill>
        <p:spPr bwMode="auto">
          <a:xfrm>
            <a:off x="5420598" y="1488908"/>
            <a:ext cx="3019550" cy="24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1"/>
          <p:cNvPicPr>
            <a:picLocks noChangeAspect="1" noChangeArrowheads="1"/>
          </p:cNvPicPr>
          <p:nvPr/>
        </p:nvPicPr>
        <p:blipFill>
          <a:blip r:embed="rId3"/>
          <a:srcRect l="53701" t="39999" r="41199" b="38652"/>
          <a:stretch>
            <a:fillRect/>
          </a:stretch>
        </p:blipFill>
        <p:spPr bwMode="auto">
          <a:xfrm>
            <a:off x="4644002" y="1484907"/>
            <a:ext cx="777221" cy="24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Istantanea 2012-06-22 07-32-2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48" y="3829519"/>
            <a:ext cx="6201123" cy="23516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3277" y="6245854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Much</a:t>
            </a:r>
            <a:r>
              <a:rPr lang="it-IT" sz="2400" dirty="0" smtClean="0"/>
              <a:t> </a:t>
            </a:r>
            <a:r>
              <a:rPr lang="it-IT" sz="2400" dirty="0" err="1" smtClean="0"/>
              <a:t>space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exotics</a:t>
            </a:r>
            <a:r>
              <a:rPr lang="it-IT" sz="2400" dirty="0" smtClean="0"/>
              <a:t>: 4q + </a:t>
            </a:r>
            <a:r>
              <a:rPr lang="it-IT" sz="2400" dirty="0" err="1" smtClean="0"/>
              <a:t>gluonium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7035" y="497573"/>
            <a:ext cx="77119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Few</a:t>
            </a:r>
            <a:r>
              <a:rPr lang="it-IT" sz="2400" dirty="0" smtClean="0"/>
              <a:t> </a:t>
            </a:r>
            <a:r>
              <a:rPr lang="it-IT" sz="2400" dirty="0" err="1"/>
              <a:t>clear</a:t>
            </a:r>
            <a:r>
              <a:rPr lang="it-IT" sz="2400" dirty="0" smtClean="0"/>
              <a:t> </a:t>
            </a:r>
            <a:r>
              <a:rPr lang="it-IT" sz="2400" dirty="0" err="1" smtClean="0"/>
              <a:t>points</a:t>
            </a:r>
            <a:r>
              <a:rPr lang="it-IT" sz="2400" dirty="0" smtClean="0"/>
              <a:t>:</a:t>
            </a:r>
          </a:p>
          <a:p>
            <a:pPr lvl="0"/>
            <a:r>
              <a:rPr lang="en-US" sz="2400" dirty="0" smtClean="0">
                <a:sym typeface="Wingdings"/>
              </a:rPr>
              <a:t>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it-IT" sz="2400" dirty="0" smtClean="0"/>
              <a:t>The </a:t>
            </a:r>
            <a:r>
              <a:rPr lang="it-IT" sz="2400" b="1" i="1" dirty="0"/>
              <a:t>sigma pole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IT IS NOT a </a:t>
            </a:r>
            <a:r>
              <a:rPr lang="it-IT" sz="2400" dirty="0" smtClean="0"/>
              <a:t>BW </a:t>
            </a:r>
            <a:r>
              <a:rPr lang="it-IT" sz="2400" dirty="0"/>
              <a:t>(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pointed</a:t>
            </a:r>
            <a:r>
              <a:rPr lang="it-IT" sz="2400" dirty="0"/>
              <a:t> out </a:t>
            </a:r>
            <a:r>
              <a:rPr lang="it-IT" sz="2400" dirty="0" err="1"/>
              <a:t>several</a:t>
            </a:r>
            <a:r>
              <a:rPr lang="it-IT" sz="2400" dirty="0"/>
              <a:t> </a:t>
            </a:r>
            <a:r>
              <a:rPr lang="it-IT" sz="2400" dirty="0" err="1"/>
              <a:t>times</a:t>
            </a:r>
            <a:r>
              <a:rPr lang="it-IT" sz="2400" dirty="0"/>
              <a:t> </a:t>
            </a:r>
            <a:r>
              <a:rPr lang="it-IT" sz="2400" dirty="0" err="1"/>
              <a:t>by</a:t>
            </a:r>
            <a:r>
              <a:rPr lang="it-IT" sz="2400" dirty="0"/>
              <a:t> </a:t>
            </a:r>
            <a:r>
              <a:rPr lang="it-IT" sz="2400" dirty="0" err="1" smtClean="0"/>
              <a:t>D.Bugg</a:t>
            </a:r>
            <a:r>
              <a:rPr lang="it-IT" sz="2400" dirty="0"/>
              <a:t>).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manifests</a:t>
            </a:r>
            <a:r>
              <a:rPr lang="it-IT" sz="2400" dirty="0"/>
              <a:t> </a:t>
            </a:r>
            <a:r>
              <a:rPr lang="it-IT" sz="2400" dirty="0" err="1"/>
              <a:t>itself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bump</a:t>
            </a:r>
            <a:r>
              <a:rPr lang="it-IT" sz="2400" dirty="0"/>
              <a:t> in mass </a:t>
            </a:r>
            <a:r>
              <a:rPr lang="it-IT" sz="2400" dirty="0" err="1"/>
              <a:t>distributions</a:t>
            </a:r>
            <a:r>
              <a:rPr lang="it-IT" sz="2400" dirty="0"/>
              <a:t> or </a:t>
            </a:r>
            <a:r>
              <a:rPr lang="it-IT" sz="2400" dirty="0" err="1"/>
              <a:t>Dalitz</a:t>
            </a:r>
            <a:r>
              <a:rPr lang="it-IT" sz="2400" dirty="0"/>
              <a:t> </a:t>
            </a:r>
            <a:r>
              <a:rPr lang="it-IT" sz="2400" dirty="0" err="1"/>
              <a:t>plots</a:t>
            </a:r>
            <a:r>
              <a:rPr lang="it-IT" sz="2400" dirty="0"/>
              <a:t>, </a:t>
            </a:r>
            <a:r>
              <a:rPr lang="it-IT" sz="2400" dirty="0" err="1"/>
              <a:t>tipically</a:t>
            </a:r>
            <a:r>
              <a:rPr lang="it-IT" sz="2400" dirty="0"/>
              <a:t> people </a:t>
            </a:r>
            <a:r>
              <a:rPr lang="it-IT" sz="2400" dirty="0" err="1"/>
              <a:t>need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fit</a:t>
            </a:r>
            <a:r>
              <a:rPr lang="it-IT" sz="2400" dirty="0"/>
              <a:t> data, </a:t>
            </a:r>
            <a:r>
              <a:rPr lang="it-IT" sz="2400" dirty="0" err="1" smtClean="0"/>
              <a:t>but</a:t>
            </a:r>
            <a:r>
              <a:rPr lang="it-IT" sz="2400" dirty="0" smtClean="0"/>
              <a:t> “</a:t>
            </a:r>
            <a:r>
              <a:rPr lang="it-IT" sz="2400" dirty="0" err="1" smtClean="0"/>
              <a:t>handle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care”;</a:t>
            </a:r>
          </a:p>
          <a:p>
            <a:pPr lvl="0"/>
            <a:r>
              <a:rPr lang="it-IT" sz="2400" dirty="0" smtClean="0"/>
              <a:t>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it-IT" sz="2400" dirty="0" smtClean="0"/>
              <a:t>f</a:t>
            </a:r>
            <a:r>
              <a:rPr lang="it-IT" sz="2400" baseline="-25000" dirty="0" smtClean="0"/>
              <a:t>0</a:t>
            </a:r>
            <a:r>
              <a:rPr lang="it-IT" sz="2400" dirty="0"/>
              <a:t>(980) and a</a:t>
            </a:r>
            <a:r>
              <a:rPr lang="it-IT" sz="2400" baseline="-25000" dirty="0"/>
              <a:t>0</a:t>
            </a:r>
            <a:r>
              <a:rPr lang="it-IT" sz="2400" dirty="0"/>
              <a:t>(980) are </a:t>
            </a:r>
            <a:r>
              <a:rPr lang="it-IT" sz="2400" dirty="0" err="1"/>
              <a:t>strongly</a:t>
            </a:r>
            <a:r>
              <a:rPr lang="it-IT" sz="2400" dirty="0"/>
              <a:t> </a:t>
            </a:r>
            <a:r>
              <a:rPr lang="it-IT" sz="2400" dirty="0" err="1"/>
              <a:t>coupled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 </a:t>
            </a:r>
            <a:r>
              <a:rPr lang="it-IT" sz="2400" dirty="0" err="1"/>
              <a:t>Kaons</a:t>
            </a:r>
            <a:r>
              <a:rPr lang="it-IT" sz="2400" dirty="0"/>
              <a:t>, </a:t>
            </a:r>
            <a:r>
              <a:rPr lang="it-IT" sz="2400" dirty="0" err="1"/>
              <a:t>hence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a </a:t>
            </a:r>
            <a:r>
              <a:rPr lang="it-IT" sz="2400" b="1" i="1" dirty="0" err="1"/>
              <a:t>large</a:t>
            </a:r>
            <a:r>
              <a:rPr lang="it-IT" sz="2400" b="1" i="1" dirty="0"/>
              <a:t> s-quark </a:t>
            </a:r>
            <a:r>
              <a:rPr lang="it-IT" sz="2400" b="1" i="1" dirty="0" err="1"/>
              <a:t>content</a:t>
            </a:r>
            <a:r>
              <a:rPr lang="it-IT" sz="2400" b="1" i="1" dirty="0"/>
              <a:t> </a:t>
            </a:r>
            <a:r>
              <a:rPr lang="it-IT" sz="2400" dirty="0"/>
              <a:t>in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wavefunctions</a:t>
            </a:r>
            <a:endParaRPr lang="it-IT" sz="2400" dirty="0" smtClean="0"/>
          </a:p>
          <a:p>
            <a:pPr lvl="0"/>
            <a:r>
              <a:rPr lang="it-IT" sz="2400" dirty="0" smtClean="0"/>
              <a:t>(KLOE and </a:t>
            </a:r>
            <a:r>
              <a:rPr lang="it-IT" sz="2400" dirty="0" err="1" smtClean="0"/>
              <a:t>Novosibirsk</a:t>
            </a:r>
            <a:r>
              <a:rPr lang="it-IT" sz="2400" dirty="0" smtClean="0"/>
              <a:t> </a:t>
            </a:r>
            <a:r>
              <a:rPr lang="it-IT" sz="2400" dirty="0" err="1" smtClean="0">
                <a:latin typeface="Symbol" charset="2"/>
                <a:cs typeface="Symbol" charset="2"/>
              </a:rPr>
              <a:t>f</a:t>
            </a:r>
            <a:r>
              <a:rPr lang="it-IT" sz="2400" dirty="0" smtClean="0"/>
              <a:t> </a:t>
            </a:r>
            <a:r>
              <a:rPr lang="en-US" sz="2400" dirty="0" err="1" smtClean="0">
                <a:sym typeface="Wingdings"/>
              </a:rPr>
              <a:t>S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sym typeface="Wingdings"/>
              </a:rPr>
              <a:t> results)</a:t>
            </a:r>
            <a:r>
              <a:rPr lang="it-IT" sz="2400" dirty="0" smtClean="0"/>
              <a:t>;</a:t>
            </a:r>
          </a:p>
          <a:p>
            <a:pPr lvl="0"/>
            <a:r>
              <a:rPr lang="it-IT" sz="2400" dirty="0" smtClean="0"/>
              <a:t>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it-IT" sz="2400" dirty="0" err="1" smtClean="0"/>
              <a:t>Problems</a:t>
            </a:r>
            <a:r>
              <a:rPr lang="it-IT" sz="2400" dirty="0" smtClean="0"/>
              <a:t> </a:t>
            </a:r>
            <a:r>
              <a:rPr lang="it-IT" sz="2400" dirty="0" err="1"/>
              <a:t>with</a:t>
            </a:r>
            <a:r>
              <a:rPr lang="it-IT" sz="2400" dirty="0"/>
              <a:t> </a:t>
            </a:r>
            <a:r>
              <a:rPr lang="it-IT" sz="2400" b="1" i="1" dirty="0" err="1"/>
              <a:t>isospin</a:t>
            </a:r>
            <a:r>
              <a:rPr lang="it-IT" sz="2400" dirty="0"/>
              <a:t> (</a:t>
            </a:r>
            <a:r>
              <a:rPr lang="it-IT" sz="2400" dirty="0" err="1"/>
              <a:t>violations</a:t>
            </a:r>
            <a:r>
              <a:rPr lang="it-IT" sz="2400" dirty="0"/>
              <a:t> </a:t>
            </a:r>
            <a:r>
              <a:rPr lang="it-IT" sz="2400" dirty="0" err="1" smtClean="0"/>
              <a:t>observed</a:t>
            </a:r>
            <a:r>
              <a:rPr lang="it-IT" sz="2400" dirty="0" smtClean="0"/>
              <a:t> (</a:t>
            </a:r>
            <a:r>
              <a:rPr lang="it-IT" sz="2400" dirty="0" err="1" smtClean="0"/>
              <a:t>see</a:t>
            </a:r>
            <a:r>
              <a:rPr lang="it-IT" sz="2400" dirty="0" smtClean="0"/>
              <a:t> </a:t>
            </a:r>
            <a:r>
              <a:rPr lang="it-IT" sz="2400" dirty="0" err="1" smtClean="0"/>
              <a:t>J</a:t>
            </a:r>
            <a:r>
              <a:rPr lang="it-IT" sz="2400" dirty="0" smtClean="0"/>
              <a:t>/</a:t>
            </a:r>
            <a:r>
              <a:rPr lang="it-IT" sz="2400" dirty="0" err="1" smtClean="0">
                <a:latin typeface="Symbol" charset="2"/>
                <a:cs typeface="Symbol" charset="2"/>
              </a:rPr>
              <a:t>y</a:t>
            </a:r>
            <a:r>
              <a:rPr lang="it-IT" sz="2400" dirty="0" smtClean="0"/>
              <a:t>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gppp</a:t>
            </a:r>
            <a:r>
              <a:rPr lang="it-IT" sz="2400" dirty="0" smtClean="0"/>
              <a:t>) talk </a:t>
            </a:r>
            <a:r>
              <a:rPr lang="it-IT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 err="1" smtClean="0"/>
              <a:t>B.Liu</a:t>
            </a:r>
            <a:r>
              <a:rPr lang="it-IT" sz="2400" dirty="0" smtClean="0"/>
              <a:t>;</a:t>
            </a:r>
          </a:p>
          <a:p>
            <a:pPr lvl="0"/>
            <a:r>
              <a:rPr lang="it-IT" sz="2400" dirty="0" smtClean="0"/>
              <a:t>	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it-IT" sz="2400" b="1" i="1" dirty="0" err="1" smtClean="0">
                <a:latin typeface="Symbol" charset="2"/>
                <a:cs typeface="Symbol" charset="2"/>
              </a:rPr>
              <a:t>gg</a:t>
            </a:r>
            <a:r>
              <a:rPr lang="it-IT" sz="2400" dirty="0" smtClean="0">
                <a:latin typeface="Symbol" charset="2"/>
                <a:cs typeface="Symbol" charset="2"/>
              </a:rPr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apparently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conclusive (</a:t>
            </a:r>
            <a:r>
              <a:rPr lang="it-IT" sz="2400" dirty="0" err="1"/>
              <a:t>even</a:t>
            </a:r>
            <a:r>
              <a:rPr lang="it-IT" sz="2400" dirty="0"/>
              <a:t>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interesting</a:t>
            </a:r>
            <a:r>
              <a:rPr lang="it-IT" sz="2400" dirty="0"/>
              <a:t> </a:t>
            </a:r>
            <a:r>
              <a:rPr lang="it-IT" sz="2400" dirty="0" err="1"/>
              <a:t>works</a:t>
            </a:r>
            <a:r>
              <a:rPr lang="it-IT" sz="2400" dirty="0"/>
              <a:t> are </a:t>
            </a:r>
            <a:r>
              <a:rPr lang="it-IT" sz="2400" dirty="0" err="1" smtClean="0"/>
              <a:t>there</a:t>
            </a:r>
            <a:r>
              <a:rPr lang="it-IT" sz="2400" dirty="0" smtClean="0"/>
              <a:t>, </a:t>
            </a:r>
            <a:r>
              <a:rPr lang="it-IT" sz="2400" dirty="0" err="1" smtClean="0"/>
              <a:t>see</a:t>
            </a:r>
            <a:r>
              <a:rPr lang="it-IT" sz="2400" dirty="0" smtClean="0"/>
              <a:t> </a:t>
            </a:r>
            <a:r>
              <a:rPr lang="it-IT" sz="2400" dirty="0" err="1" smtClean="0"/>
              <a:t>Pennington</a:t>
            </a:r>
            <a:r>
              <a:rPr lang="it-IT" sz="2400" dirty="0" smtClean="0"/>
              <a:t>),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probably</a:t>
            </a:r>
            <a:r>
              <a:rPr lang="it-IT" sz="2400" dirty="0" smtClean="0"/>
              <a:t> more </a:t>
            </a:r>
            <a:r>
              <a:rPr lang="it-IT" sz="2400" dirty="0" err="1" smtClean="0"/>
              <a:t>insight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needed</a:t>
            </a:r>
            <a:r>
              <a:rPr lang="it-IT" sz="2400" dirty="0" smtClean="0"/>
              <a:t> on </a:t>
            </a:r>
            <a:r>
              <a:rPr lang="it-IT" sz="2400" dirty="0" err="1" smtClean="0"/>
              <a:t>this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antanea 2012-06-22 07-43-36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980"/>
            <a:ext cx="9144000" cy="553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518" y="301163"/>
            <a:ext cx="6587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BES3 </a:t>
            </a:r>
            <a:r>
              <a:rPr lang="it-IT" sz="2400" dirty="0" err="1" smtClean="0"/>
              <a:t>is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frontline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physics</a:t>
            </a:r>
            <a:r>
              <a:rPr lang="it-IT" sz="2400" dirty="0" smtClean="0"/>
              <a:t> (</a:t>
            </a:r>
            <a:r>
              <a:rPr lang="it-IT" sz="2400" dirty="0" err="1" smtClean="0"/>
              <a:t>J</a:t>
            </a:r>
            <a:r>
              <a:rPr lang="it-IT" sz="2400" dirty="0" smtClean="0"/>
              <a:t>/</a:t>
            </a:r>
            <a:r>
              <a:rPr lang="it-IT" sz="2400" dirty="0" err="1" smtClean="0">
                <a:latin typeface="Symbol" charset="2"/>
                <a:cs typeface="Symbol" charset="2"/>
              </a:rPr>
              <a:t>y</a:t>
            </a:r>
            <a:r>
              <a:rPr lang="it-IT" sz="2400" dirty="0" smtClean="0"/>
              <a:t> </a:t>
            </a:r>
            <a:r>
              <a:rPr lang="it-IT" sz="2400" dirty="0" err="1" smtClean="0"/>
              <a:t>decays</a:t>
            </a:r>
            <a:r>
              <a:rPr lang="it-IT" sz="2400" dirty="0" smtClean="0"/>
              <a:t>): </a:t>
            </a:r>
          </a:p>
          <a:p>
            <a:r>
              <a:rPr lang="it-IT" sz="2400" dirty="0" err="1" smtClean="0"/>
              <a:t>poor</a:t>
            </a:r>
            <a:r>
              <a:rPr lang="it-IT" sz="2400" dirty="0" smtClean="0"/>
              <a:t> </a:t>
            </a:r>
            <a:r>
              <a:rPr lang="it-IT" sz="2400" dirty="0" err="1" smtClean="0"/>
              <a:t>statistics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no more a </a:t>
            </a:r>
            <a:r>
              <a:rPr lang="it-IT" sz="2400" dirty="0" err="1" smtClean="0"/>
              <a:t>problem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antanea 2012-06-22 09-32-5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8" y="1909748"/>
            <a:ext cx="4723598" cy="2880000"/>
          </a:xfrm>
          <a:prstGeom prst="rect">
            <a:avLst/>
          </a:prstGeom>
        </p:spPr>
      </p:pic>
      <p:pic>
        <p:nvPicPr>
          <p:cNvPr id="3" name="Picture 2" descr="Istantanea 2012-06-22 09-33-1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03" y="1667594"/>
            <a:ext cx="4091601" cy="32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310" y="288069"/>
            <a:ext cx="87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only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improvement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statistics</a:t>
            </a:r>
            <a:r>
              <a:rPr lang="it-IT" sz="2400" dirty="0" smtClean="0"/>
              <a:t>,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detector performance</a:t>
            </a:r>
            <a:endParaRPr lang="it-I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99833" y="1448083"/>
            <a:ext cx="79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BES2</a:t>
            </a:r>
            <a:endParaRPr lang="it-I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16668" y="1217250"/>
            <a:ext cx="79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BES3</a:t>
            </a:r>
            <a:endParaRPr lang="it-I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1150" y="5303084"/>
            <a:ext cx="860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Strong </a:t>
            </a:r>
            <a:r>
              <a:rPr lang="it-IT" sz="2400" dirty="0" err="1" smtClean="0"/>
              <a:t>reduction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background due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improvement</a:t>
            </a:r>
            <a:r>
              <a:rPr lang="it-IT" sz="2400" dirty="0" smtClean="0"/>
              <a:t> in </a:t>
            </a:r>
            <a:r>
              <a:rPr lang="it-IT" sz="2400" dirty="0" err="1" smtClean="0">
                <a:latin typeface="Symbol" charset="2"/>
                <a:cs typeface="Symbol" charset="2"/>
              </a:rPr>
              <a:t>g</a:t>
            </a:r>
            <a:r>
              <a:rPr lang="it-IT" sz="2400" dirty="0" smtClean="0">
                <a:latin typeface="Symbol" charset="2"/>
                <a:cs typeface="Symbol" charset="2"/>
              </a:rPr>
              <a:t> </a:t>
            </a:r>
            <a:r>
              <a:rPr lang="it-IT" sz="2400" dirty="0" smtClean="0"/>
              <a:t>detection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antanea 2012-06-22 09-03-3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40" y="38314"/>
            <a:ext cx="6503155" cy="4320000"/>
          </a:xfrm>
          <a:prstGeom prst="rect">
            <a:avLst/>
          </a:prstGeom>
        </p:spPr>
      </p:pic>
      <p:pic>
        <p:nvPicPr>
          <p:cNvPr id="3" name="Picture 2" descr="Istantanea 2012-06-22 09-03-4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52" y="4338000"/>
            <a:ext cx="6106155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2" y="53472"/>
            <a:ext cx="889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BES </a:t>
            </a:r>
            <a:r>
              <a:rPr lang="it-IT" sz="2400" dirty="0" err="1" smtClean="0"/>
              <a:t>presented</a:t>
            </a:r>
            <a:r>
              <a:rPr lang="it-IT" sz="2400" dirty="0" smtClean="0"/>
              <a:t> at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conference</a:t>
            </a:r>
            <a:r>
              <a:rPr lang="it-IT" sz="2400" dirty="0" smtClean="0"/>
              <a:t> a </a:t>
            </a:r>
            <a:r>
              <a:rPr lang="it-IT" sz="2400" dirty="0" err="1" smtClean="0"/>
              <a:t>detailed</a:t>
            </a:r>
            <a:r>
              <a:rPr lang="it-IT" sz="2400" dirty="0" smtClean="0"/>
              <a:t> </a:t>
            </a:r>
            <a:r>
              <a:rPr lang="it-IT" sz="2400" dirty="0" err="1" smtClean="0"/>
              <a:t>study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>
                <a:latin typeface="Symbol" charset="2"/>
                <a:cs typeface="Symbol" charset="2"/>
              </a:rPr>
              <a:t>pp</a:t>
            </a:r>
            <a:r>
              <a:rPr lang="it-IT" sz="2400" dirty="0" smtClean="0"/>
              <a:t> </a:t>
            </a:r>
            <a:r>
              <a:rPr lang="it-IT" sz="2400" dirty="0" err="1" smtClean="0"/>
              <a:t>amplitude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in </a:t>
            </a:r>
            <a:r>
              <a:rPr lang="it-IT" sz="2400" dirty="0" err="1" smtClean="0"/>
              <a:t>J</a:t>
            </a:r>
            <a:r>
              <a:rPr lang="it-IT" sz="2400" dirty="0" smtClean="0"/>
              <a:t>/</a:t>
            </a:r>
            <a:r>
              <a:rPr lang="it-IT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gp</a:t>
            </a:r>
            <a:r>
              <a:rPr lang="en-US" sz="2400" baseline="30000" dirty="0" smtClean="0">
                <a:sym typeface="Wingdings"/>
              </a:rPr>
              <a:t>0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400" baseline="30000" dirty="0" smtClean="0">
                <a:sym typeface="Wingdings"/>
              </a:rPr>
              <a:t>0</a:t>
            </a:r>
            <a:r>
              <a:rPr lang="en-US" sz="2400" dirty="0" smtClean="0">
                <a:sym typeface="Wingdings"/>
              </a:rPr>
              <a:t> with PWA (</a:t>
            </a:r>
            <a:r>
              <a:rPr lang="en-US" dirty="0" smtClean="0">
                <a:sym typeface="Wingdings"/>
              </a:rPr>
              <a:t>covariant tensor formalism</a:t>
            </a:r>
            <a:r>
              <a:rPr lang="en-US" sz="2400" dirty="0" smtClean="0">
                <a:sym typeface="Wingdings"/>
              </a:rPr>
              <a:t>) (</a:t>
            </a:r>
            <a:r>
              <a:rPr lang="en-US" sz="2400" dirty="0" err="1" smtClean="0">
                <a:sym typeface="Wingdings"/>
              </a:rPr>
              <a:t>B.Liu</a:t>
            </a:r>
            <a:r>
              <a:rPr lang="en-US" sz="2400" dirty="0" smtClean="0">
                <a:sym typeface="Wingdings"/>
              </a:rPr>
              <a:t>).</a:t>
            </a:r>
            <a:endParaRPr lang="it-IT" sz="2400" dirty="0"/>
          </a:p>
        </p:txBody>
      </p:sp>
      <p:pic>
        <p:nvPicPr>
          <p:cNvPr id="3" name="Picture 2" descr="Istantanea 2012-06-22 07-53-0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3" y="925376"/>
            <a:ext cx="8296522" cy="3524335"/>
          </a:xfrm>
          <a:prstGeom prst="rect">
            <a:avLst/>
          </a:prstGeom>
        </p:spPr>
      </p:pic>
      <p:pic>
        <p:nvPicPr>
          <p:cNvPr id="4" name="Picture 3" descr="Istantanea 2012-06-22 07-53-35.tiff"/>
          <p:cNvPicPr>
            <a:picLocks noChangeAspect="1"/>
          </p:cNvPicPr>
          <p:nvPr/>
        </p:nvPicPr>
        <p:blipFill>
          <a:blip r:embed="rId3"/>
          <a:srcRect t="6290" b="5767"/>
          <a:stretch>
            <a:fillRect/>
          </a:stretch>
        </p:blipFill>
        <p:spPr>
          <a:xfrm>
            <a:off x="91905" y="4358102"/>
            <a:ext cx="6711892" cy="244642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39425" y="4556724"/>
            <a:ext cx="2115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r>
              <a:rPr lang="it-IT" baseline="-25000" dirty="0" smtClean="0"/>
              <a:t>0</a:t>
            </a:r>
            <a:r>
              <a:rPr lang="it-IT" dirty="0" smtClean="0"/>
              <a:t>(980) and f</a:t>
            </a:r>
            <a:r>
              <a:rPr lang="it-IT" baseline="-25000" dirty="0" smtClean="0"/>
              <a:t>0</a:t>
            </a:r>
            <a:r>
              <a:rPr lang="it-IT" dirty="0" smtClean="0"/>
              <a:t>(1370)</a:t>
            </a:r>
          </a:p>
          <a:p>
            <a:r>
              <a:rPr lang="it-IT" dirty="0" err="1" smtClean="0"/>
              <a:t>below</a:t>
            </a:r>
            <a:r>
              <a:rPr lang="it-IT" dirty="0" smtClean="0"/>
              <a:t> </a:t>
            </a:r>
            <a:r>
              <a:rPr lang="it-IT" dirty="0" err="1" smtClean="0"/>
              <a:t>significance</a:t>
            </a:r>
            <a:endParaRPr lang="it-IT" dirty="0" smtClean="0"/>
          </a:p>
          <a:p>
            <a:r>
              <a:rPr lang="it-IT" dirty="0" err="1" smtClean="0"/>
              <a:t>limits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123" y="168873"/>
            <a:ext cx="6358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BES </a:t>
            </a:r>
            <a:r>
              <a:rPr lang="it-IT" sz="2400" dirty="0" err="1" smtClean="0"/>
              <a:t>presented</a:t>
            </a:r>
            <a:r>
              <a:rPr lang="it-IT" sz="2400" dirty="0" smtClean="0"/>
              <a:t> MC </a:t>
            </a:r>
            <a:r>
              <a:rPr lang="it-IT" sz="2400" dirty="0" err="1" smtClean="0"/>
              <a:t>tests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MIPWA and conclude:</a:t>
            </a:r>
            <a:endParaRPr lang="it-IT" sz="2400" dirty="0"/>
          </a:p>
        </p:txBody>
      </p:sp>
      <p:pic>
        <p:nvPicPr>
          <p:cNvPr id="3" name="Picture 2" descr="Istantanea 2012-06-22 08-09-24.tiff"/>
          <p:cNvPicPr>
            <a:picLocks noChangeAspect="1"/>
          </p:cNvPicPr>
          <p:nvPr/>
        </p:nvPicPr>
        <p:blipFill>
          <a:blip r:embed="rId2"/>
          <a:srcRect t="12376" b="27717"/>
          <a:stretch>
            <a:fillRect/>
          </a:stretch>
        </p:blipFill>
        <p:spPr>
          <a:xfrm>
            <a:off x="379710" y="1204651"/>
            <a:ext cx="8444178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23" y="1689135"/>
            <a:ext cx="8824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“a nightmare for experiment and a paradise for theory!” (</a:t>
            </a:r>
            <a:r>
              <a:rPr lang="en-US" sz="2400" dirty="0" err="1" smtClean="0">
                <a:sym typeface="Wingdings"/>
              </a:rPr>
              <a:t>S.Eidelman</a:t>
            </a:r>
            <a:r>
              <a:rPr lang="en-US" sz="2400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	</a:t>
            </a:r>
          </a:p>
          <a:p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392798" y="2247319"/>
            <a:ext cx="8183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	</a:t>
            </a:r>
            <a:r>
              <a:rPr lang="it-IT" sz="2400" dirty="0" err="1" smtClean="0"/>
              <a:t>Conclusion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</a:t>
            </a:r>
            <a:r>
              <a:rPr lang="it-IT" sz="2400" dirty="0" err="1" smtClean="0"/>
              <a:t>an</a:t>
            </a:r>
            <a:r>
              <a:rPr lang="it-IT" sz="2400" dirty="0" smtClean="0"/>
              <a:t> </a:t>
            </a:r>
            <a:r>
              <a:rPr lang="it-IT" sz="2400" dirty="0" err="1" smtClean="0"/>
              <a:t>experimentalist</a:t>
            </a:r>
            <a:r>
              <a:rPr lang="it-IT" sz="2400" dirty="0" smtClean="0"/>
              <a:t> </a:t>
            </a:r>
            <a:r>
              <a:rPr lang="it-IT" sz="2400" dirty="0" err="1" smtClean="0"/>
              <a:t>point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view</a:t>
            </a:r>
            <a:r>
              <a:rPr lang="it-IT" sz="2400" dirty="0" smtClean="0"/>
              <a:t>: </a:t>
            </a:r>
            <a:r>
              <a:rPr lang="it-IT" sz="2400" dirty="0" err="1" smtClean="0"/>
              <a:t>not</a:t>
            </a:r>
            <a:r>
              <a:rPr lang="it-IT" sz="2400" dirty="0" smtClean="0"/>
              <a:t> a </a:t>
            </a:r>
            <a:r>
              <a:rPr lang="it-IT" sz="2400" dirty="0" err="1" smtClean="0"/>
              <a:t>nightmare</a:t>
            </a:r>
            <a:r>
              <a:rPr lang="it-IT" sz="2400" dirty="0" smtClean="0"/>
              <a:t> </a:t>
            </a:r>
            <a:r>
              <a:rPr lang="it-IT" sz="2400" dirty="0" err="1" smtClean="0"/>
              <a:t>but</a:t>
            </a:r>
            <a:r>
              <a:rPr lang="it-IT" sz="2400" dirty="0" smtClean="0"/>
              <a:t> a </a:t>
            </a:r>
            <a:r>
              <a:rPr lang="it-IT" sz="2400" dirty="0" err="1" smtClean="0"/>
              <a:t>sort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“</a:t>
            </a:r>
            <a:r>
              <a:rPr lang="it-IT" sz="2400" dirty="0" err="1" smtClean="0"/>
              <a:t>frustration</a:t>
            </a:r>
            <a:r>
              <a:rPr lang="it-IT" sz="2400" dirty="0" smtClean="0"/>
              <a:t>”: so beautiful and high </a:t>
            </a:r>
            <a:r>
              <a:rPr lang="it-IT" sz="2400" dirty="0" err="1" smtClean="0"/>
              <a:t>quality</a:t>
            </a:r>
            <a:r>
              <a:rPr lang="it-IT" sz="2400" dirty="0" smtClean="0"/>
              <a:t> data and </a:t>
            </a:r>
            <a:r>
              <a:rPr lang="it-IT" sz="2400" dirty="0" err="1" smtClean="0"/>
              <a:t>not</a:t>
            </a:r>
            <a:r>
              <a:rPr lang="it-IT" sz="2400" dirty="0" smtClean="0"/>
              <a:t> a </a:t>
            </a:r>
            <a:r>
              <a:rPr lang="it-IT" sz="2400" dirty="0" err="1" smtClean="0"/>
              <a:t>firm</a:t>
            </a:r>
            <a:r>
              <a:rPr lang="it-IT" sz="2400" dirty="0" smtClean="0"/>
              <a:t> </a:t>
            </a:r>
            <a:r>
              <a:rPr lang="it-IT" sz="2400" dirty="0" err="1" smtClean="0"/>
              <a:t>conclusion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</a:t>
            </a:r>
            <a:r>
              <a:rPr lang="it-IT" sz="2400" dirty="0" err="1" smtClean="0"/>
              <a:t>them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/>
              <a:t>	Are “</a:t>
            </a: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experimental</a:t>
            </a:r>
            <a:r>
              <a:rPr lang="it-IT" sz="2400" dirty="0" smtClean="0"/>
              <a:t> data </a:t>
            </a:r>
            <a:r>
              <a:rPr lang="it-IT" sz="2400" dirty="0" err="1" smtClean="0"/>
              <a:t>badly</a:t>
            </a:r>
            <a:r>
              <a:rPr lang="it-IT" sz="2400" dirty="0" smtClean="0"/>
              <a:t> </a:t>
            </a:r>
            <a:r>
              <a:rPr lang="it-IT" sz="2400" dirty="0" err="1" smtClean="0"/>
              <a:t>needed</a:t>
            </a:r>
            <a:r>
              <a:rPr lang="it-IT" sz="2400" dirty="0" smtClean="0"/>
              <a:t>” ?</a:t>
            </a:r>
          </a:p>
          <a:p>
            <a:endParaRPr lang="it-IT" sz="2400" dirty="0" smtClean="0"/>
          </a:p>
          <a:p>
            <a:r>
              <a:rPr lang="it-IT" sz="2400" dirty="0" smtClean="0"/>
              <a:t>	</a:t>
            </a:r>
            <a:r>
              <a:rPr lang="it-IT" sz="2400" dirty="0" err="1" smtClean="0"/>
              <a:t>Bottomline</a:t>
            </a:r>
            <a:r>
              <a:rPr lang="it-IT" sz="2400" dirty="0"/>
              <a:t>: the nature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 smtClean="0"/>
              <a:t>hadrons</a:t>
            </a:r>
            <a:r>
              <a:rPr lang="it-IT" sz="2400" dirty="0" smtClean="0"/>
              <a:t> (and </a:t>
            </a:r>
            <a:r>
              <a:rPr lang="it-IT" sz="2400" dirty="0" err="1" smtClean="0"/>
              <a:t>of</a:t>
            </a:r>
            <a:r>
              <a:rPr lang="it-IT" sz="2400" dirty="0" smtClean="0"/>
              <a:t> scalar </a:t>
            </a:r>
            <a:r>
              <a:rPr lang="it-IT" sz="2400" dirty="0" err="1" smtClean="0"/>
              <a:t>hadrons</a:t>
            </a:r>
            <a:r>
              <a:rPr lang="it-IT" sz="2400" dirty="0" smtClean="0"/>
              <a:t> in </a:t>
            </a:r>
            <a:r>
              <a:rPr lang="it-IT" sz="2400" dirty="0" err="1" smtClean="0"/>
              <a:t>particular</a:t>
            </a:r>
            <a:r>
              <a:rPr lang="it-IT" sz="2400" dirty="0" smtClean="0"/>
              <a:t>)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/>
              <a:t>intrinsically</a:t>
            </a:r>
            <a:r>
              <a:rPr lang="it-IT" sz="2400" dirty="0"/>
              <a:t> </a:t>
            </a:r>
            <a:r>
              <a:rPr lang="it-IT" sz="2400" dirty="0" err="1"/>
              <a:t>complicated</a:t>
            </a:r>
            <a:r>
              <a:rPr lang="it-IT" sz="2400" dirty="0"/>
              <a:t>, out </a:t>
            </a:r>
            <a:r>
              <a:rPr lang="it-IT" sz="2400" dirty="0" err="1"/>
              <a:t>of</a:t>
            </a:r>
            <a:r>
              <a:rPr lang="it-IT" sz="2400" dirty="0"/>
              <a:t> </a:t>
            </a:r>
            <a:r>
              <a:rPr lang="it-IT" sz="2400" dirty="0" err="1"/>
              <a:t>our</a:t>
            </a:r>
            <a:r>
              <a:rPr lang="it-IT" sz="2400" dirty="0"/>
              <a:t> full </a:t>
            </a:r>
            <a:r>
              <a:rPr lang="it-IT" sz="2400" dirty="0" err="1"/>
              <a:t>understanding</a:t>
            </a:r>
            <a:r>
              <a:rPr lang="it-IT" sz="2400" dirty="0"/>
              <a:t> at </a:t>
            </a:r>
            <a:r>
              <a:rPr lang="it-IT" sz="2400" dirty="0" err="1"/>
              <a:t>least</a:t>
            </a:r>
            <a:r>
              <a:rPr lang="it-IT" sz="2400" dirty="0"/>
              <a:t> </a:t>
            </a:r>
            <a:r>
              <a:rPr lang="it-IT" sz="2400" dirty="0" err="1"/>
              <a:t>now</a:t>
            </a:r>
            <a:r>
              <a:rPr lang="it-IT" sz="2400" dirty="0"/>
              <a:t>.</a:t>
            </a:r>
            <a:r>
              <a:rPr lang="it-IT" sz="2400" dirty="0" smtClean="0"/>
              <a:t> A </a:t>
            </a:r>
            <a:r>
              <a:rPr lang="it-IT" sz="2400" dirty="0" err="1" smtClean="0"/>
              <a:t>real</a:t>
            </a:r>
            <a:r>
              <a:rPr lang="it-IT" sz="2400" dirty="0" smtClean="0"/>
              <a:t> </a:t>
            </a:r>
            <a:r>
              <a:rPr lang="it-IT" sz="2400" dirty="0" err="1" smtClean="0"/>
              <a:t>step</a:t>
            </a:r>
            <a:r>
              <a:rPr lang="it-IT" sz="2400" dirty="0" smtClean="0"/>
              <a:t> </a:t>
            </a:r>
            <a:r>
              <a:rPr lang="it-IT" sz="2400" dirty="0" err="1" smtClean="0"/>
              <a:t>forward</a:t>
            </a:r>
            <a:r>
              <a:rPr lang="it-IT" sz="2400" dirty="0" smtClean="0"/>
              <a:t> in </a:t>
            </a:r>
            <a:r>
              <a:rPr lang="it-IT" sz="2400" dirty="0" err="1" smtClean="0"/>
              <a:t>interpretation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badly</a:t>
            </a:r>
            <a:r>
              <a:rPr lang="it-IT" sz="2400" dirty="0" smtClean="0"/>
              <a:t> </a:t>
            </a:r>
            <a:r>
              <a:rPr lang="it-IT" sz="2400" dirty="0" err="1" smtClean="0"/>
              <a:t>needed</a:t>
            </a:r>
            <a:r>
              <a:rPr lang="it-IT" sz="2400" dirty="0" smtClean="0"/>
              <a:t>.   </a:t>
            </a:r>
            <a:endParaRPr lang="it-IT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412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Low Mass Scalars - Experimental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Università "La Sapienza" e INFN Roma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Mass Scalars</dc:title>
  <dc:creator>INFN Ist. Nazionale di Fisica Nucleare</dc:creator>
  <cp:lastModifiedBy>INFN Ist. Nazionale di Fisica Nucleare</cp:lastModifiedBy>
  <cp:revision>8</cp:revision>
  <dcterms:created xsi:type="dcterms:W3CDTF">2012-06-22T05:23:18Z</dcterms:created>
  <dcterms:modified xsi:type="dcterms:W3CDTF">2012-06-22T09:03:28Z</dcterms:modified>
</cp:coreProperties>
</file>