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784" r:id="rId2"/>
    <p:sldId id="783" r:id="rId3"/>
    <p:sldId id="781" r:id="rId4"/>
    <p:sldId id="78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6"/>
    <a:srgbClr val="008000"/>
    <a:srgbClr val="FFFFFF"/>
    <a:srgbClr val="FF0000"/>
    <a:srgbClr val="0066FF"/>
    <a:srgbClr val="66CCFF"/>
    <a:srgbClr val="CCCCFF"/>
    <a:srgbClr val="00CC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8" autoAdjust="0"/>
    <p:restoredTop sz="80635" autoAdjust="0"/>
  </p:normalViewPr>
  <p:slideViewPr>
    <p:cSldViewPr>
      <p:cViewPr varScale="1">
        <p:scale>
          <a:sx n="59" d="100"/>
          <a:sy n="59" d="100"/>
        </p:scale>
        <p:origin x="-426" y="-84"/>
      </p:cViewPr>
      <p:guideLst>
        <p:guide orient="horz" pos="2160"/>
        <p:guide orient="horz" pos="3612"/>
        <p:guide pos="2880"/>
        <p:guide pos="4332"/>
        <p:guide pos="5759"/>
        <p:guide pos="142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92541E-74BD-4E36-8BA1-B8E43F12CB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A8E9052-4028-4BA0-8D6F-30E5BCF291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91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693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87748" name="Picture 4" descr="E18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504" y="76200"/>
            <a:ext cx="685800" cy="685800"/>
          </a:xfrm>
          <a:prstGeom prst="rect">
            <a:avLst/>
          </a:prstGeom>
          <a:noFill/>
        </p:spPr>
      </p:pic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76449" y="77104"/>
            <a:ext cx="760047" cy="687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9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9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9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9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Session - Experiments</a:t>
            </a:r>
            <a:endParaRPr lang="de-DE" dirty="0"/>
          </a:p>
        </p:txBody>
      </p:sp>
      <p:pic>
        <p:nvPicPr>
          <p:cNvPr id="851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091783" cy="41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Session - Experiments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7536230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 smtClean="0"/>
          </a:p>
          <a:p>
            <a:r>
              <a:rPr lang="de-DE" dirty="0" smtClean="0"/>
              <a:t>                    </a:t>
            </a:r>
            <a:r>
              <a:rPr lang="de-DE" dirty="0" smtClean="0">
                <a:solidFill>
                  <a:srgbClr val="000096"/>
                </a:solidFill>
              </a:rPr>
              <a:t>     </a:t>
            </a:r>
            <a:r>
              <a:rPr lang="de-DE" dirty="0" err="1" smtClean="0">
                <a:solidFill>
                  <a:srgbClr val="000096"/>
                </a:solidFill>
              </a:rPr>
              <a:t>Conveners</a:t>
            </a:r>
            <a:r>
              <a:rPr lang="de-DE" dirty="0" smtClean="0">
                <a:solidFill>
                  <a:srgbClr val="000096"/>
                </a:solidFill>
              </a:rPr>
              <a:t>: C. </a:t>
            </a:r>
            <a:r>
              <a:rPr lang="de-DE" dirty="0" err="1" smtClean="0">
                <a:solidFill>
                  <a:srgbClr val="000096"/>
                </a:solidFill>
              </a:rPr>
              <a:t>Bini</a:t>
            </a:r>
            <a:r>
              <a:rPr lang="de-DE" dirty="0" smtClean="0">
                <a:solidFill>
                  <a:srgbClr val="000096"/>
                </a:solidFill>
              </a:rPr>
              <a:t> </a:t>
            </a:r>
            <a:r>
              <a:rPr lang="de-DE" dirty="0" err="1" smtClean="0">
                <a:solidFill>
                  <a:srgbClr val="000096"/>
                </a:solidFill>
              </a:rPr>
              <a:t>and</a:t>
            </a:r>
            <a:r>
              <a:rPr lang="de-DE" dirty="0" smtClean="0">
                <a:solidFill>
                  <a:srgbClr val="000096"/>
                </a:solidFill>
              </a:rPr>
              <a:t> B. Ketzer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>
                <a:solidFill>
                  <a:srgbClr val="FF0000"/>
                </a:solidFill>
              </a:rPr>
              <a:t>Recent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results</a:t>
            </a:r>
            <a:r>
              <a:rPr lang="de-DE" dirty="0" smtClean="0">
                <a:solidFill>
                  <a:srgbClr val="FF0000"/>
                </a:solidFill>
              </a:rPr>
              <a:t> on </a:t>
            </a:r>
            <a:r>
              <a:rPr lang="de-DE" dirty="0" err="1" smtClean="0">
                <a:solidFill>
                  <a:srgbClr val="FF0000"/>
                </a:solidFill>
              </a:rPr>
              <a:t>pi-pi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amplitudes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at</a:t>
            </a:r>
            <a:r>
              <a:rPr lang="de-DE" dirty="0" smtClean="0">
                <a:solidFill>
                  <a:srgbClr val="FF0000"/>
                </a:solidFill>
              </a:rPr>
              <a:t> BES III (10’+5’) </a:t>
            </a:r>
            <a:br>
              <a:rPr lang="de-DE" dirty="0" smtClean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000096"/>
                </a:solidFill>
              </a:rPr>
              <a:t>B. Liu (Institute </a:t>
            </a:r>
            <a:r>
              <a:rPr lang="de-DE" dirty="0" err="1" smtClean="0">
                <a:solidFill>
                  <a:srgbClr val="000096"/>
                </a:solidFill>
              </a:rPr>
              <a:t>of</a:t>
            </a:r>
            <a:r>
              <a:rPr lang="de-DE" dirty="0" smtClean="0">
                <a:solidFill>
                  <a:srgbClr val="000096"/>
                </a:solidFill>
              </a:rPr>
              <a:t> High </a:t>
            </a:r>
            <a:r>
              <a:rPr lang="de-DE" dirty="0" err="1" smtClean="0">
                <a:solidFill>
                  <a:srgbClr val="000096"/>
                </a:solidFill>
              </a:rPr>
              <a:t>Energy</a:t>
            </a:r>
            <a:r>
              <a:rPr lang="de-DE" dirty="0" smtClean="0">
                <a:solidFill>
                  <a:srgbClr val="000096"/>
                </a:solidFill>
              </a:rPr>
              <a:t> </a:t>
            </a:r>
            <a:r>
              <a:rPr lang="de-DE" dirty="0" err="1" smtClean="0">
                <a:solidFill>
                  <a:srgbClr val="000096"/>
                </a:solidFill>
              </a:rPr>
              <a:t>Physics</a:t>
            </a:r>
            <a:r>
              <a:rPr lang="de-DE" dirty="0" smtClean="0">
                <a:solidFill>
                  <a:srgbClr val="000096"/>
                </a:solidFill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>
                <a:solidFill>
                  <a:srgbClr val="FF0000"/>
                </a:solidFill>
              </a:rPr>
              <a:t>Search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exotics</a:t>
            </a:r>
            <a:r>
              <a:rPr lang="de-DE" dirty="0" smtClean="0">
                <a:solidFill>
                  <a:srgbClr val="FF0000"/>
                </a:solidFill>
              </a:rPr>
              <a:t> in </a:t>
            </a:r>
            <a:r>
              <a:rPr lang="de-DE" dirty="0" err="1" smtClean="0">
                <a:solidFill>
                  <a:srgbClr val="FF0000"/>
                </a:solidFill>
              </a:rPr>
              <a:t>three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production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at</a:t>
            </a:r>
            <a:r>
              <a:rPr lang="de-DE" dirty="0" smtClean="0">
                <a:solidFill>
                  <a:srgbClr val="FF0000"/>
                </a:solidFill>
              </a:rPr>
              <a:t> COMPASS (10’+5’)</a:t>
            </a:r>
            <a:br>
              <a:rPr lang="de-DE" dirty="0" smtClean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000096"/>
                </a:solidFill>
              </a:rPr>
              <a:t>S. Neubert (TU-</a:t>
            </a:r>
            <a:r>
              <a:rPr lang="de-DE" dirty="0" err="1" smtClean="0">
                <a:solidFill>
                  <a:srgbClr val="000096"/>
                </a:solidFill>
              </a:rPr>
              <a:t>Munchen</a:t>
            </a:r>
            <a:r>
              <a:rPr lang="de-DE" dirty="0" smtClean="0">
                <a:solidFill>
                  <a:srgbClr val="000096"/>
                </a:solidFill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>
                <a:solidFill>
                  <a:srgbClr val="FF0000"/>
                </a:solidFill>
              </a:rPr>
              <a:t>Search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exotics</a:t>
            </a:r>
            <a:r>
              <a:rPr lang="de-DE" dirty="0" smtClean="0">
                <a:solidFill>
                  <a:srgbClr val="FF0000"/>
                </a:solidFill>
              </a:rPr>
              <a:t> in </a:t>
            </a:r>
            <a:r>
              <a:rPr lang="de-DE" dirty="0" err="1" smtClean="0">
                <a:solidFill>
                  <a:srgbClr val="FF0000"/>
                </a:solidFill>
              </a:rPr>
              <a:t>three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production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at</a:t>
            </a:r>
            <a:r>
              <a:rPr lang="de-DE" dirty="0" smtClean="0">
                <a:solidFill>
                  <a:srgbClr val="FF0000"/>
                </a:solidFill>
              </a:rPr>
              <a:t> CLAS (10’+5’)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>
                <a:solidFill>
                  <a:srgbClr val="000096"/>
                </a:solidFill>
              </a:rPr>
              <a:t>P. Eugenio (Florida State University)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>
                <a:solidFill>
                  <a:srgbClr val="FF0000"/>
                </a:solidFill>
              </a:rPr>
              <a:t>Discussion</a:t>
            </a:r>
            <a:r>
              <a:rPr lang="de-DE" dirty="0" smtClean="0">
                <a:solidFill>
                  <a:srgbClr val="FF0000"/>
                </a:solidFill>
              </a:rPr>
              <a:t> (45’) 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Analyses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268760"/>
            <a:ext cx="46923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Isobar model analysis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isobar parameterizations: r, (pp)S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rank of fit, full </a:t>
            </a:r>
            <a:r>
              <a:rPr lang="en-US" dirty="0" err="1" smtClean="0">
                <a:solidFill>
                  <a:srgbClr val="000096"/>
                </a:solidFill>
              </a:rPr>
              <a:t>vs</a:t>
            </a:r>
            <a:r>
              <a:rPr lang="en-US" dirty="0" smtClean="0">
                <a:solidFill>
                  <a:srgbClr val="000096"/>
                </a:solidFill>
              </a:rPr>
              <a:t> partial coherence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leakage, acceptance, resolution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t dependence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estimation of systematic error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3429000"/>
            <a:ext cx="50098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 Signals for exotic mesons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diffraction, </a:t>
            </a:r>
            <a:r>
              <a:rPr lang="en-US" dirty="0" err="1" smtClean="0">
                <a:solidFill>
                  <a:srgbClr val="000096"/>
                </a:solidFill>
              </a:rPr>
              <a:t>pbarp</a:t>
            </a:r>
            <a:r>
              <a:rPr lang="en-US" dirty="0" smtClean="0">
                <a:solidFill>
                  <a:srgbClr val="000096"/>
                </a:solidFill>
              </a:rPr>
              <a:t>: </a:t>
            </a:r>
            <a:r>
              <a:rPr lang="en-US" dirty="0" err="1" smtClean="0">
                <a:solidFill>
                  <a:srgbClr val="000096"/>
                </a:solidFill>
                <a:latin typeface="Symbol" pitchFamily="18" charset="2"/>
              </a:rPr>
              <a:t>rp</a:t>
            </a:r>
            <a:r>
              <a:rPr lang="en-US" dirty="0" smtClean="0">
                <a:solidFill>
                  <a:srgbClr val="000096"/>
                </a:solidFill>
              </a:rPr>
              <a:t>, </a:t>
            </a:r>
            <a:r>
              <a:rPr lang="en-US" dirty="0" smtClean="0">
                <a:solidFill>
                  <a:srgbClr val="000096"/>
                </a:solidFill>
                <a:latin typeface="Symbol" pitchFamily="18" charset="2"/>
              </a:rPr>
              <a:t>hp</a:t>
            </a:r>
            <a:r>
              <a:rPr lang="en-US" dirty="0" smtClean="0">
                <a:solidFill>
                  <a:srgbClr val="000096"/>
                </a:solidFill>
              </a:rPr>
              <a:t>, </a:t>
            </a:r>
            <a:r>
              <a:rPr lang="en-US" dirty="0" err="1" smtClean="0">
                <a:solidFill>
                  <a:srgbClr val="000096"/>
                </a:solidFill>
                <a:latin typeface="Symbol" pitchFamily="18" charset="2"/>
              </a:rPr>
              <a:t>h</a:t>
            </a:r>
            <a:r>
              <a:rPr lang="en-US" dirty="0" err="1" smtClean="0">
                <a:solidFill>
                  <a:srgbClr val="000096"/>
                </a:solidFill>
                <a:latin typeface="+mn-lt"/>
              </a:rPr>
              <a:t>’</a:t>
            </a:r>
            <a:r>
              <a:rPr lang="en-US" dirty="0" err="1" smtClean="0">
                <a:solidFill>
                  <a:srgbClr val="000096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0096"/>
                </a:solidFill>
              </a:rPr>
              <a:t>, </a:t>
            </a:r>
            <a:r>
              <a:rPr lang="en-US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96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0096"/>
                </a:solidFill>
              </a:rPr>
              <a:t>, </a:t>
            </a:r>
            <a:r>
              <a:rPr lang="en-US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96"/>
                </a:solidFill>
                <a:latin typeface="Symbol" pitchFamily="18" charset="2"/>
              </a:rPr>
              <a:t>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</a:t>
            </a:r>
            <a:r>
              <a:rPr lang="en-US" dirty="0" err="1" smtClean="0">
                <a:solidFill>
                  <a:srgbClr val="000096"/>
                </a:solidFill>
              </a:rPr>
              <a:t>photoproduction</a:t>
            </a:r>
            <a:r>
              <a:rPr lang="en-US" dirty="0" smtClean="0">
                <a:solidFill>
                  <a:srgbClr val="000096"/>
                </a:solidFill>
              </a:rPr>
              <a:t>: none</a:t>
            </a:r>
            <a:endParaRPr lang="de-DE" dirty="0">
              <a:solidFill>
                <a:srgbClr val="00009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4869160"/>
            <a:ext cx="374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Scalar sector: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low-mass scalars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</a:t>
            </a:r>
            <a:r>
              <a:rPr lang="en-US" dirty="0" err="1" smtClean="0">
                <a:solidFill>
                  <a:srgbClr val="000096"/>
                </a:solidFill>
              </a:rPr>
              <a:t>glueball</a:t>
            </a:r>
            <a:r>
              <a:rPr lang="en-US" dirty="0" smtClean="0">
                <a:solidFill>
                  <a:srgbClr val="000096"/>
                </a:solidFill>
              </a:rPr>
              <a:t> </a:t>
            </a:r>
            <a:r>
              <a:rPr lang="en-US" dirty="0" err="1" smtClean="0">
                <a:solidFill>
                  <a:srgbClr val="000096"/>
                </a:solidFill>
              </a:rPr>
              <a:t>vs</a:t>
            </a:r>
            <a:r>
              <a:rPr lang="en-US" dirty="0" smtClean="0">
                <a:solidFill>
                  <a:srgbClr val="000096"/>
                </a:solidFill>
              </a:rPr>
              <a:t> ordinary </a:t>
            </a:r>
            <a:r>
              <a:rPr lang="en-US" dirty="0" err="1" smtClean="0">
                <a:solidFill>
                  <a:srgbClr val="000096"/>
                </a:solidFill>
              </a:rPr>
              <a:t>qqbar</a:t>
            </a:r>
            <a:endParaRPr lang="de-DE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in the future?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84112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Go beyond isobar model: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where does the model fail!?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include non-resonant production (dynamical effects, e.g. Deck)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understand </a:t>
            </a:r>
            <a:r>
              <a:rPr lang="en-US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rgbClr val="00009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96"/>
                </a:solidFill>
              </a:rPr>
              <a:t>!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multi-particle final states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coupled-channel analysis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final state interactions, </a:t>
            </a:r>
            <a:r>
              <a:rPr lang="en-US" dirty="0" err="1" smtClean="0">
                <a:solidFill>
                  <a:srgbClr val="000096"/>
                </a:solidFill>
              </a:rPr>
              <a:t>unitarity</a:t>
            </a:r>
            <a:endParaRPr lang="en-US" dirty="0" smtClean="0">
              <a:solidFill>
                <a:srgbClr val="000096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understand production mechanism: bins in t, s, polarization, probes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higher statistics, enlarge phase 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4581128"/>
            <a:ext cx="69707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Tools, etc.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common PWA framework across different experiments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</a:t>
            </a:r>
            <a:r>
              <a:rPr lang="en-US" dirty="0" err="1" smtClean="0">
                <a:solidFill>
                  <a:srgbClr val="000096"/>
                </a:solidFill>
              </a:rPr>
              <a:t>plugin</a:t>
            </a:r>
            <a:r>
              <a:rPr lang="en-US" dirty="0" smtClean="0">
                <a:solidFill>
                  <a:srgbClr val="000096"/>
                </a:solidFill>
              </a:rPr>
              <a:t> for amplitudes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validation of software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computing: fitting procedures, GPUs, etc.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96"/>
                </a:solidFill>
              </a:rPr>
              <a:t> access to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MPA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COMPASS</vt:lpstr>
      <vt:lpstr>Discussion Session - Experiments</vt:lpstr>
      <vt:lpstr>Discussion Session - Experiments</vt:lpstr>
      <vt:lpstr>Status of Analyses</vt:lpstr>
      <vt:lpstr>What is needed in the future?</vt:lpstr>
    </vt:vector>
  </TitlesOfParts>
  <Company>TUM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Bernhard Ketzer</dc:creator>
  <cp:lastModifiedBy>Giacomo Ottonello</cp:lastModifiedBy>
  <cp:revision>1833</cp:revision>
  <dcterms:created xsi:type="dcterms:W3CDTF">2005-01-28T09:43:55Z</dcterms:created>
  <dcterms:modified xsi:type="dcterms:W3CDTF">2012-06-20T14:29:37Z</dcterms:modified>
</cp:coreProperties>
</file>