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8" r:id="rId4"/>
    <p:sldId id="261" r:id="rId5"/>
    <p:sldId id="265" r:id="rId6"/>
    <p:sldId id="263" r:id="rId7"/>
    <p:sldId id="288" r:id="rId8"/>
    <p:sldId id="289" r:id="rId9"/>
    <p:sldId id="296" r:id="rId10"/>
    <p:sldId id="297" r:id="rId11"/>
    <p:sldId id="290" r:id="rId12"/>
    <p:sldId id="291" r:id="rId13"/>
    <p:sldId id="292" r:id="rId14"/>
    <p:sldId id="283" r:id="rId15"/>
    <p:sldId id="267" r:id="rId16"/>
    <p:sldId id="264" r:id="rId17"/>
    <p:sldId id="274" r:id="rId18"/>
    <p:sldId id="266" r:id="rId19"/>
    <p:sldId id="275" r:id="rId20"/>
    <p:sldId id="271" r:id="rId21"/>
    <p:sldId id="302" r:id="rId22"/>
    <p:sldId id="272" r:id="rId23"/>
    <p:sldId id="293" r:id="rId24"/>
    <p:sldId id="276" r:id="rId25"/>
    <p:sldId id="299" r:id="rId26"/>
    <p:sldId id="300" r:id="rId27"/>
    <p:sldId id="280" r:id="rId28"/>
    <p:sldId id="301" r:id="rId29"/>
    <p:sldId id="277" r:id="rId30"/>
    <p:sldId id="281" r:id="rId31"/>
    <p:sldId id="279" r:id="rId32"/>
    <p:sldId id="278" r:id="rId33"/>
    <p:sldId id="303" r:id="rId34"/>
    <p:sldId id="285" r:id="rId35"/>
    <p:sldId id="294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800040"/>
    <a:srgbClr val="FF0080"/>
    <a:srgbClr val="FF66FF"/>
    <a:srgbClr val="00FF00"/>
    <a:srgbClr val="00FFFF"/>
    <a:srgbClr val="FFFF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Relationship Id="rId11" Type="http://schemas.openxmlformats.org/officeDocument/2006/relationships/image" Target="../media/image16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F4F63-443C-9144-A09B-D30E605F1212}" type="datetimeFigureOut">
              <a:rPr lang="en-US" smtClean="0"/>
              <a:t>6/18/12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0BEDC-5A0D-C44F-84A2-34264A7E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831A1-A3A4-3F43-A8CE-DFC6BA73FAF6}" type="datetimeFigureOut">
              <a:rPr lang="en-US" smtClean="0"/>
              <a:t>6/18/12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110C-D24D-DF4C-A81D-E112FCD5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1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6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B626-A6BE-D94F-BF26-93175C5458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0000" y="5791200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5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8000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6.wmf"/><Relationship Id="rId5" Type="http://schemas.openxmlformats.org/officeDocument/2006/relationships/image" Target="../media/image2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35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emf"/><Relationship Id="rId3" Type="http://schemas.openxmlformats.org/officeDocument/2006/relationships/image" Target="../media/image8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jpeg"/><Relationship Id="rId3" Type="http://schemas.openxmlformats.org/officeDocument/2006/relationships/image" Target="../media/image8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4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5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6.wmf"/><Relationship Id="rId25" Type="http://schemas.openxmlformats.org/officeDocument/2006/relationships/image" Target="../media/image17.emf"/><Relationship Id="rId26" Type="http://schemas.openxmlformats.org/officeDocument/2006/relationships/image" Target="../media/image18.emf"/><Relationship Id="rId27" Type="http://schemas.openxmlformats.org/officeDocument/2006/relationships/image" Target="../media/image19.emf"/><Relationship Id="rId28" Type="http://schemas.openxmlformats.org/officeDocument/2006/relationships/image" Target="../media/image20.emf"/><Relationship Id="rId29" Type="http://schemas.openxmlformats.org/officeDocument/2006/relationships/image" Target="../media/image21.emf"/><Relationship Id="rId10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177"/>
            <a:ext cx="7772400" cy="1260480"/>
          </a:xfrm>
        </p:spPr>
        <p:txBody>
          <a:bodyPr>
            <a:noAutofit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 </a:t>
            </a:r>
            <a:r>
              <a:rPr lang="en-US" dirty="0" smtClean="0"/>
              <a:t>Meson Spectroscopy Experiments and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1975"/>
            <a:ext cx="6400800" cy="101824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800040"/>
                </a:solidFill>
              </a:rPr>
              <a:t>Curtis A. Meyer</a:t>
            </a:r>
            <a:endParaRPr lang="en-US" sz="2800" dirty="0">
              <a:solidFill>
                <a:srgbClr val="800040"/>
              </a:solidFill>
            </a:endParaRPr>
          </a:p>
          <a:p>
            <a:r>
              <a:rPr lang="en-US" sz="2800" dirty="0" smtClean="0">
                <a:solidFill>
                  <a:srgbClr val="800040"/>
                </a:solidFill>
              </a:rPr>
              <a:t>Carnegie Mellon University</a:t>
            </a:r>
            <a:endParaRPr lang="en-US" sz="2800" dirty="0">
              <a:solidFill>
                <a:srgbClr val="800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35DE-4197-9E43-94CF-6A705AAC93C8}" type="slidenum">
              <a:rPr lang="en-US"/>
              <a:pPr/>
              <a:t>10</a:t>
            </a:fld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455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Central Production Experiment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5391150" y="520700"/>
          <a:ext cx="33147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3314520" imgH="5892480" progId="Equation.3">
                  <p:embed/>
                </p:oleObj>
              </mc:Choice>
              <mc:Fallback>
                <p:oleObj name="Equation" r:id="rId3" imgW="3314520" imgH="589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520700"/>
                        <a:ext cx="33147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AutoShape 7"/>
          <p:cNvSpPr>
            <a:spLocks/>
          </p:cNvSpPr>
          <p:nvPr/>
        </p:nvSpPr>
        <p:spPr bwMode="auto">
          <a:xfrm>
            <a:off x="5118100" y="622300"/>
            <a:ext cx="88900" cy="1346200"/>
          </a:xfrm>
          <a:prstGeom prst="leftBrace">
            <a:avLst>
              <a:gd name="adj1" fmla="val 126190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5143500" y="4241800"/>
            <a:ext cx="63500" cy="2171700"/>
          </a:xfrm>
          <a:prstGeom prst="leftBrace">
            <a:avLst>
              <a:gd name="adj1" fmla="val 285000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5067300" y="2108200"/>
            <a:ext cx="139700" cy="2019300"/>
          </a:xfrm>
          <a:prstGeom prst="leftBrace">
            <a:avLst>
              <a:gd name="adj1" fmla="val 120455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82" name="Picture 10" descr="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325813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28600" y="5334000"/>
            <a:ext cx="31445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FF"/>
                </a:solidFill>
              </a:rPr>
              <a:t>C</a:t>
            </a:r>
            <a:r>
              <a:rPr lang="en-US" dirty="0" smtClean="0">
                <a:solidFill>
                  <a:srgbClr val="0099FF"/>
                </a:solidFill>
              </a:rPr>
              <a:t>omprehensive </a:t>
            </a:r>
            <a:r>
              <a:rPr lang="en-US" dirty="0">
                <a:solidFill>
                  <a:srgbClr val="0099FF"/>
                </a:solidFill>
              </a:rPr>
              <a:t>data </a:t>
            </a:r>
            <a:r>
              <a:rPr lang="en-US" dirty="0" smtClean="0">
                <a:solidFill>
                  <a:srgbClr val="0099FF"/>
                </a:solidFill>
              </a:rPr>
              <a:t>set and </a:t>
            </a:r>
            <a:r>
              <a:rPr lang="en-US" dirty="0">
                <a:solidFill>
                  <a:srgbClr val="0099FF"/>
                </a:solidFill>
              </a:rPr>
              <a:t>a coupled channel analysis.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88925" y="808038"/>
            <a:ext cx="3454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CERN experiment colliding </a:t>
            </a:r>
            <a:r>
              <a:rPr lang="en-US" dirty="0" smtClean="0"/>
              <a:t>protons</a:t>
            </a:r>
            <a:endParaRPr lang="en-US" dirty="0"/>
          </a:p>
          <a:p>
            <a:r>
              <a:rPr lang="en-US" dirty="0"/>
              <a:t>on a hydrogen target. 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775200" cy="1025525"/>
          </a:xfrm>
        </p:spPr>
        <p:txBody>
          <a:bodyPr>
            <a:normAutofit/>
          </a:bodyPr>
          <a:lstStyle/>
          <a:p>
            <a:r>
              <a:rPr lang="en-US" dirty="0"/>
              <a:t>Wa102 Results</a:t>
            </a:r>
          </a:p>
        </p:txBody>
      </p:sp>
    </p:spTree>
    <p:extLst>
      <p:ext uri="{BB962C8B-B14F-4D97-AF65-F5344CB8AC3E}">
        <p14:creationId xmlns:p14="http://schemas.microsoft.com/office/powerpoint/2010/main" val="138171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6FC8-D858-134E-AB9A-1991FFD713A4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800080"/>
                </a:solidFill>
                <a:latin typeface="+mj-lt"/>
              </a:rPr>
              <a:t>Experimental Evidence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04800" y="876300"/>
            <a:ext cx="2794000" cy="2832100"/>
            <a:chOff x="456" y="592"/>
            <a:chExt cx="1760" cy="1784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56" y="592"/>
              <a:ext cx="1760" cy="17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0" name="Picture 12" descr="3pi0c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691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778625" y="254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 b="1">
              <a:solidFill>
                <a:srgbClr val="CC0066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17925" y="1163638"/>
            <a:ext cx="418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Scalar (0</a:t>
            </a:r>
            <a:r>
              <a:rPr lang="en-US" baseline="30000">
                <a:solidFill>
                  <a:schemeClr val="accent2"/>
                </a:solidFill>
              </a:rPr>
              <a:t>++</a:t>
            </a:r>
            <a:r>
              <a:rPr lang="en-US">
                <a:solidFill>
                  <a:schemeClr val="accent2"/>
                </a:solidFill>
              </a:rPr>
              <a:t>) Glueball and two</a:t>
            </a:r>
          </a:p>
          <a:p>
            <a:r>
              <a:rPr lang="en-US">
                <a:solidFill>
                  <a:schemeClr val="accent2"/>
                </a:solidFill>
              </a:rPr>
              <a:t>nearby mesons are mixed.</a:t>
            </a:r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5219700" y="1841500"/>
            <a:ext cx="3662363" cy="3048000"/>
            <a:chOff x="152" y="2264"/>
            <a:chExt cx="2307" cy="1920"/>
          </a:xfrm>
        </p:grpSpPr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768" y="2376"/>
              <a:ext cx="648" cy="179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2" y="2376"/>
              <a:ext cx="600" cy="178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792" y="2368"/>
              <a:ext cx="952" cy="181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776" y="2368"/>
              <a:ext cx="0" cy="18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806" y="3967"/>
              <a:ext cx="4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808" y="2694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(1500)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808" y="3030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(1370)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808" y="2366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(1710)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80" y="4040"/>
              <a:ext cx="44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336" y="2920"/>
              <a:ext cx="424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312" y="2736"/>
              <a:ext cx="448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320" y="2376"/>
              <a:ext cx="4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48" y="3958"/>
              <a:ext cx="4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93" y="2838"/>
              <a:ext cx="5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(1450)</a:t>
              </a: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664" y="226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2224" y="226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H="1">
              <a:off x="1912" y="2632"/>
              <a:ext cx="3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801" y="2846"/>
              <a:ext cx="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K*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(1430)</a:t>
              </a:r>
            </a:p>
          </p:txBody>
        </p:sp>
      </p:grpSp>
      <p:grpSp>
        <p:nvGrpSpPr>
          <p:cNvPr id="37932" name="Group 44"/>
          <p:cNvGrpSpPr>
            <a:grpSpLocks/>
          </p:cNvGrpSpPr>
          <p:nvPr/>
        </p:nvGrpSpPr>
        <p:grpSpPr bwMode="auto">
          <a:xfrm>
            <a:off x="304800" y="3911600"/>
            <a:ext cx="4114800" cy="2336800"/>
            <a:chOff x="192" y="2464"/>
            <a:chExt cx="2592" cy="1472"/>
          </a:xfrm>
        </p:grpSpPr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192" y="2464"/>
              <a:ext cx="2592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27" name="Picture 39" descr="glue_m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2531"/>
              <a:ext cx="1359" cy="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9" name="AutoShape 41"/>
            <p:cNvSpPr>
              <a:spLocks/>
            </p:cNvSpPr>
            <p:nvPr/>
          </p:nvSpPr>
          <p:spPr bwMode="auto">
            <a:xfrm>
              <a:off x="1704" y="2528"/>
              <a:ext cx="184" cy="1352"/>
            </a:xfrm>
            <a:prstGeom prst="rightBrace">
              <a:avLst>
                <a:gd name="adj1" fmla="val 61232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902" y="2749"/>
              <a:ext cx="83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66"/>
                  </a:solidFill>
                </a:rPr>
                <a:t>Glueball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 spread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over 3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mesons</a:t>
              </a:r>
            </a:p>
          </p:txBody>
        </p:sp>
      </p:grp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4848225" y="5454650"/>
            <a:ext cx="3806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Are there other </a:t>
            </a:r>
            <a:r>
              <a:rPr lang="en-US" sz="2200" b="1" dirty="0" err="1">
                <a:solidFill>
                  <a:srgbClr val="0000FF"/>
                </a:solidFill>
              </a:rPr>
              <a:t>glueballs</a:t>
            </a:r>
            <a:r>
              <a:rPr lang="en-US" sz="22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91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44-E070-4243-A702-1F5EA4B1E04E}" type="slidenum">
              <a:rPr lang="en-US"/>
              <a:pPr/>
              <a:t>12</a:t>
            </a:fld>
            <a:endParaRPr lang="en-US"/>
          </a:p>
        </p:txBody>
      </p:sp>
      <p:pic>
        <p:nvPicPr>
          <p:cNvPr id="55301" name="Picture 5" descr="fraction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fraction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fraction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0" y="1905000"/>
            <a:ext cx="2960688" cy="1020763"/>
            <a:chOff x="0" y="701"/>
            <a:chExt cx="1865" cy="643"/>
          </a:xfrm>
        </p:grpSpPr>
        <p:grpSp>
          <p:nvGrpSpPr>
            <p:cNvPr id="55305" name="Group 9"/>
            <p:cNvGrpSpPr>
              <a:grpSpLocks noChangeAspect="1"/>
            </p:cNvGrpSpPr>
            <p:nvPr/>
          </p:nvGrpSpPr>
          <p:grpSpPr bwMode="auto">
            <a:xfrm>
              <a:off x="336" y="768"/>
              <a:ext cx="489" cy="171"/>
              <a:chOff x="103" y="527"/>
              <a:chExt cx="820" cy="286"/>
            </a:xfrm>
          </p:grpSpPr>
          <p:sp>
            <p:nvSpPr>
              <p:cNvPr id="55306" name="Freeform 1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Freeform 1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08" name="Group 12"/>
            <p:cNvGrpSpPr>
              <a:grpSpLocks noChangeAspect="1"/>
            </p:cNvGrpSpPr>
            <p:nvPr/>
          </p:nvGrpSpPr>
          <p:grpSpPr bwMode="auto">
            <a:xfrm>
              <a:off x="336" y="1056"/>
              <a:ext cx="489" cy="171"/>
              <a:chOff x="103" y="527"/>
              <a:chExt cx="820" cy="286"/>
            </a:xfrm>
          </p:grpSpPr>
          <p:sp>
            <p:nvSpPr>
              <p:cNvPr id="55309" name="Freeform 1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0" name="Freeform 1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816" y="720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912" y="816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912" y="91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912" y="115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912" y="1248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1190" y="701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1200" y="105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0" y="864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</p:grpSp>
      <p:grpSp>
        <p:nvGrpSpPr>
          <p:cNvPr id="55319" name="Group 23"/>
          <p:cNvGrpSpPr>
            <a:grpSpLocks/>
          </p:cNvGrpSpPr>
          <p:nvPr/>
        </p:nvGrpSpPr>
        <p:grpSpPr bwMode="auto">
          <a:xfrm>
            <a:off x="152400" y="838200"/>
            <a:ext cx="2808288" cy="1020763"/>
            <a:chOff x="384" y="1824"/>
            <a:chExt cx="1769" cy="643"/>
          </a:xfrm>
        </p:grpSpPr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1104" y="1843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>
              <a:off x="1200" y="1939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1200" y="203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1200" y="227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1200" y="2371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1478" y="182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1488" y="2179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528" y="1920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528" y="2352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384" y="201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0" y="2895600"/>
            <a:ext cx="3341688" cy="1173163"/>
            <a:chOff x="624" y="1853"/>
            <a:chExt cx="2105" cy="739"/>
          </a:xfrm>
        </p:grpSpPr>
        <p:grpSp>
          <p:nvGrpSpPr>
            <p:cNvPr id="55331" name="Group 35"/>
            <p:cNvGrpSpPr>
              <a:grpSpLocks noChangeAspect="1"/>
            </p:cNvGrpSpPr>
            <p:nvPr/>
          </p:nvGrpSpPr>
          <p:grpSpPr bwMode="auto">
            <a:xfrm>
              <a:off x="960" y="1987"/>
              <a:ext cx="489" cy="171"/>
              <a:chOff x="103" y="527"/>
              <a:chExt cx="820" cy="286"/>
            </a:xfrm>
          </p:grpSpPr>
          <p:sp>
            <p:nvSpPr>
              <p:cNvPr id="55332" name="Freeform 36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Freeform 37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960" y="2275"/>
              <a:ext cx="489" cy="171"/>
              <a:chOff x="103" y="527"/>
              <a:chExt cx="820" cy="286"/>
            </a:xfrm>
          </p:grpSpPr>
          <p:sp>
            <p:nvSpPr>
              <p:cNvPr id="55335" name="Freeform 39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37" name="Oval 41"/>
            <p:cNvSpPr>
              <a:spLocks noChangeArrowheads="1"/>
            </p:cNvSpPr>
            <p:nvPr/>
          </p:nvSpPr>
          <p:spPr bwMode="auto">
            <a:xfrm>
              <a:off x="1440" y="1939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624" y="2083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  <p:grpSp>
          <p:nvGrpSpPr>
            <p:cNvPr id="55339" name="Group 43"/>
            <p:cNvGrpSpPr>
              <a:grpSpLocks noChangeAspect="1"/>
            </p:cNvGrpSpPr>
            <p:nvPr/>
          </p:nvGrpSpPr>
          <p:grpSpPr bwMode="auto">
            <a:xfrm>
              <a:off x="1488" y="1872"/>
              <a:ext cx="489" cy="171"/>
              <a:chOff x="103" y="527"/>
              <a:chExt cx="820" cy="286"/>
            </a:xfrm>
          </p:grpSpPr>
          <p:sp>
            <p:nvSpPr>
              <p:cNvPr id="55340" name="Freeform 44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2" name="Group 46"/>
            <p:cNvGrpSpPr>
              <a:grpSpLocks noChangeAspect="1"/>
            </p:cNvGrpSpPr>
            <p:nvPr/>
          </p:nvGrpSpPr>
          <p:grpSpPr bwMode="auto">
            <a:xfrm>
              <a:off x="1488" y="2016"/>
              <a:ext cx="489" cy="171"/>
              <a:chOff x="103" y="527"/>
              <a:chExt cx="820" cy="286"/>
            </a:xfrm>
          </p:grpSpPr>
          <p:sp>
            <p:nvSpPr>
              <p:cNvPr id="55343" name="Freeform 47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5" name="Group 49"/>
            <p:cNvGrpSpPr>
              <a:grpSpLocks noChangeAspect="1"/>
            </p:cNvGrpSpPr>
            <p:nvPr/>
          </p:nvGrpSpPr>
          <p:grpSpPr bwMode="auto">
            <a:xfrm>
              <a:off x="1488" y="2256"/>
              <a:ext cx="489" cy="171"/>
              <a:chOff x="103" y="527"/>
              <a:chExt cx="820" cy="286"/>
            </a:xfrm>
          </p:grpSpPr>
          <p:sp>
            <p:nvSpPr>
              <p:cNvPr id="55346" name="Freeform 5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8" name="Group 52"/>
            <p:cNvGrpSpPr>
              <a:grpSpLocks noChangeAspect="1"/>
            </p:cNvGrpSpPr>
            <p:nvPr/>
          </p:nvGrpSpPr>
          <p:grpSpPr bwMode="auto">
            <a:xfrm>
              <a:off x="1488" y="2400"/>
              <a:ext cx="489" cy="171"/>
              <a:chOff x="103" y="527"/>
              <a:chExt cx="820" cy="286"/>
            </a:xfrm>
          </p:grpSpPr>
          <p:sp>
            <p:nvSpPr>
              <p:cNvPr id="55349" name="Freeform 5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1968" y="1920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auto">
            <a:xfrm>
              <a:off x="1968" y="2304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Text Box 57"/>
            <p:cNvSpPr txBox="1">
              <a:spLocks noChangeArrowheads="1"/>
            </p:cNvSpPr>
            <p:nvPr/>
          </p:nvSpPr>
          <p:spPr bwMode="auto">
            <a:xfrm>
              <a:off x="2054" y="1853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54" name="Rectangle 58"/>
            <p:cNvSpPr>
              <a:spLocks noChangeArrowheads="1"/>
            </p:cNvSpPr>
            <p:nvPr/>
          </p:nvSpPr>
          <p:spPr bwMode="auto">
            <a:xfrm>
              <a:off x="2064" y="230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3429000" y="1143000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3429000" y="2133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3429000" y="3276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3</a:t>
            </a:r>
          </a:p>
        </p:txBody>
      </p:sp>
      <p:graphicFrame>
        <p:nvGraphicFramePr>
          <p:cNvPr id="55358" name="Object 62"/>
          <p:cNvGraphicFramePr>
            <a:graphicFrameLocks noChangeAspect="1"/>
          </p:cNvGraphicFramePr>
          <p:nvPr/>
        </p:nvGraphicFramePr>
        <p:xfrm>
          <a:off x="0" y="45720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6" imgW="927000" imgH="291960" progId="Equation.3">
                  <p:embed/>
                </p:oleObj>
              </mc:Choice>
              <mc:Fallback>
                <p:oleObj name="Equation" r:id="rId6" imgW="927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1219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1295400" y="45720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flavor blind?    r</a:t>
            </a:r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365125" y="5532438"/>
            <a:ext cx="373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Solve for mixing scheme </a:t>
            </a:r>
          </a:p>
        </p:txBody>
      </p:sp>
      <p:graphicFrame>
        <p:nvGraphicFramePr>
          <p:cNvPr id="55361" name="Object 65"/>
          <p:cNvGraphicFramePr>
            <a:graphicFrameLocks noChangeAspect="1"/>
          </p:cNvGraphicFramePr>
          <p:nvPr/>
        </p:nvGraphicFramePr>
        <p:xfrm>
          <a:off x="1066800" y="5029200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8" imgW="1066680" imgH="317160" progId="Equation.3">
                  <p:embed/>
                </p:oleObj>
              </mc:Choice>
              <mc:Fallback>
                <p:oleObj name="Equation" r:id="rId8" imgW="1066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63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70500" cy="622300"/>
          </a:xfrm>
        </p:spPr>
        <p:txBody>
          <a:bodyPr>
            <a:noAutofit/>
          </a:bodyPr>
          <a:lstStyle/>
          <a:p>
            <a:r>
              <a:rPr lang="en-US" b="1" dirty="0" smtClean="0"/>
              <a:t>Glueball-Meson Mixing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15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3933-A480-654A-9DBE-335808A030A3}" type="slidenum">
              <a:rPr lang="en-US"/>
              <a:pPr/>
              <a:t>13</a:t>
            </a:fld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65125" y="884238"/>
            <a:ext cx="7726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Part of the BES-III program will be to search </a:t>
            </a:r>
            <a:r>
              <a:rPr lang="en-US" dirty="0" smtClean="0"/>
              <a:t>for </a:t>
            </a:r>
            <a:r>
              <a:rPr lang="en-US" dirty="0" err="1" smtClean="0"/>
              <a:t>glueballs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radiative</a:t>
            </a:r>
            <a:r>
              <a:rPr lang="en-US" dirty="0"/>
              <a:t> J/</a:t>
            </a:r>
            <a:r>
              <a:rPr lang="en-US" dirty="0">
                <a:sym typeface="Symbol" charset="0"/>
              </a:rPr>
              <a:t> </a:t>
            </a:r>
            <a:r>
              <a:rPr lang="en-US" dirty="0" smtClean="0">
                <a:sym typeface="Symbol" charset="0"/>
              </a:rPr>
              <a:t>decays. </a:t>
            </a:r>
            <a:r>
              <a:rPr lang="en-US" dirty="0">
                <a:sym typeface="Symbol" charset="0"/>
              </a:rPr>
              <a:t>P</a:t>
            </a:r>
            <a:r>
              <a:rPr lang="en-US" dirty="0" smtClean="0">
                <a:sym typeface="Symbol" charset="0"/>
              </a:rPr>
              <a:t>art of the PANDA program at GSI.</a:t>
            </a:r>
            <a:endParaRPr lang="en-US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Lattice predicts that the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0000CC"/>
                </a:solidFill>
              </a:rPr>
              <a:t> and the </a:t>
            </a:r>
            <a:r>
              <a:rPr lang="en-US">
                <a:solidFill>
                  <a:srgbClr val="006600"/>
                </a:solidFill>
              </a:rPr>
              <a:t>0</a:t>
            </a:r>
            <a:r>
              <a:rPr lang="en-US" baseline="30000">
                <a:solidFill>
                  <a:srgbClr val="006600"/>
                </a:solidFill>
              </a:rPr>
              <a:t>-+</a:t>
            </a:r>
            <a:r>
              <a:rPr lang="en-US">
                <a:solidFill>
                  <a:srgbClr val="0000CC"/>
                </a:solidFill>
              </a:rPr>
              <a:t> are the </a:t>
            </a:r>
          </a:p>
          <a:p>
            <a:r>
              <a:rPr lang="en-US">
                <a:solidFill>
                  <a:srgbClr val="0000CC"/>
                </a:solidFill>
              </a:rPr>
              <a:t>next two, with masses just above 2GeV/c</a:t>
            </a:r>
            <a:r>
              <a:rPr lang="en-US" baseline="30000">
                <a:solidFill>
                  <a:srgbClr val="0000CC"/>
                </a:solidFill>
              </a:rPr>
              <a:t>2.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6094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Radial Excitations of the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ground state</a:t>
            </a:r>
          </a:p>
          <a:p>
            <a:r>
              <a:rPr lang="en-US">
                <a:solidFill>
                  <a:srgbClr val="FF0000"/>
                </a:solidFill>
              </a:rPr>
              <a:t>L=3 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States + Radial excitations</a:t>
            </a:r>
          </a:p>
          <a:p>
            <a:r>
              <a:rPr lang="en-US">
                <a:solidFill>
                  <a:srgbClr val="FF0000"/>
                </a:solidFill>
              </a:rPr>
              <a:t>f2(1950), f2(2010), f2(2300), f2(2340)…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17525" y="4160838"/>
            <a:ext cx="6323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2</a:t>
            </a:r>
            <a:r>
              <a:rPr lang="ja-JP" altLang="en-US">
                <a:solidFill>
                  <a:srgbClr val="006600"/>
                </a:solidFill>
                <a:latin typeface="Arial"/>
              </a:rPr>
              <a:t>’</a:t>
            </a:r>
            <a:r>
              <a:rPr lang="en-US">
                <a:solidFill>
                  <a:srgbClr val="006600"/>
                </a:solidFill>
              </a:rPr>
              <a:t>nd Radial Excitations of the 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 and </a:t>
            </a:r>
            <a:r>
              <a:rPr lang="ja-JP" altLang="en-US">
                <a:solidFill>
                  <a:srgbClr val="006600"/>
                </a:solidFill>
                <a:latin typeface="Arial"/>
                <a:sym typeface="Symbol" charset="0"/>
              </a:rPr>
              <a:t>’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,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perhaps a bit cleaner environment! (I would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Not count on it though….)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7525" y="5595938"/>
            <a:ext cx="541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 expect this to be very challenging. 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0"/>
            <a:ext cx="5868987" cy="801688"/>
          </a:xfrm>
        </p:spPr>
        <p:txBody>
          <a:bodyPr>
            <a:normAutofit/>
          </a:bodyPr>
          <a:lstStyle/>
          <a:p>
            <a:r>
              <a:rPr lang="en-US" b="1" dirty="0"/>
              <a:t>Higher Mass Glueballs?</a:t>
            </a:r>
          </a:p>
        </p:txBody>
      </p:sp>
    </p:spTree>
    <p:extLst>
      <p:ext uri="{BB962C8B-B14F-4D97-AF65-F5344CB8AC3E}">
        <p14:creationId xmlns:p14="http://schemas.microsoft.com/office/powerpoint/2010/main" val="52765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" y="34749"/>
            <a:ext cx="3903133" cy="783695"/>
          </a:xfrm>
        </p:spPr>
        <p:txBody>
          <a:bodyPr/>
          <a:lstStyle/>
          <a:p>
            <a:r>
              <a:rPr lang="en-US" dirty="0" smtClean="0"/>
              <a:t>Gluonic Excitations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978" y="1417638"/>
            <a:ext cx="2717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33728" y="838200"/>
            <a:ext cx="3022600" cy="2011363"/>
            <a:chOff x="288" y="893"/>
            <a:chExt cx="1904" cy="1267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    </a:t>
              </a:r>
              <a:r>
                <a:rPr lang="en-US" sz="2400" dirty="0" err="1">
                  <a:solidFill>
                    <a:srgbClr val="800000"/>
                  </a:solidFill>
                  <a:latin typeface="Comic Sans MS" pitchFamily="64" charset="0"/>
                </a:rPr>
                <a:t>m</a:t>
              </a:r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=0</a:t>
              </a: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52175" y="2849563"/>
            <a:ext cx="4000500" cy="2163763"/>
            <a:chOff x="288" y="797"/>
            <a:chExt cx="2520" cy="1363"/>
          </a:xfrm>
        </p:grpSpPr>
        <p:sp>
          <p:nvSpPr>
            <p:cNvPr id="22" name="Arc 16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0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excited flux-tube 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        m=1</a:t>
              </a: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465262" y="522605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Gluonic Excitations provide an</a:t>
            </a:r>
          </a:p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experimental measurement of </a:t>
            </a:r>
          </a:p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the excited QCD potential.</a:t>
            </a:r>
            <a:r>
              <a:rPr lang="en-US" sz="2400" dirty="0">
                <a:latin typeface="Comic Sans MS" pitchFamily="6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8696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5597" cy="739707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and QCD</a:t>
            </a:r>
            <a:endParaRPr lang="en-US" dirty="0"/>
          </a:p>
        </p:txBody>
      </p:sp>
      <p:pic>
        <p:nvPicPr>
          <p:cNvPr id="30" name="Picture 29" descr="spectrum_realsiz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" y="2071370"/>
            <a:ext cx="8854440" cy="42849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8651" y="1129286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9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5597" cy="739707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and QCD</a:t>
            </a:r>
            <a:endParaRPr lang="en-US" dirty="0"/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993422"/>
            <a:ext cx="5054600" cy="35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8" y="1560674"/>
            <a:ext cx="4902200" cy="3556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8" y="3258256"/>
            <a:ext cx="4991100" cy="368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3736621"/>
            <a:ext cx="5067300" cy="368300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>
            <a:off x="5724878" y="2200628"/>
            <a:ext cx="294922" cy="9327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40139"/>
            <a:ext cx="977900" cy="3175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189339"/>
            <a:ext cx="5181600" cy="3683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714272"/>
            <a:ext cx="5143500" cy="3683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765072"/>
            <a:ext cx="977900" cy="31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845" y="4246767"/>
            <a:ext cx="542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suggests non-ideal mixing in: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845" y="508874"/>
            <a:ext cx="422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Experimental results on mixing: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845" y="4734891"/>
            <a:ext cx="3486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0</a:t>
            </a:r>
            <a:r>
              <a:rPr lang="en-US" sz="2400" baseline="30000" dirty="0" smtClean="0">
                <a:solidFill>
                  <a:srgbClr val="800080"/>
                </a:solidFill>
              </a:rPr>
              <a:t>-+</a:t>
            </a:r>
            <a:r>
              <a:rPr lang="en-US" sz="2400" dirty="0" smtClean="0">
                <a:solidFill>
                  <a:srgbClr val="800080"/>
                </a:solidFill>
              </a:rPr>
              <a:t> ground state and radial</a:t>
            </a:r>
          </a:p>
          <a:p>
            <a:r>
              <a:rPr lang="en-US" sz="2400" dirty="0" smtClean="0">
                <a:solidFill>
                  <a:srgbClr val="800080"/>
                </a:solidFill>
              </a:rPr>
              <a:t>1</a:t>
            </a:r>
            <a:r>
              <a:rPr lang="en-US" sz="2400" baseline="30000" dirty="0">
                <a:solidFill>
                  <a:srgbClr val="800080"/>
                </a:solidFill>
              </a:rPr>
              <a:t>-</a:t>
            </a:r>
            <a:r>
              <a:rPr lang="en-US" sz="2400" baseline="30000" dirty="0" smtClean="0">
                <a:solidFill>
                  <a:srgbClr val="800080"/>
                </a:solidFill>
              </a:rPr>
              <a:t>-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baseline="30000" dirty="0" smtClean="0">
                <a:solidFill>
                  <a:srgbClr val="800080"/>
                </a:solidFill>
              </a:rPr>
              <a:t>3</a:t>
            </a:r>
            <a:r>
              <a:rPr lang="en-US" sz="2400" dirty="0" smtClean="0">
                <a:solidFill>
                  <a:srgbClr val="800080"/>
                </a:solidFill>
              </a:rPr>
              <a:t>D</a:t>
            </a:r>
            <a:r>
              <a:rPr lang="en-US" sz="2400" baseline="-25000" dirty="0" smtClean="0">
                <a:solidFill>
                  <a:srgbClr val="800080"/>
                </a:solidFill>
              </a:rPr>
              <a:t>1</a:t>
            </a:r>
            <a:r>
              <a:rPr lang="en-US" sz="2400" dirty="0" smtClean="0">
                <a:solidFill>
                  <a:srgbClr val="800080"/>
                </a:solidFill>
              </a:rPr>
              <a:t> ground state. </a:t>
            </a:r>
          </a:p>
          <a:p>
            <a:r>
              <a:rPr lang="en-US" sz="2400" dirty="0" smtClean="0">
                <a:solidFill>
                  <a:srgbClr val="800080"/>
                </a:solidFill>
              </a:rPr>
              <a:t>1</a:t>
            </a:r>
            <a:r>
              <a:rPr lang="en-US" sz="2400" baseline="30000" dirty="0" smtClean="0">
                <a:solidFill>
                  <a:srgbClr val="800080"/>
                </a:solidFill>
              </a:rPr>
              <a:t>++ </a:t>
            </a:r>
            <a:r>
              <a:rPr lang="en-US" sz="2400" dirty="0" smtClean="0">
                <a:solidFill>
                  <a:srgbClr val="800080"/>
                </a:solidFill>
              </a:rPr>
              <a:t>ground state</a:t>
            </a:r>
          </a:p>
          <a:p>
            <a:r>
              <a:rPr lang="en-US" sz="2400" dirty="0" smtClean="0">
                <a:solidFill>
                  <a:srgbClr val="800080"/>
                </a:solidFill>
              </a:rPr>
              <a:t>1</a:t>
            </a:r>
            <a:r>
              <a:rPr lang="en-US" sz="2400" baseline="30000" dirty="0" smtClean="0">
                <a:solidFill>
                  <a:srgbClr val="800080"/>
                </a:solidFill>
              </a:rPr>
              <a:t>-+</a:t>
            </a:r>
            <a:r>
              <a:rPr lang="en-US" sz="2400" dirty="0" smtClean="0">
                <a:solidFill>
                  <a:srgbClr val="800080"/>
                </a:solidFill>
              </a:rPr>
              <a:t> exotic</a:t>
            </a:r>
            <a:endParaRPr lang="en-US" sz="24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5597" cy="739707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and QCD</a:t>
            </a:r>
            <a:endParaRPr lang="en-US" dirty="0"/>
          </a:p>
        </p:txBody>
      </p:sp>
      <p:pic>
        <p:nvPicPr>
          <p:cNvPr id="30" name="Picture 29" descr="spectrum_realsiz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" y="2071370"/>
            <a:ext cx="8854440" cy="42849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8651" y="1129286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554111"/>
            <a:ext cx="8544506" cy="1220612"/>
          </a:xfrm>
          <a:prstGeom prst="rect">
            <a:avLst/>
          </a:prstGeom>
          <a:noFill/>
          <a:ln w="2540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6111" y="3132667"/>
            <a:ext cx="338667" cy="508000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22400" y="2878667"/>
            <a:ext cx="338667" cy="508000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96734" y="2757931"/>
            <a:ext cx="338667" cy="508000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09925" y="5008223"/>
            <a:ext cx="487263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States with non-trivial glue in their wave function.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26866" y="2071370"/>
            <a:ext cx="1474840" cy="1703353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29" y="3272041"/>
            <a:ext cx="1714500" cy="29591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96495" y="5323488"/>
            <a:ext cx="1509634" cy="35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3" descr="spectrum_realsiz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" y="4315154"/>
            <a:ext cx="3794760" cy="1836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477285"/>
            <a:ext cx="348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Lattice QCD calculation of the light-quark meson spectrum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160" y="5987018"/>
            <a:ext cx="12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QN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39418" y="5182384"/>
            <a:ext cx="110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 QN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1836" y="3969684"/>
            <a:ext cx="1347065" cy="125711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641214" y="4315154"/>
            <a:ext cx="1234552" cy="22584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29" y="4902984"/>
            <a:ext cx="3556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62" y="4187898"/>
            <a:ext cx="279400" cy="2032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29" y="4534819"/>
            <a:ext cx="342900" cy="203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7628" y="4718318"/>
            <a:ext cx="86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2.0GeV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75766" y="637629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5323488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sz="2400" baseline="30000" dirty="0" smtClean="0"/>
              <a:t>+-</a:t>
            </a:r>
            <a:endParaRPr lang="en-US" sz="2400" baseline="30000" dirty="0"/>
          </a:p>
        </p:txBody>
      </p:sp>
      <p:sp>
        <p:nvSpPr>
          <p:cNvPr id="31" name="Rectangle 30"/>
          <p:cNvSpPr/>
          <p:nvPr/>
        </p:nvSpPr>
        <p:spPr>
          <a:xfrm>
            <a:off x="7069493" y="5323488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baseline="30000" dirty="0"/>
              <a:t>-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32513" y="5323488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-+</a:t>
            </a:r>
            <a:endParaRPr lang="en-US" sz="24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27628" y="3844221"/>
            <a:ext cx="8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2.5Gev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4715597" cy="73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Spectroscopy and QCD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08651" y="1129286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80" y="1633284"/>
            <a:ext cx="6175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Beyond the normal meson spectrum, there are predictions for states with exotic quantum numbers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19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75766" y="637629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27628" y="3272041"/>
            <a:ext cx="2656301" cy="2959100"/>
            <a:chOff x="5227628" y="3272041"/>
            <a:chExt cx="2656301" cy="2959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1629" y="3272041"/>
              <a:ext cx="1714500" cy="29591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196495" y="5323488"/>
              <a:ext cx="1509634" cy="35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329" y="4902984"/>
              <a:ext cx="355600" cy="2794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462" y="4187898"/>
              <a:ext cx="279400" cy="2032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029" y="4534819"/>
              <a:ext cx="342900" cy="203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27628" y="4718318"/>
              <a:ext cx="86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2.0GeV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0" y="5323488"/>
              <a:ext cx="50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r>
                <a:rPr lang="en-US" sz="2400" baseline="30000" dirty="0" smtClean="0"/>
                <a:t>+-</a:t>
              </a:r>
              <a:endParaRPr lang="en-US" sz="2400" baseline="30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6949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</a:t>
              </a:r>
              <a:r>
                <a:rPr lang="en-US" sz="2400" baseline="30000" dirty="0" smtClean="0"/>
                <a:t>+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3251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-+</a:t>
              </a:r>
              <a:endParaRPr lang="en-US" sz="2400" baseline="30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7628" y="3844221"/>
              <a:ext cx="8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2.5Gev</a:t>
              </a:r>
              <a:endParaRPr lang="en-US" dirty="0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4715597" cy="73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Spectroscopy and QCD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08651" y="1129286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64" y="1830019"/>
            <a:ext cx="62278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``Constituent gluon’’ behaves like it has J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+-</a:t>
            </a:r>
          </a:p>
          <a:p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Lightest hybrid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nonets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: 1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(0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,1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2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The 0+- and two 2+- exotic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nonets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also a second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nonet.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p-wave meson plus a ``gluon’’.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9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Meson Spectroscopy and QCD</a:t>
            </a:r>
          </a:p>
          <a:p>
            <a:r>
              <a:rPr lang="en-US" dirty="0" err="1" smtClean="0"/>
              <a:t>Glueballs</a:t>
            </a:r>
            <a:endParaRPr lang="en-US" dirty="0" smtClean="0"/>
          </a:p>
          <a:p>
            <a:r>
              <a:rPr lang="en-US" dirty="0" smtClean="0"/>
              <a:t>Lattice QCD and Gluonic Excitations</a:t>
            </a:r>
          </a:p>
          <a:p>
            <a:r>
              <a:rPr lang="en-US" dirty="0" smtClean="0"/>
              <a:t>Experimental Evidence 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1393031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f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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04000" y="1912938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876938" y="1649412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err="1">
                  <a:latin typeface="Comic Sans MS" pitchFamily="64" charset="0"/>
                </a:rPr>
                <a:t>L</a:t>
              </a:r>
              <a:r>
                <a:rPr lang="en-GB" sz="2400" baseline="-25000" dirty="0" err="1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  <a:endParaRPr lang="en-GB" sz="2400" baseline="-25000" dirty="0">
                <a:solidFill>
                  <a:srgbClr val="660033"/>
                </a:solidFill>
                <a:latin typeface="Comic Sans MS" pitchFamily="64" charset="0"/>
              </a:endParaRP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29606" y="4979427"/>
            <a:ext cx="484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channels we are looking at for PWA.</a:t>
            </a:r>
          </a:p>
          <a:p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Other interesting channels for PWA.</a:t>
            </a:r>
            <a:endParaRPr lang="en-US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4715597" cy="73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Spectroscopy and QCD</a:t>
            </a:r>
            <a:endParaRPr lang="en-US" dirty="0"/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2066" y="2992084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-+</a:t>
            </a: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518822" y="4007556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+-</a:t>
            </a:r>
            <a:endParaRPr lang="en-US" sz="2400" b="1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3233288" y="5133623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</a:t>
            </a:r>
            <a:r>
              <a:rPr lang="en-US" sz="2400" b="1" baseline="30000" dirty="0" smtClean="0"/>
              <a:t>+-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87811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026" y="3964"/>
            <a:ext cx="455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</a:t>
            </a:r>
            <a:endParaRPr lang="en-GB" sz="36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18" y="816600"/>
            <a:ext cx="852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There  is also data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Crystal  Barrel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LEAR. Results from the </a:t>
            </a:r>
            <a:r>
              <a:rPr lang="en-US" sz="2000" b="1" dirty="0" smtClean="0"/>
              <a:t>COMPASS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experiment at CERN are available . There are also results from the </a:t>
            </a:r>
            <a:r>
              <a:rPr lang="en-US" sz="2000" b="1" dirty="0" smtClean="0"/>
              <a:t>CLEO-c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experiment. Finally,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are null results from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CLAS.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" y="2901581"/>
            <a:ext cx="3759200" cy="4191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" y="4969124"/>
            <a:ext cx="1701800" cy="3810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" y="3595359"/>
            <a:ext cx="1727200" cy="3683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" y="4344659"/>
            <a:ext cx="1714500" cy="381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47350" y="2901581"/>
            <a:ext cx="256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 E852, VES, COMPASS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47350" y="3594327"/>
            <a:ext cx="144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 Barrel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47350" y="4356327"/>
            <a:ext cx="15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CLEO-c, BES-III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47350" y="4980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</a:t>
            </a:r>
            <a:endParaRPr lang="en-US" dirty="0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" y="5651260"/>
            <a:ext cx="1892300" cy="3683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47350" y="5650228"/>
            <a:ext cx="19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WA102,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026" y="3964"/>
            <a:ext cx="455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</a:t>
            </a:r>
            <a:endParaRPr lang="en-GB" sz="36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18" y="816600"/>
            <a:ext cx="852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There  is also data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Crystal  Barrel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LEAR. Results from the </a:t>
            </a:r>
            <a:r>
              <a:rPr lang="en-US" sz="2000" b="1" dirty="0" smtClean="0"/>
              <a:t>COMPASS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experiment at CERN are available . There are also results from the CLEO-c experiment. Finally,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are null results from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CLAS.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63619" y="2889250"/>
            <a:ext cx="4524984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  <a:sym typeface="Symbol" charset="2"/>
              </a:rPr>
              <a:t>(1400)</a:t>
            </a:r>
            <a:r>
              <a:rPr lang="en-US" dirty="0">
                <a:solidFill>
                  <a:srgbClr val="008000"/>
                </a:solidFill>
                <a:sym typeface="Symbol" charset="2"/>
              </a:rPr>
              <a:t>   </a:t>
            </a:r>
            <a:r>
              <a:rPr lang="en-US" dirty="0">
                <a:solidFill>
                  <a:srgbClr val="333399"/>
                </a:solidFill>
                <a:sym typeface="Symbol" charset="2"/>
              </a:rPr>
              <a:t>Width ~ 0.3 </a:t>
            </a:r>
            <a:r>
              <a:rPr lang="en-US" dirty="0" err="1">
                <a:solidFill>
                  <a:srgbClr val="333399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333399"/>
                </a:solidFill>
                <a:sym typeface="Symbol" charset="2"/>
              </a:rPr>
              <a:t>, Decays: only </a:t>
            </a:r>
          </a:p>
          <a:p>
            <a:r>
              <a:rPr lang="en-US" dirty="0">
                <a:solidFill>
                  <a:srgbClr val="333399"/>
                </a:solidFill>
                <a:sym typeface="Symbol" charset="2"/>
              </a:rPr>
              <a:t>      weak signal in p production (scattering??)</a:t>
            </a:r>
          </a:p>
          <a:p>
            <a:r>
              <a:rPr lang="en-US" dirty="0">
                <a:solidFill>
                  <a:srgbClr val="333399"/>
                </a:solidFill>
                <a:sym typeface="Symbol" charset="2"/>
              </a:rPr>
              <a:t>      strong signal in antiproton-deuterium.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3618" y="3825760"/>
            <a:ext cx="4892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  <a:sym typeface="Symbol" charset="2"/>
              </a:rPr>
              <a:t>(1600)</a:t>
            </a:r>
            <a:r>
              <a:rPr lang="en-US" dirty="0">
                <a:solidFill>
                  <a:srgbClr val="008000"/>
                </a:solidFill>
                <a:sym typeface="Symbol" charset="2"/>
              </a:rPr>
              <a:t>   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Width ~ 0.30 </a:t>
            </a:r>
            <a:r>
              <a:rPr lang="en-US" dirty="0" err="1">
                <a:solidFill>
                  <a:srgbClr val="800000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, Decays ,’,(b</a:t>
            </a:r>
            <a:r>
              <a:rPr lang="en-US" baseline="-25000" dirty="0">
                <a:solidFill>
                  <a:srgbClr val="800000"/>
                </a:solidFill>
                <a:sym typeface="Symbol" charset="2"/>
              </a:rPr>
              <a:t>1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)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    S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een 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in p production, (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E852,VES,COMPASS) </a:t>
            </a:r>
            <a:endParaRPr lang="en-US" dirty="0">
              <a:solidFill>
                <a:srgbClr val="800000"/>
              </a:solidFill>
              <a:sym typeface="Symbol" charset="2"/>
            </a:endParaRPr>
          </a:p>
          <a:p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 Seen in </a:t>
            </a:r>
            <a:r>
              <a:rPr lang="en-US" dirty="0" smtClean="0">
                <a:solidFill>
                  <a:srgbClr val="800000"/>
                </a:solidFill>
                <a:latin typeface="Symbol"/>
                <a:sym typeface="Symbol" charset="2"/>
              </a:rPr>
              <a:t>c</a:t>
            </a:r>
            <a:r>
              <a:rPr lang="en-US" baseline="-25000" dirty="0" smtClean="0">
                <a:solidFill>
                  <a:srgbClr val="800000"/>
                </a:solidFill>
                <a:sym typeface="Symbol" charset="2"/>
              </a:rPr>
              <a:t>c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decays. There is some controversy 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around the </a:t>
            </a:r>
            <a:r>
              <a:rPr lang="en-US" dirty="0" smtClean="0">
                <a:solidFill>
                  <a:srgbClr val="800000"/>
                </a:solidFill>
                <a:latin typeface="Symbol"/>
                <a:sym typeface="Symbol" charset="2"/>
              </a:rPr>
              <a:t>rp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decay mode. Not observed in 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CLAS.</a:t>
            </a:r>
            <a:endParaRPr lang="en-US" dirty="0">
              <a:solidFill>
                <a:srgbClr val="800000"/>
              </a:solidFill>
              <a:sym typeface="Symbol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3619" y="54248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Symbol" charset="2"/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(2000)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Weak evidence in preferred hybrid</a:t>
            </a:r>
          </a:p>
          <a:p>
            <a:r>
              <a:rPr lang="en-US" dirty="0">
                <a:solidFill>
                  <a:schemeClr val="accent2"/>
                </a:solidFill>
              </a:rPr>
              <a:t>     modes  f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and 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only seen in E852.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943" y="1351502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897118"/>
            <a:ext cx="61386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354±64±60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1400                        310      seen in          annihilation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83" y="2750058"/>
            <a:ext cx="4251960" cy="3606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3235" y="2380726"/>
            <a:ext cx="20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 + CBAR (1997)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2750058"/>
            <a:ext cx="455597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While everyone seems to agree that there is intensity in the P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+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 exotic wave, there are a number of alternative (non-resonant) explanations for this state.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Unlikely to be a hybrid based on its mass. Also , the only observed decay should not couple to a member of an SU(3) octet. It could couple to an SU(3) decuplet state (e.g. 4-quark).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94" y="3285549"/>
            <a:ext cx="317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85549"/>
            <a:ext cx="304800" cy="228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0"/>
            <a:ext cx="724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</a:t>
            </a:r>
            <a:r>
              <a:rPr lang="en-GB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</a:t>
            </a:r>
            <a:endParaRPr lang="en-GB" sz="32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00" y="1874722"/>
            <a:ext cx="368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944240"/>
            <a:ext cx="6045200" cy="2844800"/>
          </a:xfrm>
          <a:prstGeom prst="rect">
            <a:avLst/>
          </a:prstGeom>
        </p:spPr>
      </p:pic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270690"/>
            <a:ext cx="2971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050" y="46037"/>
            <a:ext cx="3426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E852 Experiment</a:t>
            </a:r>
          </a:p>
        </p:txBody>
      </p:sp>
      <p:pic>
        <p:nvPicPr>
          <p:cNvPr id="11" name="Picture 10" descr="fig1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7332" y="1244377"/>
            <a:ext cx="384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 exchange:       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Unnatural-parity exchange:   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921" y="2574908"/>
            <a:ext cx="20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Unnatural exchange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9882" y="2595719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exchange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7170" y="5369188"/>
            <a:ext cx="201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Leakage from other</a:t>
            </a:r>
          </a:p>
          <a:p>
            <a:r>
              <a:rPr lang="en-US" dirty="0" smtClean="0"/>
              <a:t>partial waves.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1600" y="4925745"/>
            <a:ext cx="1555069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0800" y="4925745"/>
            <a:ext cx="4516331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54985" y="2226388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939231" y="2880244"/>
            <a:ext cx="1930494" cy="1361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86259" y="2788718"/>
            <a:ext cx="1930494" cy="1544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400" y="6015519"/>
            <a:ext cx="550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quote results from the 1</a:t>
            </a:r>
            <a:r>
              <a:rPr lang="en-US" baseline="30000" dirty="0" smtClean="0"/>
              <a:t>+</a:t>
            </a:r>
            <a:r>
              <a:rPr lang="en-US" dirty="0" smtClean="0"/>
              <a:t> (natural parity) exchange.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6521" y="3524111"/>
            <a:ext cx="99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90" y="4722857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2302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BBB-140D-6E40-8E1A-3A2B9AE7C48F}" type="slidenum">
              <a:rPr lang="en-US"/>
              <a:pPr/>
              <a:t>25</a:t>
            </a:fld>
            <a:endParaRPr lang="en-US" dirty="0"/>
          </a:p>
        </p:txBody>
      </p:sp>
      <p:pic>
        <p:nvPicPr>
          <p:cNvPr id="50181" name="Picture 5" descr="fig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418798"/>
            <a:ext cx="4222750" cy="2451100"/>
          </a:xfrm>
          <a:prstGeom prst="rect">
            <a:avLst/>
          </a:prstGeom>
          <a:noFill/>
        </p:spPr>
      </p:pic>
      <p:pic>
        <p:nvPicPr>
          <p:cNvPr id="50182" name="Picture 6" descr="fig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372761"/>
            <a:ext cx="4159250" cy="2497137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937125" y="182563"/>
            <a:ext cx="33242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Dzierba et. al. PRD 73 (2006)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8763" y="4563268"/>
            <a:ext cx="625044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 </a:t>
            </a:r>
            <a:r>
              <a:rPr lang="en-US" dirty="0">
                <a:solidFill>
                  <a:srgbClr val="0000FF"/>
                </a:solidFill>
              </a:rPr>
              <a:t>a better </a:t>
            </a:r>
            <a:r>
              <a:rPr lang="en-US" dirty="0" smtClean="0">
                <a:solidFill>
                  <a:srgbClr val="0000FF"/>
                </a:solidFill>
              </a:rPr>
              <a:t>description of </a:t>
            </a:r>
            <a:r>
              <a:rPr lang="en-US" dirty="0">
                <a:solidFill>
                  <a:srgbClr val="0000FF"/>
                </a:solidFill>
              </a:rPr>
              <a:t>the data via </a:t>
            </a:r>
            <a:r>
              <a:rPr lang="en-US" dirty="0" smtClean="0">
                <a:solidFill>
                  <a:srgbClr val="0000FF"/>
                </a:solidFill>
              </a:rPr>
              <a:t>moments comparison.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Intensity for the exotic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wave goes away.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Phase motion between the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and the 2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  <a:r>
              <a:rPr lang="en-US" dirty="0" smtClean="0">
                <a:solidFill>
                  <a:srgbClr val="0000FF"/>
                </a:solidFill>
              </a:rPr>
              <a:t> wave is not affected.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5704681"/>
            <a:ext cx="4618037" cy="598488"/>
            <a:chOff x="133" y="3692"/>
            <a:chExt cx="2909" cy="377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33" y="3692"/>
              <a:ext cx="2909" cy="377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34" y="3740"/>
              <a:ext cx="18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3300"/>
                  </a:solidFill>
                </a:rPr>
                <a:t>No Evidence for the </a:t>
              </a:r>
              <a:r>
                <a:rPr lang="en-US" b="1" dirty="0">
                  <a:solidFill>
                    <a:srgbClr val="CC3300"/>
                  </a:solidFill>
                  <a:latin typeface="Symbol" charset="2"/>
                  <a:sym typeface="Symbol" charset="2"/>
                </a:rPr>
                <a:t></a:t>
              </a:r>
              <a:r>
                <a:rPr lang="en-US" b="1" baseline="-25000" dirty="0">
                  <a:solidFill>
                    <a:srgbClr val="CC3300"/>
                  </a:solidFill>
                  <a:sym typeface="Symbol" charset="2"/>
                </a:rPr>
                <a:t>1</a:t>
              </a:r>
              <a:r>
                <a:rPr lang="en-US" b="1" dirty="0">
                  <a:solidFill>
                    <a:srgbClr val="CC3300"/>
                  </a:solidFill>
                </a:rPr>
                <a:t>(</a:t>
              </a:r>
              <a:r>
                <a:rPr lang="en-US" b="1" dirty="0" smtClean="0">
                  <a:solidFill>
                    <a:srgbClr val="CC3300"/>
                  </a:solidFill>
                </a:rPr>
                <a:t>1600</a:t>
              </a:r>
              <a:r>
                <a:rPr lang="en-US" b="1" dirty="0">
                  <a:solidFill>
                    <a:srgbClr val="CC3300"/>
                  </a:solidFill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2013" y="877034"/>
            <a:ext cx="13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p→pπ</a:t>
            </a:r>
            <a:r>
              <a:rPr lang="en-US" baseline="30000" dirty="0" smtClean="0"/>
              <a:t>-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537" y="864800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p→pπ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0091" y="495468"/>
            <a:ext cx="417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10 times statistics in each of two channels.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892" y="46037"/>
            <a:ext cx="2738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New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3399" y="877034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(3000000 Events)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80108" y="864800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(2600000 Events)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7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1221" r="-51221"/>
          <a:stretch>
            <a:fillRect/>
          </a:stretch>
        </p:blipFill>
        <p:spPr>
          <a:xfrm>
            <a:off x="1212298" y="1797320"/>
            <a:ext cx="6124154" cy="3368040"/>
          </a:xfrm>
        </p:spPr>
      </p:pic>
      <p:pic>
        <p:nvPicPr>
          <p:cNvPr id="5" name="Picture 4" descr="fig2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89" y="1835420"/>
            <a:ext cx="2964180" cy="332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8" y="3688032"/>
            <a:ext cx="2305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wave set:  </a:t>
            </a:r>
          </a:p>
          <a:p>
            <a:r>
              <a:rPr lang="en-US" dirty="0" smtClean="0"/>
              <a:t>Leave out	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(1670)→ρπ(L=1) 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136" y="1096756"/>
            <a:ext cx="23380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Include: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(1-)π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8299" y="257947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 π</a:t>
            </a:r>
            <a:r>
              <a:rPr lang="en-US" baseline="-25000" dirty="0" smtClean="0"/>
              <a:t>2</a:t>
            </a:r>
            <a:r>
              <a:rPr lang="en-US" dirty="0" smtClean="0"/>
              <a:t>(1670) Decays</a:t>
            </a:r>
          </a:p>
          <a:p>
            <a:r>
              <a:rPr lang="en-US" dirty="0" smtClean="0"/>
              <a:t>   3π            96%</a:t>
            </a:r>
          </a:p>
          <a:p>
            <a:r>
              <a:rPr lang="en-US" dirty="0" smtClean="0"/>
              <a:t>      f</a:t>
            </a:r>
            <a:r>
              <a:rPr lang="en-US" baseline="-25000" dirty="0" smtClean="0"/>
              <a:t>2</a:t>
            </a:r>
            <a:r>
              <a:rPr lang="en-US" dirty="0" smtClean="0"/>
              <a:t>π        56%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ρπ</a:t>
            </a:r>
            <a:r>
              <a:rPr lang="en-US" dirty="0" smtClean="0"/>
              <a:t>         31%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681" y="5523654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Most of the strength in the exotic π</a:t>
            </a:r>
            <a:r>
              <a:rPr lang="en-US" baseline="-25000" dirty="0" smtClean="0">
                <a:solidFill>
                  <a:srgbClr val="FF4566"/>
                </a:solidFill>
              </a:rPr>
              <a:t>1</a:t>
            </a:r>
            <a:r>
              <a:rPr lang="en-US" dirty="0" smtClean="0">
                <a:solidFill>
                  <a:srgbClr val="FF4566"/>
                </a:solidFill>
              </a:rPr>
              <a:t>(1600) is better described by known decays of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π</a:t>
            </a:r>
            <a:r>
              <a:rPr lang="en-US" baseline="-25000" dirty="0" smtClean="0">
                <a:solidFill>
                  <a:srgbClr val="FF4566"/>
                </a:solidFill>
              </a:rPr>
              <a:t>2</a:t>
            </a:r>
            <a:r>
              <a:rPr lang="en-US" dirty="0" smtClean="0">
                <a:solidFill>
                  <a:srgbClr val="FF4566"/>
                </a:solidFill>
              </a:rPr>
              <a:t>(1670).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6369" y="257947"/>
            <a:ext cx="291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Where does the intensity go?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892" y="46037"/>
            <a:ext cx="2738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New Analysis</a:t>
            </a:r>
          </a:p>
        </p:txBody>
      </p:sp>
    </p:spTree>
    <p:extLst>
      <p:ext uri="{BB962C8B-B14F-4D97-AF65-F5344CB8AC3E}">
        <p14:creationId xmlns:p14="http://schemas.microsoft.com/office/powerpoint/2010/main" val="182640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D3B478-7282-904F-8ED9-4BBB33FCC29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0820" y="46037"/>
            <a:ext cx="442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COMPASS Experiment</a:t>
            </a:r>
          </a:p>
        </p:txBody>
      </p:sp>
      <p:pic>
        <p:nvPicPr>
          <p:cNvPr id="8" name="Picture 7" descr="mass_0p1_1p0_compass_pr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122682"/>
            <a:ext cx="2880360" cy="215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8963" y="705598"/>
            <a:ext cx="16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t_0p1_1p0_zemach_42waves_tdep_30a_6w_nobgr2mp_1_compass_pr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6809"/>
            <a:ext cx="2880360" cy="2159000"/>
          </a:xfrm>
          <a:prstGeom prst="rect">
            <a:avLst/>
          </a:prstGeom>
        </p:spPr>
      </p:pic>
      <p:pic>
        <p:nvPicPr>
          <p:cNvPr id="12" name="Picture 11" descr="t_0p1_1p0_zemach_42waves_tdep_30a_6w_nobgr2mp_2_compass_pr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40" y="3526809"/>
            <a:ext cx="2880360" cy="2159000"/>
          </a:xfrm>
          <a:prstGeom prst="rect">
            <a:avLst/>
          </a:prstGeom>
        </p:spPr>
      </p:pic>
      <p:pic>
        <p:nvPicPr>
          <p:cNvPr id="13" name="Picture 12" descr="t_0p1_1p0_zemach_42waves_tdep_30a_6w_nobgr2mp_5_compass_prl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890" y="3526809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6_compass_prl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560" y="1122682"/>
            <a:ext cx="2880360" cy="2159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515905" y="2863408"/>
            <a:ext cx="1882477" cy="102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08173" y="1519590"/>
            <a:ext cx="3016342" cy="2336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22569" y="2211344"/>
            <a:ext cx="5340969" cy="178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64901" y="947178"/>
            <a:ext cx="171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baseline="30000" dirty="0" smtClean="0"/>
              <a:t>-+</a:t>
            </a:r>
            <a:r>
              <a:rPr lang="en-US" dirty="0" smtClean="0"/>
              <a:t> Exotic Wave</a:t>
            </a:r>
            <a:endParaRPr lang="en-US" dirty="0"/>
          </a:p>
        </p:txBody>
      </p:sp>
      <p:pic>
        <p:nvPicPr>
          <p:cNvPr id="22" name="Picture 21" descr="t_0p1_1p0_zemach_42waves_tdep_30a_6w_nobgr2mp_2_6_compass_prl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1131844"/>
            <a:ext cx="2880360" cy="2159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1670" y="5987018"/>
            <a:ext cx="17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arXiv:0910.5842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953" y="519840"/>
            <a:ext cx="3945128" cy="4582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1670" y="692368"/>
            <a:ext cx="17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(420,000 Events)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5984415"/>
            <a:ext cx="59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Partial waves included, exotic is dominantly 1</a:t>
            </a:r>
            <a:r>
              <a:rPr lang="en-US" baseline="30000" dirty="0" smtClean="0"/>
              <a:t>+</a:t>
            </a:r>
            <a:r>
              <a:rPr lang="en-US" dirty="0" smtClean="0"/>
              <a:t> production.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487" y="5685809"/>
            <a:ext cx="522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(1600)  </a:t>
            </a:r>
            <a:r>
              <a:rPr lang="en-US" dirty="0" err="1" smtClean="0"/>
              <a:t>m</a:t>
            </a:r>
            <a:r>
              <a:rPr lang="en-US" dirty="0" smtClean="0"/>
              <a:t>=1660  </a:t>
            </a:r>
            <a:r>
              <a:rPr lang="en-US" dirty="0" err="1" smtClean="0"/>
              <a:t>Γ</a:t>
            </a:r>
            <a:r>
              <a:rPr lang="en-US" dirty="0" smtClean="0"/>
              <a:t>=269  π</a:t>
            </a:r>
            <a:r>
              <a:rPr lang="en-US" baseline="-25000" dirty="0" smtClean="0"/>
              <a:t>2</a:t>
            </a:r>
            <a:r>
              <a:rPr lang="en-US" dirty="0" smtClean="0"/>
              <a:t>(1670)  </a:t>
            </a:r>
            <a:r>
              <a:rPr lang="en-US" dirty="0" err="1" smtClean="0"/>
              <a:t>m</a:t>
            </a:r>
            <a:r>
              <a:rPr lang="en-US" dirty="0" smtClean="0"/>
              <a:t>=1658  </a:t>
            </a:r>
            <a:r>
              <a:rPr lang="en-US" dirty="0" err="1" smtClean="0"/>
              <a:t>Γ</a:t>
            </a:r>
            <a:r>
              <a:rPr lang="en-US" dirty="0" smtClean="0"/>
              <a:t>=271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0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865" y="46037"/>
            <a:ext cx="3437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CLAS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746" y="0"/>
            <a:ext cx="2207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γp→nπ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32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3pidia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81" y="858144"/>
            <a:ext cx="4011930" cy="1213485"/>
          </a:xfrm>
          <a:prstGeom prst="rect">
            <a:avLst/>
          </a:prstGeom>
        </p:spPr>
      </p:pic>
      <p:pic>
        <p:nvPicPr>
          <p:cNvPr id="10" name="Picture 9" descr="newfig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71" y="2226310"/>
            <a:ext cx="4320540" cy="413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826" y="692368"/>
            <a:ext cx="264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E</a:t>
            </a:r>
            <a:r>
              <a:rPr lang="en-US" baseline="-25000" dirty="0" smtClean="0"/>
              <a:t>γ</a:t>
            </a:r>
            <a:r>
              <a:rPr lang="en-US" dirty="0" smtClean="0"/>
              <a:t> = 4.8 – 5.4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83000 Events after all cuts</a:t>
            </a:r>
          </a:p>
          <a:p>
            <a:r>
              <a:rPr lang="en-US" dirty="0" smtClean="0"/>
              <a:t> Overall Acceptance &lt; 5%</a:t>
            </a:r>
          </a:p>
        </p:txBody>
      </p:sp>
      <p:pic>
        <p:nvPicPr>
          <p:cNvPr id="12" name="Picture 11" descr="newfig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26" y="2757501"/>
            <a:ext cx="2880360" cy="2265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826" y="2111170"/>
            <a:ext cx="374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Baryons “removed” by hard kinematic</a:t>
            </a:r>
          </a:p>
          <a:p>
            <a:r>
              <a:rPr lang="en-US" dirty="0" smtClean="0"/>
              <a:t>cuts.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573" y="3958904"/>
            <a:ext cx="1098310" cy="1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2303" y="351107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PWA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41" y="5535096"/>
            <a:ext cx="296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evidence of π</a:t>
            </a:r>
            <a:r>
              <a:rPr lang="en-US" baseline="-25000" dirty="0" smtClean="0"/>
              <a:t>1</a:t>
            </a:r>
            <a:r>
              <a:rPr lang="en-US" dirty="0" smtClean="0"/>
              <a:t>(1600)→ρπ, </a:t>
            </a:r>
          </a:p>
          <a:p>
            <a:r>
              <a:rPr lang="en-US" dirty="0" smtClean="0"/>
              <a:t>(13.5 </a:t>
            </a:r>
            <a:r>
              <a:rPr lang="en-US" dirty="0" err="1" smtClean="0"/>
              <a:t>nb</a:t>
            </a:r>
            <a:r>
              <a:rPr lang="en-US" dirty="0" smtClean="0"/>
              <a:t> upper limit).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12303" y="5183189"/>
            <a:ext cx="3992813" cy="67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0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050" y="46037"/>
            <a:ext cx="3426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E852 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7202" y="225445"/>
            <a:ext cx="2186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Symbol" charset="2"/>
              </a:rPr>
              <a:t>p</a:t>
            </a:r>
            <a:r>
              <a:rPr lang="en-US" sz="3200" b="1" baseline="30000" dirty="0" smtClean="0">
                <a:solidFill>
                  <a:srgbClr val="000099"/>
                </a:solidFill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</a:rPr>
              <a:t>p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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’</a:t>
            </a:r>
            <a:r>
              <a:rPr lang="en-US" sz="3200" b="1" baseline="30000" dirty="0" err="1" smtClean="0">
                <a:solidFill>
                  <a:srgbClr val="000099"/>
                </a:solidFill>
                <a:sym typeface="Symbol" charset="2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p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endParaRPr lang="en-US" sz="3200" dirty="0"/>
          </a:p>
        </p:txBody>
      </p:sp>
      <p:pic>
        <p:nvPicPr>
          <p:cNvPr id="9" name="Picture 7" descr="fig2_t_p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1968500"/>
            <a:ext cx="4387850" cy="4387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386" y="820628"/>
            <a:ext cx="677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dominated by  1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partial waves.</a:t>
            </a:r>
          </a:p>
          <a:p>
            <a:r>
              <a:rPr lang="en-US" sz="2400" dirty="0" smtClean="0"/>
              <a:t>Data are dominated by natural parity exchange.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386" y="2185406"/>
            <a:ext cx="3762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4566"/>
                </a:solidFill>
              </a:rPr>
              <a:t>                π</a:t>
            </a:r>
            <a:r>
              <a:rPr lang="en-US" sz="2400" baseline="-25000" dirty="0" smtClean="0">
                <a:solidFill>
                  <a:srgbClr val="FF4566"/>
                </a:solidFill>
              </a:rPr>
              <a:t>1</a:t>
            </a:r>
            <a:r>
              <a:rPr lang="en-US" sz="2400" dirty="0" smtClean="0">
                <a:solidFill>
                  <a:srgbClr val="FF4566"/>
                </a:solidFill>
              </a:rPr>
              <a:t>(1600)</a:t>
            </a:r>
          </a:p>
          <a:p>
            <a:r>
              <a:rPr lang="en-US" sz="2400" dirty="0" smtClean="0">
                <a:solidFill>
                  <a:srgbClr val="FF4566"/>
                </a:solidFill>
              </a:rPr>
              <a:t>M = 1597±10+45-10 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</a:p>
          <a:p>
            <a:r>
              <a:rPr lang="en-US" sz="2400" dirty="0" err="1" smtClean="0">
                <a:solidFill>
                  <a:srgbClr val="FF4566"/>
                </a:solidFill>
              </a:rPr>
              <a:t>Γ</a:t>
            </a:r>
            <a:r>
              <a:rPr lang="en-US" sz="2400" dirty="0" smtClean="0">
                <a:solidFill>
                  <a:srgbClr val="FF4566"/>
                </a:solidFill>
              </a:rPr>
              <a:t>   = 340±40±50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  <a:endParaRPr lang="en-US" sz="2400" baseline="30000" dirty="0">
              <a:solidFill>
                <a:srgbClr val="FF45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0862" y="3385734"/>
            <a:ext cx="2127975" cy="1511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611093"/>
            <a:ext cx="319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exotic wave is the dominant</a:t>
            </a:r>
          </a:p>
          <a:p>
            <a:r>
              <a:rPr lang="en-US" dirty="0" smtClean="0"/>
              <a:t>wave in this channel.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0539" y="1280661"/>
            <a:ext cx="17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4715597" cy="73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Spectroscopy and QCD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751042"/>
            <a:ext cx="8171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QCD is a theory of quarks and gluons, where our current understanding is that most of the hadronic mass originates from the color forces and the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gluonic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fields.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 a great extent, we can understand the spectrum of mesons as simple quark-antiquark systems, with no need to invoke gluons.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Understanding the role of glue in both the meson and the baryon spectrum, and how it impacts our ``naïve’’ spectroscopy is needed.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One important aspect of this is the search for states with explicit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gluonic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contents: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glueballs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and hybrids.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15356" cy="783695"/>
          </a:xfrm>
        </p:spPr>
        <p:txBody>
          <a:bodyPr/>
          <a:lstStyle/>
          <a:p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hIntensity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95" y="4425951"/>
            <a:ext cx="3240405" cy="2188845"/>
          </a:xfrm>
          <a:prstGeom prst="rect">
            <a:avLst/>
          </a:prstGeom>
        </p:spPr>
      </p:pic>
      <p:pic>
        <p:nvPicPr>
          <p:cNvPr id="9" name="Picture 8" descr="hPhaseD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95" y="2237106"/>
            <a:ext cx="3240405" cy="2188845"/>
          </a:xfrm>
          <a:prstGeom prst="rect">
            <a:avLst/>
          </a:prstGeom>
        </p:spPr>
      </p:pic>
      <p:pic>
        <p:nvPicPr>
          <p:cNvPr id="10" name="Picture 9" descr="hIntensity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95" y="26866"/>
            <a:ext cx="3240405" cy="218884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8" y="783695"/>
            <a:ext cx="2451100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63204" y="5037667"/>
            <a:ext cx="55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3204" y="903085"/>
            <a:ext cx="60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++</a:t>
            </a:r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3204" y="2655613"/>
            <a:ext cx="1290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ymbol"/>
              </a:rPr>
              <a:t>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phase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++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- 1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4092928"/>
            <a:ext cx="2590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1131054"/>
            <a:ext cx="4749800" cy="2717800"/>
          </a:xfrm>
          <a:prstGeom prst="rect">
            <a:avLst/>
          </a:prstGeom>
        </p:spPr>
      </p:pic>
      <p:pic>
        <p:nvPicPr>
          <p:cNvPr id="3" name="Picture 2" descr="fig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992" y="5086350"/>
            <a:ext cx="4572000" cy="127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184" y="2118949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301" y="107592"/>
            <a:ext cx="247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p→ωπ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87948" y="1751290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5982" y="2744334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694" y="2674620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540" y="17512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521987" y="1381958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1213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04939" y="4703948"/>
            <a:ext cx="132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Δφ(2</a:t>
            </a:r>
            <a:r>
              <a:rPr lang="en-US" baseline="30000" dirty="0" smtClean="0"/>
              <a:t>++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7050" y="46037"/>
            <a:ext cx="3426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2377" y="1174674"/>
            <a:ext cx="2683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1664±8±10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185±25±38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in both natural and </a:t>
            </a:r>
          </a:p>
          <a:p>
            <a:r>
              <a:rPr lang="en-US" dirty="0" smtClean="0"/>
              <a:t>unnatural 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unnatural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777" y="3848854"/>
            <a:ext cx="2511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8267" y="692368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(~145,000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316" y="5849543"/>
            <a:ext cx="411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Dashed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DepFit_Label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" y="892175"/>
            <a:ext cx="7040880" cy="544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3392" y="59146"/>
            <a:ext cx="268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p→ηπ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π</a:t>
            </a:r>
            <a:r>
              <a:rPr lang="en-US" sz="3200" baseline="30000" dirty="0"/>
              <a:t>-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88026" y="1034726"/>
            <a:ext cx="8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02511" y="2313406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842240" y="3640212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81430"/>
            <a:ext cx="128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009544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869013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7050" y="46037"/>
            <a:ext cx="3426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E852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0987" y="1034726"/>
            <a:ext cx="2709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1709±24±41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403±80±115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0987" y="3238345"/>
            <a:ext cx="2563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2001±30±92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333±52±49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1070" y="5526378"/>
            <a:ext cx="397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Red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25865" y="629329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(~69000 Events)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026" y="3964"/>
            <a:ext cx="455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</a:t>
            </a:r>
            <a:endParaRPr lang="en-GB" sz="36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18" y="816600"/>
            <a:ext cx="852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There  is also data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Crystal  Barrel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LEAR. Results from the </a:t>
            </a:r>
            <a:r>
              <a:rPr lang="en-US" sz="2000" b="1" dirty="0" smtClean="0"/>
              <a:t>COMPASS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experiment at CERN are available . There are also results from the CLEO-c experiment. Finally,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are null results from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CLAS.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48883" y="2331258"/>
            <a:ext cx="5129062" cy="2209800"/>
            <a:chOff x="0" y="2592"/>
            <a:chExt cx="4691" cy="1392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 dirty="0">
                  <a:solidFill>
                    <a:srgbClr val="008000"/>
                  </a:solidFill>
                </a:rPr>
                <a:t>1</a:t>
              </a:r>
              <a:r>
                <a:rPr lang="en-US" dirty="0">
                  <a:solidFill>
                    <a:srgbClr val="008000"/>
                  </a:solidFill>
                </a:rPr>
                <a:t>  I</a:t>
              </a:r>
              <a:r>
                <a:rPr lang="en-US" b="1" baseline="30000" dirty="0">
                  <a:solidFill>
                    <a:srgbClr val="008000"/>
                  </a:solidFill>
                </a:rPr>
                <a:t>G</a:t>
              </a:r>
              <a:r>
                <a:rPr lang="en-US" dirty="0">
                  <a:solidFill>
                    <a:srgbClr val="008000"/>
                  </a:solidFill>
                </a:rPr>
                <a:t>(J</a:t>
              </a:r>
              <a:r>
                <a:rPr lang="en-US" b="1" baseline="30000" dirty="0">
                  <a:solidFill>
                    <a:srgbClr val="008000"/>
                  </a:solidFill>
                </a:rPr>
                <a:t>PC</a:t>
              </a:r>
              <a:r>
                <a:rPr lang="en-US" dirty="0">
                  <a:solidFill>
                    <a:srgbClr val="008000"/>
                  </a:solidFill>
                </a:rPr>
                <a:t>)=1</a:t>
              </a:r>
              <a:r>
                <a:rPr lang="en-US" b="1" baseline="30000" dirty="0">
                  <a:solidFill>
                    <a:srgbClr val="008000"/>
                  </a:solidFill>
                </a:rPr>
                <a:t>-</a:t>
              </a:r>
              <a:r>
                <a:rPr lang="en-US" dirty="0">
                  <a:solidFill>
                    <a:srgbClr val="008000"/>
                  </a:solidFill>
                </a:rPr>
                <a:t>(1</a:t>
              </a:r>
              <a:r>
                <a:rPr lang="en-US" b="1" baseline="30000" dirty="0">
                  <a:solidFill>
                    <a:srgbClr val="008000"/>
                  </a:solidFill>
                </a:rPr>
                <a:t>-+</a:t>
              </a:r>
              <a:r>
                <a:rPr lang="en-US" dirty="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 dirty="0">
                  <a:solidFill>
                    <a:srgbClr val="FF6600"/>
                  </a:solidFill>
                </a:rPr>
                <a:t>1</a:t>
              </a:r>
              <a:r>
                <a:rPr lang="en-US" dirty="0">
                  <a:solidFill>
                    <a:srgbClr val="FF6600"/>
                  </a:solidFill>
                </a:rPr>
                <a:t>  I</a:t>
              </a:r>
              <a:r>
                <a:rPr lang="en-US" b="1" baseline="30000" dirty="0">
                  <a:solidFill>
                    <a:srgbClr val="FF6600"/>
                  </a:solidFill>
                </a:rPr>
                <a:t>G</a:t>
              </a:r>
              <a:r>
                <a:rPr lang="en-US" dirty="0">
                  <a:solidFill>
                    <a:srgbClr val="FF6600"/>
                  </a:solidFill>
                </a:rPr>
                <a:t>(J</a:t>
              </a:r>
              <a:r>
                <a:rPr lang="en-US" b="1" baseline="30000" dirty="0">
                  <a:solidFill>
                    <a:srgbClr val="FF6600"/>
                  </a:solidFill>
                </a:rPr>
                <a:t>PC</a:t>
              </a:r>
              <a:r>
                <a:rPr lang="en-US" dirty="0">
                  <a:solidFill>
                    <a:srgbClr val="FF6600"/>
                  </a:solidFill>
                </a:rPr>
                <a:t>)=0</a:t>
              </a:r>
              <a:r>
                <a:rPr lang="en-US" b="1" baseline="30000" dirty="0">
                  <a:solidFill>
                    <a:srgbClr val="FF6600"/>
                  </a:solidFill>
                </a:rPr>
                <a:t>+</a:t>
              </a:r>
              <a:r>
                <a:rPr lang="en-US" dirty="0">
                  <a:solidFill>
                    <a:srgbClr val="FF6600"/>
                  </a:solidFill>
                </a:rPr>
                <a:t>(1</a:t>
              </a:r>
              <a:r>
                <a:rPr lang="en-US" b="1" baseline="30000" dirty="0">
                  <a:solidFill>
                    <a:srgbClr val="FF6600"/>
                  </a:solidFill>
                </a:rPr>
                <a:t>-+</a:t>
              </a:r>
              <a:r>
                <a:rPr lang="en-US" dirty="0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</a:rPr>
                <a:t>K</a:t>
              </a:r>
              <a:r>
                <a:rPr lang="en-US" b="1" baseline="-25000" dirty="0">
                  <a:solidFill>
                    <a:srgbClr val="CC0099"/>
                  </a:solidFill>
                </a:rPr>
                <a:t>1</a:t>
              </a:r>
              <a:r>
                <a:rPr lang="en-US" dirty="0">
                  <a:solidFill>
                    <a:srgbClr val="CC0099"/>
                  </a:solidFill>
                </a:rPr>
                <a:t>  I</a:t>
              </a:r>
              <a:r>
                <a:rPr lang="en-US" b="1" baseline="30000" dirty="0">
                  <a:solidFill>
                    <a:srgbClr val="CC0099"/>
                  </a:solidFill>
                </a:rPr>
                <a:t>G</a:t>
              </a:r>
              <a:r>
                <a:rPr lang="en-US" dirty="0">
                  <a:solidFill>
                    <a:srgbClr val="CC0099"/>
                  </a:solidFill>
                </a:rPr>
                <a:t>(J</a:t>
              </a:r>
              <a:r>
                <a:rPr lang="en-US" b="1" baseline="30000" dirty="0">
                  <a:solidFill>
                    <a:srgbClr val="CC0099"/>
                  </a:solidFill>
                </a:rPr>
                <a:t>PC</a:t>
              </a:r>
              <a:r>
                <a:rPr lang="en-US" dirty="0">
                  <a:solidFill>
                    <a:srgbClr val="CC0099"/>
                  </a:solidFill>
                </a:rPr>
                <a:t>)= </a:t>
              </a:r>
              <a:r>
                <a:rPr lang="en-US" sz="3200" dirty="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 dirty="0">
                  <a:solidFill>
                    <a:srgbClr val="CC0099"/>
                  </a:solidFill>
                </a:rPr>
                <a:t> (1</a:t>
              </a:r>
              <a:r>
                <a:rPr lang="en-US" b="1" baseline="30000" dirty="0">
                  <a:solidFill>
                    <a:srgbClr val="CC0099"/>
                  </a:solidFill>
                </a:rPr>
                <a:t>-</a:t>
              </a:r>
              <a:r>
                <a:rPr lang="en-US" dirty="0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63619" y="3040394"/>
            <a:ext cx="4892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  <a:sym typeface="Symbol" charset="2"/>
              </a:rPr>
              <a:t>(1600)</a:t>
            </a:r>
            <a:r>
              <a:rPr lang="en-US" dirty="0">
                <a:solidFill>
                  <a:srgbClr val="008000"/>
                </a:solidFill>
                <a:sym typeface="Symbol" charset="2"/>
              </a:rPr>
              <a:t>   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Width ~ 0.30 </a:t>
            </a:r>
            <a:r>
              <a:rPr lang="en-US" dirty="0" err="1">
                <a:solidFill>
                  <a:srgbClr val="800000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, Decays ,’,(b</a:t>
            </a:r>
            <a:r>
              <a:rPr lang="en-US" baseline="-25000" dirty="0">
                <a:solidFill>
                  <a:srgbClr val="800000"/>
                </a:solidFill>
                <a:sym typeface="Symbol" charset="2"/>
              </a:rPr>
              <a:t>1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)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    S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een 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in p production, (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E852,VES,COMPASS) </a:t>
            </a:r>
            <a:endParaRPr lang="en-US" dirty="0">
              <a:solidFill>
                <a:srgbClr val="800000"/>
              </a:solidFill>
              <a:sym typeface="Symbol" charset="2"/>
            </a:endParaRPr>
          </a:p>
          <a:p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 Seen in </a:t>
            </a:r>
            <a:r>
              <a:rPr lang="en-US" dirty="0" smtClean="0">
                <a:solidFill>
                  <a:srgbClr val="800000"/>
                </a:solidFill>
                <a:latin typeface="Symbol"/>
                <a:sym typeface="Symbol" charset="2"/>
              </a:rPr>
              <a:t>c</a:t>
            </a:r>
            <a:r>
              <a:rPr lang="en-US" baseline="-25000" dirty="0" smtClean="0">
                <a:solidFill>
                  <a:srgbClr val="800000"/>
                </a:solidFill>
                <a:sym typeface="Symbol" charset="2"/>
              </a:rPr>
              <a:t>c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decays. There is some controversy 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around the </a:t>
            </a:r>
            <a:r>
              <a:rPr lang="en-US" dirty="0" smtClean="0">
                <a:solidFill>
                  <a:srgbClr val="800000"/>
                </a:solidFill>
                <a:latin typeface="Symbol"/>
                <a:sym typeface="Symbol" charset="2"/>
              </a:rPr>
              <a:t>rp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decay mode. Not observed in 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CLAS.</a:t>
            </a:r>
            <a:endParaRPr lang="en-US" dirty="0">
              <a:solidFill>
                <a:srgbClr val="800000"/>
              </a:solidFill>
              <a:sym typeface="Symbol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3619" y="45177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Symbol" charset="2"/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(2000)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Weak evidence in preferred hybrid</a:t>
            </a:r>
          </a:p>
          <a:p>
            <a:r>
              <a:rPr lang="en-US" dirty="0">
                <a:solidFill>
                  <a:schemeClr val="accent2"/>
                </a:solidFill>
              </a:rPr>
              <a:t>     modes  f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and 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only seen in E852.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015" y="5357177"/>
            <a:ext cx="326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No signal for  </a:t>
            </a:r>
            <a:r>
              <a:rPr lang="en-US" sz="2400" b="1" dirty="0" smtClean="0">
                <a:solidFill>
                  <a:srgbClr val="800000"/>
                </a:solidFill>
                <a:latin typeface="Symbol"/>
              </a:rPr>
              <a:t>h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 or </a:t>
            </a:r>
            <a:r>
              <a:rPr lang="en-US" sz="2400" b="1" dirty="0" smtClean="0">
                <a:solidFill>
                  <a:srgbClr val="800000"/>
                </a:solidFill>
                <a:latin typeface="Symbol"/>
              </a:rPr>
              <a:t>h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’.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No signal for 2</a:t>
            </a:r>
            <a:r>
              <a:rPr lang="en-US" sz="2400" b="1" baseline="30000" dirty="0" smtClean="0">
                <a:solidFill>
                  <a:srgbClr val="800000"/>
                </a:solidFill>
              </a:rPr>
              <a:t>+-</a:t>
            </a:r>
            <a:r>
              <a:rPr lang="en-US" sz="2400" b="1" dirty="0" smtClean="0">
                <a:solidFill>
                  <a:srgbClr val="800000"/>
                </a:solidFill>
              </a:rPr>
              <a:t> or 0</a:t>
            </a:r>
            <a:r>
              <a:rPr lang="en-US" sz="2400" b="1" baseline="30000" dirty="0" smtClean="0">
                <a:solidFill>
                  <a:srgbClr val="800000"/>
                </a:solidFill>
              </a:rPr>
              <a:t>+-</a:t>
            </a:r>
            <a:endParaRPr lang="en-US" sz="2400" b="1" baseline="30000" dirty="0">
              <a:solidFill>
                <a:srgbClr val="8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288086" y="2451908"/>
            <a:ext cx="2656301" cy="2959100"/>
            <a:chOff x="5227628" y="3272041"/>
            <a:chExt cx="2656301" cy="2959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1629" y="3272041"/>
              <a:ext cx="1714500" cy="29591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196495" y="5323488"/>
              <a:ext cx="1509634" cy="35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329" y="4902984"/>
              <a:ext cx="355600" cy="279400"/>
            </a:xfrm>
            <a:prstGeom prst="rect">
              <a:avLst/>
            </a:prstGeom>
          </p:spPr>
        </p:pic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462" y="4187898"/>
              <a:ext cx="279400" cy="203200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029" y="4534819"/>
              <a:ext cx="342900" cy="2032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227628" y="4718318"/>
              <a:ext cx="86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2.0GeV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0" y="5323488"/>
              <a:ext cx="50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r>
                <a:rPr lang="en-US" sz="2400" baseline="30000" dirty="0" smtClean="0"/>
                <a:t>+-</a:t>
              </a:r>
              <a:endParaRPr lang="en-US" sz="2400" baseline="30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6949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</a:t>
              </a:r>
              <a:r>
                <a:rPr lang="en-US" sz="2400" baseline="30000" dirty="0" smtClean="0"/>
                <a:t>+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3251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-+</a:t>
              </a:r>
              <a:endParaRPr lang="en-US" sz="2400" baseline="30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7628" y="3844221"/>
              <a:ext cx="8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2.5Gev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9239-8734-5040-AFD0-8B09282AED94}" type="slidenum">
              <a:rPr lang="en-US"/>
              <a:pPr/>
              <a:t>34</a:t>
            </a:fld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0213" y="690563"/>
            <a:ext cx="6600861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order to establish the existence of </a:t>
            </a:r>
            <a:r>
              <a:rPr lang="en-US" dirty="0" err="1"/>
              <a:t>gluonic</a:t>
            </a:r>
            <a:r>
              <a:rPr lang="en-US" dirty="0"/>
              <a:t> excitations,</a:t>
            </a:r>
          </a:p>
          <a:p>
            <a:r>
              <a:rPr lang="en-US" dirty="0"/>
              <a:t>We need to establish the existence and nonet nature of</a:t>
            </a:r>
            <a:r>
              <a:rPr lang="en-US" dirty="0" smtClean="0"/>
              <a:t> the </a:t>
            </a:r>
            <a:r>
              <a:rPr lang="en-US" dirty="0"/>
              <a:t>1</a:t>
            </a:r>
            <a:r>
              <a:rPr lang="en-US" baseline="30000" dirty="0"/>
              <a:t>-+</a:t>
            </a:r>
            <a:r>
              <a:rPr lang="en-US" dirty="0"/>
              <a:t> state.</a:t>
            </a:r>
          </a:p>
          <a:p>
            <a:r>
              <a:rPr lang="en-US" dirty="0"/>
              <a:t>We need to establish at other exotic QN nonets – the</a:t>
            </a:r>
            <a:r>
              <a:rPr lang="en-US" dirty="0" smtClean="0"/>
              <a:t> 0</a:t>
            </a:r>
            <a:r>
              <a:rPr lang="en-US" baseline="30000" dirty="0"/>
              <a:t>+-</a:t>
            </a:r>
            <a:r>
              <a:rPr lang="en-US" dirty="0"/>
              <a:t> and 2</a:t>
            </a:r>
            <a:r>
              <a:rPr lang="en-US" baseline="30000" dirty="0"/>
              <a:t>+-</a:t>
            </a:r>
            <a:r>
              <a:rPr lang="en-US" baseline="30000" dirty="0" smtClean="0"/>
              <a:t>.</a:t>
            </a:r>
          </a:p>
        </p:txBody>
      </p:sp>
      <p:pic>
        <p:nvPicPr>
          <p:cNvPr id="40964" name="Picture 4" descr="plot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762" y="1939290"/>
            <a:ext cx="3648075" cy="364807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65125" y="2286000"/>
            <a:ext cx="3135556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Decay Patterns are Crucial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Coupled Channel PWA Needed.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Very Large Data Sets Expected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107" y="0"/>
            <a:ext cx="3302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Exotics and QCD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32997"/>
            <a:ext cx="4009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challenge is carrying out a PWA</a:t>
            </a:r>
          </a:p>
          <a:p>
            <a:r>
              <a:rPr lang="en-US" dirty="0" smtClean="0"/>
              <a:t>with huge statistics and good theoretical</a:t>
            </a:r>
          </a:p>
          <a:p>
            <a:r>
              <a:rPr lang="en-US" dirty="0" smtClean="0"/>
              <a:t>underpinnings to the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8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700" y="126424"/>
            <a:ext cx="3540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80"/>
                </a:solidFill>
                <a:latin typeface="+mj-lt"/>
              </a:rPr>
              <a:t>Future Prospects:</a:t>
            </a:r>
            <a:endParaRPr lang="en-US" sz="3600" b="1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1295400"/>
            <a:ext cx="756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COMPASS at CERN collected a large data set in 2009. Analysis is underway.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 III in China has been running for a few years. Analysis on </a:t>
            </a:r>
            <a:r>
              <a:rPr lang="en-US" dirty="0" err="1" smtClean="0"/>
              <a:t>χ</a:t>
            </a:r>
            <a:r>
              <a:rPr lang="en-US" dirty="0" smtClean="0"/>
              <a:t> decays are looking for light-quark exotics. Searching for </a:t>
            </a:r>
            <a:r>
              <a:rPr lang="en-US" dirty="0" err="1" smtClean="0"/>
              <a:t>Glueballs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GlueX at Jefferson Lab will use photo-production to look for exotic mesons at Jefferson Lab. First physics in 2015.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PANDA at GSI will use antiprotons to search for charmed hybrid states. Also looking for </a:t>
            </a:r>
            <a:r>
              <a:rPr lang="en-US" dirty="0" err="1" smtClean="0"/>
              <a:t>Glueballs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CLAS12 at Jefferson Lab will look at low-multiplicity final states in very-low Q**2 reactions.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3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6E205-FA10-D142-B331-3464F8DFE13E}" type="slidenum">
              <a:rPr lang="en-US"/>
              <a:pPr/>
              <a:t>36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099" y="177800"/>
            <a:ext cx="2844801" cy="457200"/>
          </a:xfrm>
        </p:spPr>
        <p:txBody>
          <a:bodyPr>
            <a:no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5418" y="556123"/>
            <a:ext cx="3875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quest to understand confinement </a:t>
            </a:r>
          </a:p>
          <a:p>
            <a:r>
              <a:rPr lang="en-US" dirty="0">
                <a:solidFill>
                  <a:srgbClr val="0000FF"/>
                </a:solidFill>
              </a:rPr>
              <a:t>and the strong force is </a:t>
            </a:r>
            <a:r>
              <a:rPr lang="en-US" dirty="0" smtClean="0">
                <a:solidFill>
                  <a:srgbClr val="0000FF"/>
                </a:solidFill>
              </a:rPr>
              <a:t>starting </a:t>
            </a:r>
            <a:r>
              <a:rPr lang="en-US" dirty="0">
                <a:solidFill>
                  <a:srgbClr val="0000FF"/>
                </a:solidFill>
              </a:rPr>
              <a:t>to make </a:t>
            </a:r>
          </a:p>
          <a:p>
            <a:r>
              <a:rPr lang="en-US" dirty="0">
                <a:solidFill>
                  <a:srgbClr val="0000FF"/>
                </a:solidFill>
              </a:rPr>
              <a:t>great leaps forward.</a:t>
            </a:r>
          </a:p>
        </p:txBody>
      </p:sp>
      <p:pic>
        <p:nvPicPr>
          <p:cNvPr id="45063" name="Picture 7" descr="alice-ss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58" y="806451"/>
            <a:ext cx="1919288" cy="1938337"/>
          </a:xfrm>
          <a:prstGeom prst="rect">
            <a:avLst/>
          </a:prstGeom>
          <a:noFill/>
        </p:spPr>
      </p:pic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2447691" y="1743573"/>
            <a:ext cx="40453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66"/>
                </a:solidFill>
              </a:rPr>
              <a:t>Advances in theory and computing </a:t>
            </a:r>
            <a:r>
              <a:rPr lang="en-US" dirty="0" smtClean="0">
                <a:solidFill>
                  <a:srgbClr val="CC0066"/>
                </a:solidFill>
              </a:rPr>
              <a:t>have </a:t>
            </a:r>
            <a:endParaRPr lang="en-US" dirty="0">
              <a:solidFill>
                <a:srgbClr val="CC0066"/>
              </a:solidFill>
            </a:endParaRPr>
          </a:p>
          <a:p>
            <a:r>
              <a:rPr lang="en-US" dirty="0" smtClean="0">
                <a:solidFill>
                  <a:srgbClr val="CC0066"/>
                </a:solidFill>
              </a:rPr>
              <a:t>allowed </a:t>
            </a:r>
            <a:r>
              <a:rPr lang="en-US" dirty="0">
                <a:solidFill>
                  <a:srgbClr val="CC0066"/>
                </a:solidFill>
              </a:rPr>
              <a:t>us to </a:t>
            </a:r>
            <a:r>
              <a:rPr lang="en-US" dirty="0" smtClean="0">
                <a:solidFill>
                  <a:srgbClr val="CC0066"/>
                </a:solidFill>
              </a:rPr>
              <a:t>start to understand </a:t>
            </a:r>
            <a:r>
              <a:rPr lang="en-US" dirty="0">
                <a:solidFill>
                  <a:srgbClr val="CC0066"/>
                </a:solidFill>
              </a:rPr>
              <a:t>the </a:t>
            </a:r>
          </a:p>
          <a:p>
            <a:r>
              <a:rPr lang="en-US" dirty="0" smtClean="0">
                <a:solidFill>
                  <a:srgbClr val="CC0066"/>
                </a:solidFill>
              </a:rPr>
              <a:t>meson </a:t>
            </a:r>
            <a:r>
              <a:rPr lang="en-US" dirty="0">
                <a:solidFill>
                  <a:srgbClr val="CC0066"/>
                </a:solidFill>
              </a:rPr>
              <a:t>spectrum and the role of glue.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63526" y="3439849"/>
            <a:ext cx="48305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966FF"/>
                </a:solidFill>
              </a:rPr>
              <a:t>D</a:t>
            </a:r>
            <a:r>
              <a:rPr lang="en-US" b="1" dirty="0" smtClean="0">
                <a:solidFill>
                  <a:srgbClr val="9966FF"/>
                </a:solidFill>
              </a:rPr>
              <a:t>efinitive </a:t>
            </a:r>
            <a:r>
              <a:rPr lang="en-US" b="1" dirty="0">
                <a:solidFill>
                  <a:srgbClr val="9966FF"/>
                </a:solidFill>
              </a:rPr>
              <a:t>experiments </a:t>
            </a:r>
            <a:r>
              <a:rPr lang="en-US" b="1" dirty="0" smtClean="0">
                <a:solidFill>
                  <a:srgbClr val="9966FF"/>
                </a:solidFill>
              </a:rPr>
              <a:t>to confirm </a:t>
            </a:r>
            <a:r>
              <a:rPr lang="en-US" b="1" dirty="0">
                <a:solidFill>
                  <a:srgbClr val="9966FF"/>
                </a:solidFill>
              </a:rPr>
              <a:t>or refute our  </a:t>
            </a:r>
            <a:r>
              <a:rPr lang="en-US" b="1" dirty="0" smtClean="0">
                <a:solidFill>
                  <a:srgbClr val="9966FF"/>
                </a:solidFill>
              </a:rPr>
              <a:t>expectations on </a:t>
            </a:r>
            <a:r>
              <a:rPr lang="en-US" b="1" dirty="0">
                <a:solidFill>
                  <a:srgbClr val="9966FF"/>
                </a:solidFill>
              </a:rPr>
              <a:t>the role of glue are </a:t>
            </a:r>
            <a:r>
              <a:rPr lang="en-US" b="1" dirty="0" smtClean="0">
                <a:solidFill>
                  <a:srgbClr val="9966FF"/>
                </a:solidFill>
              </a:rPr>
              <a:t>running and under construction.</a:t>
            </a:r>
            <a:endParaRPr lang="en-US" b="1" dirty="0">
              <a:solidFill>
                <a:srgbClr val="9966FF"/>
              </a:solidFill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264458" y="4657945"/>
            <a:ext cx="53376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The synchronized advances in </a:t>
            </a:r>
            <a:r>
              <a:rPr lang="en-US" b="1" dirty="0" smtClean="0">
                <a:solidFill>
                  <a:schemeClr val="accent2"/>
                </a:solidFill>
              </a:rPr>
              <a:t>LQCD and experiment will allow us </a:t>
            </a:r>
            <a:r>
              <a:rPr lang="en-US" b="1" dirty="0">
                <a:solidFill>
                  <a:schemeClr val="accent2"/>
                </a:solidFill>
              </a:rPr>
              <a:t>to </a:t>
            </a:r>
            <a:r>
              <a:rPr lang="en-US" b="1" dirty="0" smtClean="0">
                <a:solidFill>
                  <a:schemeClr val="accent2"/>
                </a:solidFill>
              </a:rPr>
              <a:t>understand the role of glue in QCD </a:t>
            </a:r>
            <a:r>
              <a:rPr lang="en-US" b="1" dirty="0">
                <a:solidFill>
                  <a:schemeClr val="accent2"/>
                </a:solidFill>
              </a:rPr>
              <a:t>and confinement.</a:t>
            </a:r>
          </a:p>
        </p:txBody>
      </p:sp>
      <p:pic>
        <p:nvPicPr>
          <p:cNvPr id="15" name="Picture 14" descr="detector_labels_noplu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86" y="2763557"/>
            <a:ext cx="3492500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76225" y="1061745"/>
            <a:ext cx="4203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Spin: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rgbClr val="CC0066"/>
                </a:solidFill>
              </a:rPr>
              <a:t>S=</a:t>
            </a:r>
            <a:r>
              <a:rPr lang="en-US" sz="2400" dirty="0" smtClean="0">
                <a:solidFill>
                  <a:srgbClr val="CC0066"/>
                </a:solidFill>
              </a:rPr>
              <a:t>S</a:t>
            </a:r>
            <a:r>
              <a:rPr lang="en-US" sz="2400" baseline="-25000" dirty="0" smtClean="0">
                <a:solidFill>
                  <a:srgbClr val="CC0066"/>
                </a:solidFill>
              </a:rPr>
              <a:t>q1</a:t>
            </a:r>
            <a:r>
              <a:rPr lang="en-US" sz="2400" dirty="0" smtClean="0">
                <a:solidFill>
                  <a:srgbClr val="CC0066"/>
                </a:solidFill>
              </a:rPr>
              <a:t>+S</a:t>
            </a:r>
            <a:r>
              <a:rPr lang="en-US" sz="2400" baseline="-25000" dirty="0" smtClean="0">
                <a:solidFill>
                  <a:srgbClr val="CC0066"/>
                </a:solidFill>
              </a:rPr>
              <a:t>q2       </a:t>
            </a:r>
            <a:r>
              <a:rPr lang="en-US" sz="2400" dirty="0" smtClean="0">
                <a:solidFill>
                  <a:srgbClr val="CC0066"/>
                </a:solidFill>
              </a:rPr>
              <a:t> ½ + ½  =(</a:t>
            </a:r>
            <a:r>
              <a:rPr lang="en-US" sz="2400" dirty="0">
                <a:solidFill>
                  <a:srgbClr val="CC0066"/>
                </a:solidFill>
              </a:rPr>
              <a:t>0,1)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76225" y="1523410"/>
            <a:ext cx="5002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Orbital Angular Momentum: </a:t>
            </a:r>
            <a:r>
              <a:rPr lang="en-US" sz="2400" dirty="0">
                <a:solidFill>
                  <a:srgbClr val="CC0066"/>
                </a:solidFill>
              </a:rPr>
              <a:t>L=0,1,2,…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6225" y="2071628"/>
            <a:ext cx="2918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Reflection in a mirror:   </a:t>
            </a:r>
          </a:p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Parity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C0066"/>
                </a:solidFill>
              </a:rPr>
              <a:t>P=-(-1)</a:t>
            </a:r>
            <a:r>
              <a:rPr lang="en-US" sz="2400" baseline="30000" dirty="0">
                <a:solidFill>
                  <a:srgbClr val="CC0066"/>
                </a:solidFill>
              </a:rPr>
              <a:t>(L)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76225" y="3120246"/>
            <a:ext cx="7889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Spin: </a:t>
            </a:r>
            <a:r>
              <a:rPr lang="en-US" sz="2400" dirty="0">
                <a:solidFill>
                  <a:srgbClr val="CC0066"/>
                </a:solidFill>
              </a:rPr>
              <a:t>J=L+S   </a:t>
            </a:r>
          </a:p>
          <a:p>
            <a:r>
              <a:rPr lang="en-US" sz="2400" dirty="0">
                <a:solidFill>
                  <a:srgbClr val="CC0066"/>
                </a:solidFill>
              </a:rPr>
              <a:t>L=0, </a:t>
            </a:r>
            <a:r>
              <a:rPr lang="en-US" sz="2400" dirty="0" smtClean="0">
                <a:solidFill>
                  <a:srgbClr val="CC0066"/>
                </a:solidFill>
              </a:rPr>
              <a:t> S</a:t>
            </a:r>
            <a:r>
              <a:rPr lang="en-US" sz="2400" dirty="0">
                <a:solidFill>
                  <a:srgbClr val="CC0066"/>
                </a:solidFill>
              </a:rPr>
              <a:t>=0 : J=0     </a:t>
            </a:r>
            <a:r>
              <a:rPr lang="en-US" sz="2400" dirty="0" smtClean="0">
                <a:solidFill>
                  <a:srgbClr val="CC0066"/>
                </a:solidFill>
              </a:rPr>
              <a:t>J</a:t>
            </a:r>
            <a:r>
              <a:rPr lang="en-US" sz="2400" baseline="30000" dirty="0" smtClean="0">
                <a:solidFill>
                  <a:srgbClr val="CC0066"/>
                </a:solidFill>
              </a:rPr>
              <a:t>PC</a:t>
            </a:r>
            <a:r>
              <a:rPr lang="en-US" sz="2400" dirty="0" smtClean="0">
                <a:solidFill>
                  <a:srgbClr val="CC0066"/>
                </a:solidFill>
              </a:rPr>
              <a:t> = 0</a:t>
            </a:r>
            <a:r>
              <a:rPr lang="en-US" sz="2400" baseline="30000" dirty="0" smtClean="0">
                <a:solidFill>
                  <a:srgbClr val="CC0066"/>
                </a:solidFill>
              </a:rPr>
              <a:t>-+</a:t>
            </a:r>
            <a:r>
              <a:rPr lang="en-US" sz="2400" dirty="0" smtClean="0">
                <a:solidFill>
                  <a:srgbClr val="CC0066"/>
                </a:solidFill>
              </a:rPr>
              <a:t> </a:t>
            </a:r>
            <a:r>
              <a:rPr lang="en-US" sz="2400" dirty="0" smtClean="0">
                <a:solidFill>
                  <a:srgbClr val="006699"/>
                </a:solidFill>
              </a:rPr>
              <a:t>L</a:t>
            </a:r>
            <a:r>
              <a:rPr lang="en-US" sz="2400" dirty="0">
                <a:solidFill>
                  <a:srgbClr val="006699"/>
                </a:solidFill>
              </a:rPr>
              <a:t>=0, S=1 : J=</a:t>
            </a:r>
            <a:r>
              <a:rPr lang="en-US" sz="2400" dirty="0" smtClean="0">
                <a:solidFill>
                  <a:srgbClr val="006699"/>
                </a:solidFill>
              </a:rPr>
              <a:t>1         J</a:t>
            </a:r>
            <a:r>
              <a:rPr lang="en-US" sz="2400" baseline="30000" dirty="0" smtClean="0">
                <a:solidFill>
                  <a:srgbClr val="006699"/>
                </a:solidFill>
              </a:rPr>
              <a:t>PC</a:t>
            </a:r>
            <a:r>
              <a:rPr lang="en-US" sz="2400" dirty="0" smtClean="0">
                <a:solidFill>
                  <a:srgbClr val="006699"/>
                </a:solidFill>
              </a:rPr>
              <a:t> = 1</a:t>
            </a:r>
            <a:r>
              <a:rPr lang="en-US" sz="2400" baseline="30000" dirty="0" smtClean="0">
                <a:solidFill>
                  <a:srgbClr val="006699"/>
                </a:solidFill>
              </a:rPr>
              <a:t>--</a:t>
            </a:r>
            <a:endParaRPr lang="en-US" sz="2400" baseline="30000" dirty="0">
              <a:solidFill>
                <a:srgbClr val="006699"/>
              </a:solidFill>
            </a:endParaRPr>
          </a:p>
          <a:p>
            <a:r>
              <a:rPr lang="en-US" sz="2400" dirty="0">
                <a:solidFill>
                  <a:srgbClr val="CC0066"/>
                </a:solidFill>
              </a:rPr>
              <a:t>L=1 , S=0 : J=1   </a:t>
            </a:r>
            <a:r>
              <a:rPr lang="en-US" sz="2400" dirty="0" smtClean="0">
                <a:solidFill>
                  <a:srgbClr val="CC0066"/>
                </a:solidFill>
              </a:rPr>
              <a:t>  J</a:t>
            </a:r>
            <a:r>
              <a:rPr lang="en-US" sz="2400" baseline="30000" dirty="0" smtClean="0">
                <a:solidFill>
                  <a:srgbClr val="CC0066"/>
                </a:solidFill>
              </a:rPr>
              <a:t>PC</a:t>
            </a:r>
            <a:r>
              <a:rPr lang="en-US" sz="2400" dirty="0" smtClean="0">
                <a:solidFill>
                  <a:srgbClr val="CC0066"/>
                </a:solidFill>
              </a:rPr>
              <a:t> = 1</a:t>
            </a:r>
            <a:r>
              <a:rPr lang="en-US" sz="2400" baseline="30000" dirty="0" smtClean="0">
                <a:solidFill>
                  <a:srgbClr val="CC0066"/>
                </a:solidFill>
              </a:rPr>
              <a:t>+-</a:t>
            </a:r>
            <a:r>
              <a:rPr lang="en-US" sz="2400" dirty="0" smtClean="0">
                <a:solidFill>
                  <a:srgbClr val="CC0066"/>
                </a:solidFill>
              </a:rPr>
              <a:t> </a:t>
            </a:r>
            <a:r>
              <a:rPr lang="en-US" sz="2400" dirty="0" smtClean="0">
                <a:solidFill>
                  <a:srgbClr val="006699"/>
                </a:solidFill>
              </a:rPr>
              <a:t>L</a:t>
            </a:r>
            <a:r>
              <a:rPr lang="en-US" sz="2400" dirty="0">
                <a:solidFill>
                  <a:srgbClr val="006699"/>
                </a:solidFill>
              </a:rPr>
              <a:t>=1, </a:t>
            </a:r>
            <a:r>
              <a:rPr lang="en-US" sz="2400" dirty="0" smtClean="0">
                <a:solidFill>
                  <a:srgbClr val="006699"/>
                </a:solidFill>
              </a:rPr>
              <a:t>S</a:t>
            </a:r>
            <a:r>
              <a:rPr lang="en-US" sz="2400" dirty="0">
                <a:solidFill>
                  <a:srgbClr val="006699"/>
                </a:solidFill>
              </a:rPr>
              <a:t>=1 : J=</a:t>
            </a:r>
            <a:r>
              <a:rPr lang="en-US" sz="2400" dirty="0" smtClean="0">
                <a:solidFill>
                  <a:srgbClr val="006699"/>
                </a:solidFill>
              </a:rPr>
              <a:t>0,1,2  J</a:t>
            </a:r>
            <a:r>
              <a:rPr lang="en-US" sz="2400" baseline="30000" dirty="0" smtClean="0">
                <a:solidFill>
                  <a:srgbClr val="006699"/>
                </a:solidFill>
              </a:rPr>
              <a:t>PC</a:t>
            </a:r>
            <a:r>
              <a:rPr lang="en-US" sz="2400" dirty="0" smtClean="0">
                <a:solidFill>
                  <a:srgbClr val="006699"/>
                </a:solidFill>
              </a:rPr>
              <a:t> =  0</a:t>
            </a:r>
            <a:r>
              <a:rPr lang="en-US" sz="2400" baseline="30000" dirty="0" smtClean="0">
                <a:solidFill>
                  <a:srgbClr val="006699"/>
                </a:solidFill>
              </a:rPr>
              <a:t>++</a:t>
            </a:r>
            <a:r>
              <a:rPr lang="en-US" sz="2400" dirty="0" smtClean="0">
                <a:solidFill>
                  <a:srgbClr val="006699"/>
                </a:solidFill>
              </a:rPr>
              <a:t> 1</a:t>
            </a:r>
            <a:r>
              <a:rPr lang="en-US" sz="2400" baseline="30000" dirty="0" smtClean="0">
                <a:solidFill>
                  <a:srgbClr val="006699"/>
                </a:solidFill>
              </a:rPr>
              <a:t>++</a:t>
            </a:r>
            <a:r>
              <a:rPr lang="en-US" sz="2400" dirty="0" smtClean="0">
                <a:solidFill>
                  <a:srgbClr val="006699"/>
                </a:solidFill>
              </a:rPr>
              <a:t> 2</a:t>
            </a:r>
            <a:r>
              <a:rPr lang="en-US" sz="2400" baseline="30000" dirty="0" smtClean="0">
                <a:solidFill>
                  <a:srgbClr val="006699"/>
                </a:solidFill>
              </a:rPr>
              <a:t>++</a:t>
            </a:r>
          </a:p>
          <a:p>
            <a:r>
              <a:rPr lang="en-US" sz="2400" dirty="0" smtClean="0">
                <a:solidFill>
                  <a:srgbClr val="CC0066"/>
                </a:solidFill>
              </a:rPr>
              <a:t>L=2 , S=0 : J=1     J</a:t>
            </a:r>
            <a:r>
              <a:rPr lang="en-US" sz="2400" baseline="30000" dirty="0" smtClean="0">
                <a:solidFill>
                  <a:srgbClr val="CC0066"/>
                </a:solidFill>
              </a:rPr>
              <a:t>PC</a:t>
            </a:r>
            <a:r>
              <a:rPr lang="en-US" sz="2400" dirty="0" smtClean="0">
                <a:solidFill>
                  <a:srgbClr val="CC0066"/>
                </a:solidFill>
              </a:rPr>
              <a:t> = 2</a:t>
            </a:r>
            <a:r>
              <a:rPr lang="en-US" sz="2400" baseline="30000" dirty="0" smtClean="0">
                <a:solidFill>
                  <a:srgbClr val="CC0066"/>
                </a:solidFill>
              </a:rPr>
              <a:t>-+</a:t>
            </a:r>
            <a:r>
              <a:rPr lang="en-US" sz="2400" dirty="0" smtClean="0">
                <a:solidFill>
                  <a:srgbClr val="CC0066"/>
                </a:solidFill>
              </a:rPr>
              <a:t> </a:t>
            </a:r>
            <a:r>
              <a:rPr lang="en-US" sz="2400" dirty="0" smtClean="0">
                <a:solidFill>
                  <a:srgbClr val="006699"/>
                </a:solidFill>
              </a:rPr>
              <a:t>L=2, S=1 : J=1,2,3  J</a:t>
            </a:r>
            <a:r>
              <a:rPr lang="en-US" sz="2400" baseline="30000" dirty="0" smtClean="0">
                <a:solidFill>
                  <a:srgbClr val="006699"/>
                </a:solidFill>
              </a:rPr>
              <a:t>PC</a:t>
            </a:r>
            <a:r>
              <a:rPr lang="en-US" sz="2400" dirty="0" smtClean="0">
                <a:solidFill>
                  <a:srgbClr val="006699"/>
                </a:solidFill>
              </a:rPr>
              <a:t> = 1</a:t>
            </a:r>
            <a:r>
              <a:rPr lang="en-US" sz="2400" baseline="30000" dirty="0" smtClean="0">
                <a:solidFill>
                  <a:srgbClr val="006699"/>
                </a:solidFill>
              </a:rPr>
              <a:t>--     </a:t>
            </a:r>
            <a:r>
              <a:rPr lang="en-US" sz="2400" dirty="0" smtClean="0">
                <a:solidFill>
                  <a:srgbClr val="006699"/>
                </a:solidFill>
              </a:rPr>
              <a:t>2</a:t>
            </a:r>
            <a:r>
              <a:rPr lang="en-US" sz="2400" baseline="30000" dirty="0" smtClean="0">
                <a:solidFill>
                  <a:srgbClr val="006699"/>
                </a:solidFill>
              </a:rPr>
              <a:t>--</a:t>
            </a:r>
            <a:r>
              <a:rPr lang="en-US" sz="2400" dirty="0" smtClean="0">
                <a:solidFill>
                  <a:srgbClr val="006699"/>
                </a:solidFill>
              </a:rPr>
              <a:t>  3</a:t>
            </a:r>
            <a:r>
              <a:rPr lang="en-US" sz="2400" baseline="30000" dirty="0" smtClean="0">
                <a:solidFill>
                  <a:srgbClr val="006699"/>
                </a:solidFill>
              </a:rPr>
              <a:t>-- </a:t>
            </a:r>
            <a:endParaRPr lang="en-US" sz="2400" baseline="30000" dirty="0">
              <a:solidFill>
                <a:srgbClr val="006699"/>
              </a:solidFill>
            </a:endParaRPr>
          </a:p>
          <a:p>
            <a:r>
              <a:rPr lang="en-US" sz="2400" dirty="0">
                <a:solidFill>
                  <a:srgbClr val="CC0066"/>
                </a:solidFill>
              </a:rPr>
              <a:t>    …                          </a:t>
            </a:r>
            <a:r>
              <a:rPr lang="en-US" sz="2400" dirty="0">
                <a:solidFill>
                  <a:srgbClr val="006699"/>
                </a:solidFill>
              </a:rPr>
              <a:t>…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124200" y="2071628"/>
            <a:ext cx="3957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Particle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&lt;-&gt;Antiparticle: 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Charge Conjugation: </a:t>
            </a:r>
            <a:r>
              <a:rPr lang="en-US" sz="2400" dirty="0">
                <a:solidFill>
                  <a:srgbClr val="CC0066"/>
                </a:solidFill>
              </a:rPr>
              <a:t>C=(-1)</a:t>
            </a:r>
            <a:r>
              <a:rPr lang="en-US" sz="2400" baseline="30000" dirty="0">
                <a:solidFill>
                  <a:srgbClr val="CC0066"/>
                </a:solidFill>
              </a:rPr>
              <a:t>(L+S)</a:t>
            </a:r>
          </a:p>
        </p:txBody>
      </p: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5597" cy="739707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and QCD</a:t>
            </a:r>
            <a:endParaRPr lang="en-US" dirty="0"/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26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28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37950" y="2059064"/>
            <a:ext cx="96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q1</a:t>
            </a:r>
            <a:r>
              <a:rPr lang="en-US" sz="2000" dirty="0" smtClean="0"/>
              <a:t>=1/2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987350" y="2071628"/>
            <a:ext cx="96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q2</a:t>
            </a:r>
            <a:r>
              <a:rPr lang="en-US" sz="2000" dirty="0" smtClean="0"/>
              <a:t>=1/2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246752" y="3419405"/>
            <a:ext cx="1339678" cy="138171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1036" y="3293794"/>
            <a:ext cx="2284328" cy="152128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222" y="5245556"/>
            <a:ext cx="674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baseline="30000" dirty="0" smtClean="0">
                <a:solidFill>
                  <a:srgbClr val="FF0000"/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0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baseline="30000" dirty="0" smtClean="0">
                <a:solidFill>
                  <a:srgbClr val="FF0000"/>
                </a:solidFill>
              </a:rPr>
              <a:t>--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1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1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1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3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3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3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--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62222" y="5245556"/>
            <a:ext cx="674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0</a:t>
            </a:r>
            <a:r>
              <a:rPr lang="en-US" sz="2400" baseline="30000" dirty="0" smtClean="0">
                <a:solidFill>
                  <a:schemeClr val="bg1"/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0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0</a:t>
            </a:r>
            <a:r>
              <a:rPr lang="en-US" sz="2400" baseline="30000" dirty="0" smtClean="0">
                <a:solidFill>
                  <a:schemeClr val="bg1"/>
                </a:solidFill>
              </a:rPr>
              <a:t>--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1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1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1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3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3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en-US" sz="2400" baseline="30000" dirty="0" smtClean="0">
                <a:solidFill>
                  <a:schemeClr val="bg1"/>
                </a:solidFill>
              </a:rPr>
              <a:t>-+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--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345" y="5729770"/>
            <a:ext cx="340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Exotic Quantum Numbers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149" y="5729770"/>
            <a:ext cx="431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Quark-model Quantum Numbers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2222" y="5245556"/>
            <a:ext cx="674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</a:t>
            </a:r>
            <a:r>
              <a:rPr lang="en-US" sz="2400" baseline="30000" dirty="0" smtClean="0">
                <a:solidFill>
                  <a:schemeClr val="bg1"/>
                </a:solidFill>
              </a:rPr>
              <a:t>++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baseline="30000" dirty="0" smtClean="0">
                <a:solidFill>
                  <a:srgbClr val="FF0000"/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0</a:t>
            </a:r>
            <a:r>
              <a:rPr lang="en-US" sz="2400" baseline="30000" dirty="0" smtClean="0">
                <a:solidFill>
                  <a:schemeClr val="bg1"/>
                </a:solidFill>
              </a:rPr>
              <a:t>-+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baseline="30000" dirty="0" smtClean="0">
                <a:solidFill>
                  <a:srgbClr val="FF0000"/>
                </a:solidFill>
              </a:rPr>
              <a:t>--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</a:rPr>
              <a:t>++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r>
              <a:rPr lang="en-US" sz="2400" baseline="30000" dirty="0" smtClean="0">
                <a:solidFill>
                  <a:schemeClr val="bg1"/>
                </a:solidFill>
              </a:rPr>
              <a:t>+-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-+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</a:rPr>
              <a:t>--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r>
              <a:rPr lang="en-US" sz="2400" baseline="30000" dirty="0" smtClean="0">
                <a:solidFill>
                  <a:schemeClr val="bg1"/>
                </a:solidFill>
              </a:rPr>
              <a:t>++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+-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</a:rPr>
              <a:t>-+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r>
              <a:rPr lang="en-US" sz="2400" baseline="30000" dirty="0" smtClean="0">
                <a:solidFill>
                  <a:schemeClr val="bg1"/>
                </a:solidFill>
              </a:rPr>
              <a:t>--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r>
              <a:rPr lang="en-US" sz="2400" baseline="30000" dirty="0" smtClean="0">
                <a:solidFill>
                  <a:schemeClr val="bg1"/>
                </a:solidFill>
              </a:rPr>
              <a:t>++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r>
              <a:rPr lang="en-US" sz="2400" baseline="30000" dirty="0" smtClean="0">
                <a:solidFill>
                  <a:schemeClr val="bg1"/>
                </a:solidFill>
              </a:rPr>
              <a:t>+-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-+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r>
              <a:rPr lang="en-US" sz="2400" baseline="30000" dirty="0" smtClean="0">
                <a:solidFill>
                  <a:schemeClr val="bg1"/>
                </a:solidFill>
              </a:rPr>
              <a:t>-- </a:t>
            </a: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12" y="649351"/>
            <a:ext cx="502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80"/>
                </a:solidFill>
              </a:rPr>
              <a:t>Quark-model Classification of Mesons</a:t>
            </a:r>
            <a:endParaRPr lang="en-US" sz="2400" b="1" dirty="0">
              <a:solidFill>
                <a:srgbClr val="80008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4" grpId="0"/>
      <p:bldP spid="10" grpId="0"/>
      <p:bldP spid="11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5597" cy="739707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and QCD</a:t>
            </a:r>
            <a:endParaRPr lang="en-US" dirty="0"/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2080" y="723284"/>
            <a:ext cx="311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Experimental Spectrum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945" y="2472362"/>
            <a:ext cx="57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I=1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54" y="2472362"/>
            <a:ext cx="57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FF"/>
                </a:solidFill>
              </a:rPr>
              <a:t>I=0</a:t>
            </a:r>
            <a:endParaRPr lang="en-US" sz="2400" dirty="0">
              <a:solidFill>
                <a:srgbClr val="FF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7856" y="2564695"/>
            <a:ext cx="163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40"/>
                </a:solidFill>
              </a:rPr>
              <a:t>Two I=0 per I=1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16945" y="4690518"/>
            <a:ext cx="832555" cy="1411111"/>
          </a:xfrm>
          <a:prstGeom prst="ellipse">
            <a:avLst/>
          </a:prstGeom>
          <a:noFill/>
          <a:ln w="25400"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9" y="4847327"/>
            <a:ext cx="241300" cy="11811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984815" y="5437877"/>
            <a:ext cx="465666" cy="0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78756" y="4663835"/>
            <a:ext cx="594415" cy="774042"/>
          </a:xfrm>
          <a:prstGeom prst="ellipse">
            <a:avLst/>
          </a:prstGeom>
          <a:noFill/>
          <a:ln w="25400"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076993" y="4153558"/>
            <a:ext cx="1120422" cy="536960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3" y="3484018"/>
            <a:ext cx="203200" cy="1206500"/>
          </a:xfrm>
          <a:prstGeom prst="rect">
            <a:avLst/>
          </a:prstGeom>
        </p:spPr>
      </p:pic>
      <p:pic>
        <p:nvPicPr>
          <p:cNvPr id="33" name="Picture 32" descr="Spect_neg_parit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89" y="2703195"/>
            <a:ext cx="3904615" cy="3653155"/>
          </a:xfrm>
          <a:prstGeom prst="rect">
            <a:avLst/>
          </a:prstGeom>
        </p:spPr>
      </p:pic>
      <p:pic>
        <p:nvPicPr>
          <p:cNvPr id="2" name="Picture 1" descr="Spect_pos_parit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92" y="2703195"/>
            <a:ext cx="3904615" cy="36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626-A6BE-D94F-BF26-93175C54589D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5597" cy="739707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and QCD</a:t>
            </a:r>
            <a:endParaRPr lang="en-US" dirty="0"/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87230" y="1958362"/>
            <a:ext cx="1636047" cy="1283628"/>
            <a:chOff x="457200" y="891167"/>
            <a:chExt cx="1636047" cy="1283628"/>
          </a:xfrm>
        </p:grpSpPr>
        <p:sp>
          <p:nvSpPr>
            <p:cNvPr id="23" name="Oval 22"/>
            <p:cNvSpPr/>
            <p:nvPr/>
          </p:nvSpPr>
          <p:spPr>
            <a:xfrm>
              <a:off x="1549003" y="1609373"/>
              <a:ext cx="544244" cy="546068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04759" y="1010917"/>
              <a:ext cx="544244" cy="546068"/>
            </a:xfrm>
            <a:prstGeom prst="ellipse">
              <a:avLst/>
            </a:prstGeom>
            <a:noFill/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200" y="1607785"/>
              <a:ext cx="544244" cy="54606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6653" y="1570665"/>
              <a:ext cx="4048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u</a:t>
              </a:r>
              <a:endParaRPr lang="en-US" sz="3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1754" y="1590019"/>
              <a:ext cx="4048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</a:t>
              </a:r>
              <a:endParaRPr lang="en-US" sz="3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8790" y="891167"/>
              <a:ext cx="3483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s</a:t>
              </a:r>
              <a:endParaRPr lang="en-US" sz="32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49734" y="2140335"/>
            <a:ext cx="1632732" cy="1130844"/>
            <a:chOff x="2733990" y="1607785"/>
            <a:chExt cx="1632732" cy="1130844"/>
          </a:xfrm>
        </p:grpSpPr>
        <p:sp>
          <p:nvSpPr>
            <p:cNvPr id="20" name="Oval 19"/>
            <p:cNvSpPr/>
            <p:nvPr/>
          </p:nvSpPr>
          <p:spPr>
            <a:xfrm>
              <a:off x="2733990" y="1628727"/>
              <a:ext cx="544244" cy="546068"/>
            </a:xfrm>
            <a:prstGeom prst="ellipse">
              <a:avLst/>
            </a:prstGeom>
            <a:noFill/>
            <a:ln w="317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278234" y="2174795"/>
              <a:ext cx="544244" cy="546068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22478" y="1607785"/>
              <a:ext cx="544244" cy="546068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3990" y="1607785"/>
              <a:ext cx="4048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u</a:t>
              </a:r>
              <a:endParaRPr lang="en-US" sz="3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61136" y="2153853"/>
              <a:ext cx="3483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s</a:t>
              </a:r>
              <a:endParaRPr lang="en-US" sz="3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77296" y="1609373"/>
              <a:ext cx="4048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</a:t>
              </a:r>
              <a:endParaRPr lang="en-US" sz="32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501197" y="2344735"/>
              <a:ext cx="224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93801" y="1756493"/>
              <a:ext cx="224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945475" y="1756493"/>
              <a:ext cx="2244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351680" y="2524788"/>
            <a:ext cx="5035550" cy="2298859"/>
            <a:chOff x="2372" y="2320"/>
            <a:chExt cx="3172" cy="1609"/>
          </a:xfrm>
        </p:grpSpPr>
        <p:graphicFrame>
          <p:nvGraphicFramePr>
            <p:cNvPr id="41" name="Object 162"/>
            <p:cNvGraphicFramePr>
              <a:graphicFrameLocks noChangeAspect="1"/>
            </p:cNvGraphicFramePr>
            <p:nvPr/>
          </p:nvGraphicFramePr>
          <p:xfrm>
            <a:off x="3428" y="2560"/>
            <a:ext cx="108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5" name="Equation" r:id="rId3" imgW="1434960" imgH="622080" progId="Equation.3">
                    <p:embed/>
                  </p:oleObj>
                </mc:Choice>
                <mc:Fallback>
                  <p:oleObj name="Equation" r:id="rId3" imgW="143496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" y="2560"/>
                          <a:ext cx="1088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63"/>
            <p:cNvGraphicFramePr>
              <a:graphicFrameLocks noChangeAspect="1"/>
            </p:cNvGraphicFramePr>
            <p:nvPr/>
          </p:nvGraphicFramePr>
          <p:xfrm>
            <a:off x="2372" y="3455"/>
            <a:ext cx="1480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" name="Equation" r:id="rId5" imgW="1942920" imgH="622080" progId="Equation.3">
                    <p:embed/>
                  </p:oleObj>
                </mc:Choice>
                <mc:Fallback>
                  <p:oleObj name="Equation" r:id="rId5" imgW="19429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3455"/>
                          <a:ext cx="1480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64"/>
            <p:cNvGraphicFramePr>
              <a:graphicFrameLocks noChangeAspect="1"/>
            </p:cNvGraphicFramePr>
            <p:nvPr/>
          </p:nvGraphicFramePr>
          <p:xfrm>
            <a:off x="3960" y="3455"/>
            <a:ext cx="1584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7" name="Equation" r:id="rId7" imgW="2082600" imgH="622080" progId="Equation.3">
                    <p:embed/>
                  </p:oleObj>
                </mc:Choice>
                <mc:Fallback>
                  <p:oleObj name="Equation" r:id="rId7" imgW="208260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" y="3455"/>
                          <a:ext cx="1584" cy="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65"/>
            <p:cNvGraphicFramePr>
              <a:graphicFrameLocks noChangeAspect="1"/>
            </p:cNvGraphicFramePr>
            <p:nvPr/>
          </p:nvGraphicFramePr>
          <p:xfrm>
            <a:off x="4752" y="2655"/>
            <a:ext cx="248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8" name="Equation" r:id="rId9" imgW="330120" imgH="279360" progId="Equation.3">
                    <p:embed/>
                  </p:oleObj>
                </mc:Choice>
                <mc:Fallback>
                  <p:oleObj name="Equation" r:id="rId9" imgW="3301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655"/>
                          <a:ext cx="248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66"/>
            <p:cNvGraphicFramePr>
              <a:graphicFrameLocks noChangeAspect="1"/>
            </p:cNvGraphicFramePr>
            <p:nvPr/>
          </p:nvGraphicFramePr>
          <p:xfrm>
            <a:off x="2904" y="2671"/>
            <a:ext cx="25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9" name="Equation" r:id="rId11" imgW="330120" imgH="253800" progId="Equation.3">
                    <p:embed/>
                  </p:oleObj>
                </mc:Choice>
                <mc:Fallback>
                  <p:oleObj name="Equation" r:id="rId11" imgW="3301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2671"/>
                          <a:ext cx="253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67"/>
            <p:cNvGraphicFramePr>
              <a:graphicFrameLocks noChangeAspect="1"/>
            </p:cNvGraphicFramePr>
            <p:nvPr/>
          </p:nvGraphicFramePr>
          <p:xfrm>
            <a:off x="4512" y="2320"/>
            <a:ext cx="213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0" name="Equation" r:id="rId13" imgW="279360" imgH="215640" progId="Equation.3">
                    <p:embed/>
                  </p:oleObj>
                </mc:Choice>
                <mc:Fallback>
                  <p:oleObj name="Equation" r:id="rId13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320"/>
                          <a:ext cx="213" cy="1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68"/>
            <p:cNvGraphicFramePr>
              <a:graphicFrameLocks noChangeAspect="1"/>
            </p:cNvGraphicFramePr>
            <p:nvPr/>
          </p:nvGraphicFramePr>
          <p:xfrm>
            <a:off x="3244" y="2320"/>
            <a:ext cx="25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1" name="Equation" r:id="rId15" imgW="291960" imgH="253800" progId="Equation.3">
                    <p:embed/>
                  </p:oleObj>
                </mc:Choice>
                <mc:Fallback>
                  <p:oleObj name="Equation" r:id="rId15" imgW="291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2320"/>
                          <a:ext cx="253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69"/>
            <p:cNvGraphicFramePr>
              <a:graphicFrameLocks noChangeAspect="1"/>
            </p:cNvGraphicFramePr>
            <p:nvPr/>
          </p:nvGraphicFramePr>
          <p:xfrm>
            <a:off x="4512" y="3144"/>
            <a:ext cx="23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2" name="Equation" r:id="rId17" imgW="304560" imgH="215640" progId="Equation.3">
                    <p:embed/>
                  </p:oleObj>
                </mc:Choice>
                <mc:Fallback>
                  <p:oleObj name="Equation" r:id="rId17" imgW="304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44"/>
                          <a:ext cx="230" cy="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70"/>
            <p:cNvGraphicFramePr>
              <a:graphicFrameLocks noChangeAspect="1"/>
            </p:cNvGraphicFramePr>
            <p:nvPr/>
          </p:nvGraphicFramePr>
          <p:xfrm>
            <a:off x="3244" y="3113"/>
            <a:ext cx="242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3" name="Equation" r:id="rId19" imgW="317160" imgH="279360" progId="Equation.3">
                    <p:embed/>
                  </p:oleObj>
                </mc:Choice>
                <mc:Fallback>
                  <p:oleObj name="Equation" r:id="rId19" imgW="3171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3113"/>
                          <a:ext cx="242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172"/>
          <p:cNvGrpSpPr>
            <a:grpSpLocks/>
          </p:cNvGrpSpPr>
          <p:nvPr/>
        </p:nvGrpSpPr>
        <p:grpSpPr bwMode="auto">
          <a:xfrm>
            <a:off x="237331" y="820107"/>
            <a:ext cx="3875087" cy="1271587"/>
            <a:chOff x="2659" y="1177"/>
            <a:chExt cx="2441" cy="801"/>
          </a:xfrm>
        </p:grpSpPr>
        <p:sp>
          <p:nvSpPr>
            <p:cNvPr id="51" name="Text Box 157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D60093"/>
                  </a:solidFill>
                </a:rPr>
                <a:t>Consider the three lightest quarks</a:t>
              </a:r>
            </a:p>
          </p:txBody>
        </p:sp>
        <p:graphicFrame>
          <p:nvGraphicFramePr>
            <p:cNvPr id="52" name="Object 158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4" name="Equation" r:id="rId21" imgW="660240" imgH="291960" progId="Equation.3">
                    <p:embed/>
                  </p:oleObj>
                </mc:Choice>
                <mc:Fallback>
                  <p:oleObj name="Equation" r:id="rId21" imgW="6602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" y="1454"/>
                          <a:ext cx="581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59"/>
            <p:cNvGraphicFramePr>
              <a:graphicFrameLocks noChangeAspect="1"/>
            </p:cNvGraphicFramePr>
            <p:nvPr/>
          </p:nvGraphicFramePr>
          <p:xfrm>
            <a:off x="2659" y="1711"/>
            <a:ext cx="59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5" name="Equation" r:id="rId23" imgW="711000" imgH="317160" progId="Equation.3">
                    <p:embed/>
                  </p:oleObj>
                </mc:Choice>
                <mc:Fallback>
                  <p:oleObj name="Equation" r:id="rId23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" y="1711"/>
                          <a:ext cx="597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AutoShape 160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161"/>
            <p:cNvSpPr txBox="1">
              <a:spLocks noChangeArrowheads="1"/>
            </p:cNvSpPr>
            <p:nvPr/>
          </p:nvSpPr>
          <p:spPr bwMode="auto">
            <a:xfrm>
              <a:off x="3517" y="1583"/>
              <a:ext cx="1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9 Combinations</a:t>
              </a:r>
            </a:p>
          </p:txBody>
        </p:sp>
      </p:grpSp>
      <p:sp>
        <p:nvSpPr>
          <p:cNvPr id="58" name="Right Brace 57"/>
          <p:cNvSpPr/>
          <p:nvPr/>
        </p:nvSpPr>
        <p:spPr>
          <a:xfrm>
            <a:off x="257968" y="4843331"/>
            <a:ext cx="1770112" cy="631780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2701180" y="2752992"/>
            <a:ext cx="373562" cy="4688519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309947" y="5192581"/>
            <a:ext cx="340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These two states can mix: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21412" y="1958362"/>
            <a:ext cx="110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Nonets</a:t>
            </a: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94081"/>
            <a:ext cx="1765300" cy="6985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05" y="5229270"/>
            <a:ext cx="279400" cy="2032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064956" y="3915586"/>
            <a:ext cx="303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Ideal Mixing: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Symbol"/>
              </a:rPr>
              <a:t>q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=35.26</a:t>
            </a:r>
            <a:r>
              <a:rPr lang="en-US" sz="2400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en-US" sz="24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17" y="4627739"/>
            <a:ext cx="596900" cy="3683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17" y="4641850"/>
            <a:ext cx="596900" cy="3683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8" y="5636683"/>
            <a:ext cx="4940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1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9E98-DE7B-B344-8869-30D7C8BD4644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6572284" cy="668338"/>
          </a:xfrm>
        </p:spPr>
        <p:txBody>
          <a:bodyPr>
            <a:noAutofit/>
          </a:bodyPr>
          <a:lstStyle/>
          <a:p>
            <a:r>
              <a:rPr lang="en-US" b="1" dirty="0"/>
              <a:t>Lattice QCD </a:t>
            </a:r>
            <a:r>
              <a:rPr lang="en-US" b="1" dirty="0" smtClean="0"/>
              <a:t>Glueball Predictions</a:t>
            </a:r>
            <a:endParaRPr lang="en-US" b="1" dirty="0"/>
          </a:p>
        </p:txBody>
      </p:sp>
      <p:pic>
        <p:nvPicPr>
          <p:cNvPr id="24579" name="Picture 3" descr="glu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312863"/>
            <a:ext cx="43513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725" y="820738"/>
            <a:ext cx="48609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Gluons can bind to form </a:t>
            </a:r>
            <a:r>
              <a:rPr lang="en-US" dirty="0" err="1">
                <a:solidFill>
                  <a:srgbClr val="0000FF"/>
                </a:solidFill>
              </a:rPr>
              <a:t>glueballs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  </a:t>
            </a:r>
            <a:r>
              <a:rPr lang="en-US" dirty="0">
                <a:solidFill>
                  <a:srgbClr val="CC0066"/>
                </a:solidFill>
              </a:rPr>
              <a:t>EM analogue: massive globs</a:t>
            </a:r>
          </a:p>
          <a:p>
            <a:r>
              <a:rPr lang="en-US" dirty="0">
                <a:solidFill>
                  <a:srgbClr val="CC0066"/>
                </a:solidFill>
              </a:rPr>
              <a:t>   of pure light.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Lattice QCD predicts masses</a:t>
            </a:r>
          </a:p>
          <a:p>
            <a:r>
              <a:rPr lang="en-US" dirty="0">
                <a:solidFill>
                  <a:srgbClr val="CC0066"/>
                </a:solidFill>
              </a:rPr>
              <a:t>    The lightest </a:t>
            </a:r>
            <a:r>
              <a:rPr lang="en-US" dirty="0" err="1">
                <a:solidFill>
                  <a:srgbClr val="CC0066"/>
                </a:solidFill>
              </a:rPr>
              <a:t>glueballs</a:t>
            </a:r>
            <a:r>
              <a:rPr lang="en-US" dirty="0">
                <a:solidFill>
                  <a:srgbClr val="CC0066"/>
                </a:solidFill>
              </a:rPr>
              <a:t> have</a:t>
            </a:r>
          </a:p>
          <a:p>
            <a:r>
              <a:rPr lang="en-US" dirty="0">
                <a:solidFill>
                  <a:srgbClr val="CC0066"/>
                </a:solidFill>
              </a:rPr>
              <a:t>     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“</a:t>
            </a:r>
            <a:r>
              <a:rPr lang="en-US" dirty="0">
                <a:solidFill>
                  <a:srgbClr val="CC0066"/>
                </a:solidFill>
              </a:rPr>
              <a:t>normal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”</a:t>
            </a:r>
            <a:r>
              <a:rPr lang="en-US" dirty="0">
                <a:solidFill>
                  <a:srgbClr val="CC0066"/>
                </a:solidFill>
              </a:rPr>
              <a:t> quantum numbers.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Glueballs will Q.M. mix</a:t>
            </a:r>
          </a:p>
          <a:p>
            <a:r>
              <a:rPr lang="en-US" dirty="0">
                <a:solidFill>
                  <a:srgbClr val="CC0066"/>
                </a:solidFill>
              </a:rPr>
              <a:t>     The observed states will</a:t>
            </a:r>
          </a:p>
          <a:p>
            <a:r>
              <a:rPr lang="en-US" dirty="0">
                <a:solidFill>
                  <a:srgbClr val="CC0066"/>
                </a:solidFill>
              </a:rPr>
              <a:t>      be mixed with normal </a:t>
            </a:r>
          </a:p>
          <a:p>
            <a:r>
              <a:rPr lang="en-US" dirty="0">
                <a:solidFill>
                  <a:srgbClr val="CC0066"/>
                </a:solidFill>
              </a:rPr>
              <a:t>      mesons.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Strong experimental evidence </a:t>
            </a:r>
          </a:p>
          <a:p>
            <a:r>
              <a:rPr lang="en-US" dirty="0">
                <a:solidFill>
                  <a:schemeClr val="accent2"/>
                </a:solidFill>
              </a:rPr>
              <a:t>For the lightest state.</a:t>
            </a:r>
          </a:p>
        </p:txBody>
      </p:sp>
    </p:spTree>
    <p:extLst>
      <p:ext uri="{BB962C8B-B14F-4D97-AF65-F5344CB8AC3E}">
        <p14:creationId xmlns:p14="http://schemas.microsoft.com/office/powerpoint/2010/main" val="327339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17F-F37A-864B-9E68-CA52FF4EF202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192088" y="1770063"/>
            <a:ext cx="7356475" cy="1236662"/>
            <a:chOff x="150" y="637"/>
            <a:chExt cx="4634" cy="779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336" y="1032"/>
              <a:ext cx="4384" cy="384"/>
            </a:xfrm>
            <a:prstGeom prst="rect">
              <a:avLst/>
            </a:prstGeom>
            <a:solidFill>
              <a:srgbClr val="99CCFF"/>
            </a:solidFill>
            <a:ln w="317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150" y="637"/>
              <a:ext cx="46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99FF"/>
                  </a:solidFill>
                </a:rPr>
                <a:t>Glueballs should decay in a flavor-blind fashion.</a:t>
              </a:r>
            </a:p>
          </p:txBody>
        </p:sp>
        <p:graphicFrame>
          <p:nvGraphicFramePr>
            <p:cNvPr id="52231" name="Object 7"/>
            <p:cNvGraphicFramePr>
              <a:graphicFrameLocks noChangeAspect="1"/>
            </p:cNvGraphicFramePr>
            <p:nvPr/>
          </p:nvGraphicFramePr>
          <p:xfrm>
            <a:off x="364" y="1060"/>
            <a:ext cx="4288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3" imgW="4254480" imgH="317160" progId="Equation.3">
                    <p:embed/>
                  </p:oleObj>
                </mc:Choice>
                <mc:Fallback>
                  <p:oleObj name="Equation" r:id="rId3" imgW="425448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1060"/>
                          <a:ext cx="4288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5499100" cy="622300"/>
          </a:xfrm>
        </p:spPr>
        <p:txBody>
          <a:bodyPr>
            <a:noAutofit/>
          </a:bodyPr>
          <a:lstStyle/>
          <a:p>
            <a:r>
              <a:rPr lang="en-US" b="1" dirty="0"/>
              <a:t>Identification of Glueballs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46063" y="844550"/>
            <a:ext cx="841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Lightest Glueball predicted near two states of same Q.N..</a:t>
            </a:r>
          </a:p>
          <a:p>
            <a:r>
              <a:rPr lang="en-US"/>
              <a:t>    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“</a:t>
            </a:r>
            <a:r>
              <a:rPr lang="en-US">
                <a:solidFill>
                  <a:srgbClr val="0000FF"/>
                </a:solidFill>
              </a:rPr>
              <a:t>Over population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”</a:t>
            </a:r>
            <a:r>
              <a:rPr lang="en-US">
                <a:solidFill>
                  <a:srgbClr val="0000FF"/>
                </a:solidFill>
              </a:rPr>
              <a:t> Predict 2, see 3 states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92100" y="3359150"/>
            <a:ext cx="745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Production Mechanisms:</a:t>
            </a:r>
          </a:p>
          <a:p>
            <a:r>
              <a:rPr lang="en-US"/>
              <a:t>    </a:t>
            </a:r>
            <a:r>
              <a:rPr lang="en-US">
                <a:solidFill>
                  <a:srgbClr val="0000FF"/>
                </a:solidFill>
              </a:rPr>
              <a:t>Certain are expected to by Glue-rich, others are</a:t>
            </a:r>
          </a:p>
          <a:p>
            <a:r>
              <a:rPr lang="en-US">
                <a:solidFill>
                  <a:srgbClr val="0000FF"/>
                </a:solidFill>
              </a:rPr>
              <a:t>    Glue-poor. Where do you see them?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12775" y="4565650"/>
            <a:ext cx="282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Proton-antiproton</a:t>
            </a:r>
          </a:p>
          <a:p>
            <a:r>
              <a:rPr lang="en-US"/>
              <a:t>Central Production</a:t>
            </a:r>
          </a:p>
          <a:p>
            <a:r>
              <a:rPr lang="en-US"/>
              <a:t>J/</a:t>
            </a:r>
            <a:r>
              <a:rPr lang="en-US">
                <a:latin typeface="Symbol" charset="0"/>
              </a:rPr>
              <a:t>y</a:t>
            </a:r>
            <a:r>
              <a:rPr lang="en-US"/>
              <a:t> decays</a:t>
            </a:r>
          </a:p>
        </p:txBody>
      </p:sp>
    </p:spTree>
    <p:extLst>
      <p:ext uri="{BB962C8B-B14F-4D97-AF65-F5344CB8AC3E}">
        <p14:creationId xmlns:p14="http://schemas.microsoft.com/office/powerpoint/2010/main" val="391255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D1E2-4205-D94F-8D72-21DB32EA2816}" type="slidenum">
              <a:rPr lang="en-US"/>
              <a:pPr/>
              <a:t>9</a:t>
            </a:fld>
            <a:endParaRPr lang="en-US"/>
          </a:p>
        </p:txBody>
      </p:sp>
      <p:pic>
        <p:nvPicPr>
          <p:cNvPr id="53253" name="Picture 5" descr="3pi0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913188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057400" y="37338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CC"/>
                </a:solidFill>
                <a:latin typeface="Times New Roman" charset="0"/>
              </a:rPr>
              <a:t>f</a:t>
            </a:r>
            <a:r>
              <a:rPr lang="en-US" sz="1600" baseline="-25000">
                <a:solidFill>
                  <a:srgbClr val="0000CC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0000CC"/>
                </a:solidFill>
                <a:latin typeface="Times New Roman" charset="0"/>
              </a:rPr>
              <a:t>(1500)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498725" y="4100513"/>
            <a:ext cx="86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CC"/>
                </a:solidFill>
                <a:latin typeface="Times New Roman" charset="0"/>
              </a:rPr>
              <a:t>f</a:t>
            </a:r>
            <a:r>
              <a:rPr lang="en-US" sz="1600" baseline="-25000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lang="en-US" sz="1600">
                <a:solidFill>
                  <a:srgbClr val="0000CC"/>
                </a:solidFill>
                <a:latin typeface="Times New Roman" charset="0"/>
              </a:rPr>
              <a:t>(1270)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260725" y="4862513"/>
            <a:ext cx="763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CC"/>
                </a:solidFill>
                <a:latin typeface="Times New Roman" charset="0"/>
              </a:rPr>
              <a:t>f</a:t>
            </a:r>
            <a:r>
              <a:rPr lang="en-US" sz="1600" baseline="-25000">
                <a:solidFill>
                  <a:srgbClr val="0000CC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0000CC"/>
                </a:solidFill>
                <a:latin typeface="Times New Roman" charset="0"/>
              </a:rPr>
              <a:t>(980)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736725" y="3257550"/>
            <a:ext cx="110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3399"/>
                </a:solidFill>
                <a:latin typeface="Times New Roman" charset="0"/>
              </a:rPr>
              <a:t>f</a:t>
            </a:r>
            <a:r>
              <a:rPr lang="en-US" sz="1600" baseline="-25000">
                <a:solidFill>
                  <a:srgbClr val="003399"/>
                </a:solidFill>
                <a:latin typeface="Times New Roman" charset="0"/>
              </a:rPr>
              <a:t>2</a:t>
            </a:r>
            <a:r>
              <a:rPr lang="en-US" sz="1600">
                <a:solidFill>
                  <a:srgbClr val="003399"/>
                </a:solidFill>
                <a:latin typeface="Times New Roman" charset="0"/>
              </a:rPr>
              <a:t>(1565)+</a:t>
            </a:r>
            <a:r>
              <a:rPr lang="en-US" sz="1600">
                <a:solidFill>
                  <a:srgbClr val="003399"/>
                </a:solidFill>
                <a:latin typeface="Symbol" charset="0"/>
              </a:rPr>
              <a:t>s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609600" y="3810000"/>
            <a:ext cx="1676400" cy="0"/>
          </a:xfrm>
          <a:prstGeom prst="line">
            <a:avLst/>
          </a:prstGeom>
          <a:noFill/>
          <a:ln w="19050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204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3300"/>
                </a:solidFill>
                <a:latin typeface="Times New Roman" charset="0"/>
              </a:rPr>
              <a:t>700,000 </a:t>
            </a:r>
            <a:r>
              <a:rPr lang="en-US" sz="1600">
                <a:solidFill>
                  <a:srgbClr val="663300"/>
                </a:solidFill>
                <a:latin typeface="Symbol" charset="0"/>
              </a:rPr>
              <a:t>p</a:t>
            </a:r>
            <a:r>
              <a:rPr lang="en-US" sz="1600" baseline="30000">
                <a:solidFill>
                  <a:srgbClr val="663300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663300"/>
                </a:solidFill>
                <a:latin typeface="Symbol" charset="0"/>
              </a:rPr>
              <a:t>p</a:t>
            </a:r>
            <a:r>
              <a:rPr lang="en-US" sz="1600" baseline="30000">
                <a:solidFill>
                  <a:srgbClr val="663300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663300"/>
                </a:solidFill>
                <a:latin typeface="Symbol" charset="0"/>
              </a:rPr>
              <a:t>p</a:t>
            </a:r>
            <a:r>
              <a:rPr lang="en-US" sz="1600" baseline="30000">
                <a:solidFill>
                  <a:srgbClr val="663300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663300"/>
                </a:solidFill>
                <a:latin typeface="Times New Roman" charset="0"/>
              </a:rPr>
              <a:t> Events</a:t>
            </a:r>
          </a:p>
        </p:txBody>
      </p:sp>
      <p:pic>
        <p:nvPicPr>
          <p:cNvPr id="53261" name="Picture 13" descr="pee_histat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913188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7239000" y="5867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3399"/>
                </a:solidFill>
                <a:latin typeface="Times New Roman" charset="0"/>
              </a:rPr>
              <a:t>f</a:t>
            </a:r>
            <a:r>
              <a:rPr lang="en-US" sz="1600" baseline="-25000">
                <a:solidFill>
                  <a:srgbClr val="003399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003399"/>
                </a:solidFill>
                <a:latin typeface="Times New Roman" charset="0"/>
              </a:rPr>
              <a:t>(1500)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334000" y="3962400"/>
            <a:ext cx="2133600" cy="2057400"/>
          </a:xfrm>
          <a:prstGeom prst="line">
            <a:avLst/>
          </a:prstGeom>
          <a:noFill/>
          <a:ln w="25400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705600" y="2895600"/>
            <a:ext cx="1925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3300"/>
                </a:solidFill>
                <a:latin typeface="Times New Roman" charset="0"/>
              </a:rPr>
              <a:t>250,000 </a:t>
            </a:r>
            <a:r>
              <a:rPr lang="en-US" sz="1600">
                <a:solidFill>
                  <a:srgbClr val="663300"/>
                </a:solidFill>
                <a:latin typeface="Symbol" charset="0"/>
              </a:rPr>
              <a:t>hhp</a:t>
            </a:r>
            <a:r>
              <a:rPr lang="en-US" sz="1600" baseline="30000">
                <a:solidFill>
                  <a:srgbClr val="663300"/>
                </a:solidFill>
                <a:latin typeface="Times New Roman" charset="0"/>
              </a:rPr>
              <a:t>0</a:t>
            </a:r>
            <a:r>
              <a:rPr lang="en-US" sz="1600">
                <a:solidFill>
                  <a:srgbClr val="663300"/>
                </a:solidFill>
                <a:latin typeface="Times New Roman" charset="0"/>
              </a:rPr>
              <a:t> Events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42925" y="105410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Discovery of the f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(1500) 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013325" y="973138"/>
            <a:ext cx="350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6600"/>
                </a:solidFill>
                <a:latin typeface="Times New Roman" charset="0"/>
              </a:rPr>
              <a:t>f</a:t>
            </a:r>
            <a:r>
              <a:rPr lang="en-US" sz="2000" baseline="-25000">
                <a:solidFill>
                  <a:srgbClr val="336600"/>
                </a:solidFill>
                <a:latin typeface="Times New Roman" charset="0"/>
              </a:rPr>
              <a:t>0</a:t>
            </a:r>
            <a:r>
              <a:rPr lang="en-US" sz="2000">
                <a:solidFill>
                  <a:srgbClr val="336600"/>
                </a:solidFill>
                <a:latin typeface="Times New Roman" charset="0"/>
              </a:rPr>
              <a:t>(1500) </a:t>
            </a:r>
            <a:r>
              <a:rPr lang="en-US" sz="2000">
                <a:solidFill>
                  <a:srgbClr val="336600"/>
                </a:solidFill>
                <a:latin typeface="Wingdings 3" charset="0"/>
              </a:rPr>
              <a:t>a</a:t>
            </a:r>
            <a:r>
              <a:rPr lang="en-US" sz="2000">
                <a:solidFill>
                  <a:srgbClr val="336600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336600"/>
                </a:solidFill>
                <a:latin typeface="Symbol" charset="0"/>
              </a:rPr>
              <a:t>pp, hh, hh</a:t>
            </a:r>
            <a:r>
              <a:rPr lang="ja-JP" altLang="en-US" sz="2000">
                <a:solidFill>
                  <a:srgbClr val="336600"/>
                </a:solidFill>
                <a:latin typeface="Arial"/>
              </a:rPr>
              <a:t>’</a:t>
            </a:r>
            <a:r>
              <a:rPr lang="en-US" sz="2000">
                <a:solidFill>
                  <a:srgbClr val="336600"/>
                </a:solidFill>
                <a:latin typeface="Times New Roman" charset="0"/>
              </a:rPr>
              <a:t>, KK, 4</a:t>
            </a:r>
            <a:r>
              <a:rPr lang="en-US" sz="2000">
                <a:solidFill>
                  <a:srgbClr val="336600"/>
                </a:solidFill>
                <a:latin typeface="Symbol" charset="0"/>
              </a:rPr>
              <a:t>p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5070475" y="1401763"/>
            <a:ext cx="165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6600"/>
                </a:solidFill>
                <a:latin typeface="Times New Roman" charset="0"/>
              </a:rPr>
              <a:t>f</a:t>
            </a:r>
            <a:r>
              <a:rPr lang="en-US" sz="2000" baseline="-25000">
                <a:solidFill>
                  <a:srgbClr val="336600"/>
                </a:solidFill>
                <a:latin typeface="Times New Roman" charset="0"/>
              </a:rPr>
              <a:t>0</a:t>
            </a:r>
            <a:r>
              <a:rPr lang="en-US" sz="2000">
                <a:solidFill>
                  <a:srgbClr val="336600"/>
                </a:solidFill>
                <a:latin typeface="Times New Roman" charset="0"/>
              </a:rPr>
              <a:t>(1370) </a:t>
            </a:r>
            <a:r>
              <a:rPr lang="en-US" sz="2000">
                <a:solidFill>
                  <a:srgbClr val="336600"/>
                </a:solidFill>
                <a:latin typeface="Wingdings 3" charset="0"/>
              </a:rPr>
              <a:t>a</a:t>
            </a:r>
            <a:r>
              <a:rPr lang="en-US" sz="2000">
                <a:solidFill>
                  <a:srgbClr val="336600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336600"/>
                </a:solidFill>
                <a:latin typeface="Symbol" charset="0"/>
              </a:rPr>
              <a:t>4p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77800" y="1943100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00" b="1">
                <a:solidFill>
                  <a:schemeClr val="bg1"/>
                </a:solidFill>
              </a:rPr>
              <a:t>Crystal Barrel Results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4772025" y="1884363"/>
            <a:ext cx="354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666699"/>
                </a:solidFill>
              </a:rPr>
              <a:t>Establishes the scalar nonet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457200" y="1427163"/>
            <a:ext cx="245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  <a:latin typeface="Times New Roman" charset="0"/>
              </a:rPr>
              <a:t>Solidified the f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(1370)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565150" y="1912938"/>
            <a:ext cx="255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  <a:latin typeface="Times New Roman" charset="0"/>
              </a:rPr>
              <a:t>Discovery of the a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(1450)</a:t>
            </a: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3213100" y="2095500"/>
            <a:ext cx="14224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3"/>
          <p:cNvSpPr txBox="1">
            <a:spLocks noChangeArrowheads="1"/>
          </p:cNvSpPr>
          <p:nvPr/>
        </p:nvSpPr>
        <p:spPr>
          <a:xfrm>
            <a:off x="0" y="0"/>
            <a:ext cx="4537276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Crystal Barrel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4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</TotalTime>
  <Words>3525</Words>
  <Application>Microsoft Macintosh PowerPoint</Application>
  <PresentationFormat>On-screen Show (4:3)</PresentationFormat>
  <Paragraphs>541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Overview of Meson Spectroscopy Experiments and Data </vt:lpstr>
      <vt:lpstr>Outline</vt:lpstr>
      <vt:lpstr>PowerPoint Presentation</vt:lpstr>
      <vt:lpstr>Spectroscopy and QCD</vt:lpstr>
      <vt:lpstr>Spectroscopy and QCD</vt:lpstr>
      <vt:lpstr>Spectroscopy and QCD</vt:lpstr>
      <vt:lpstr>Lattice QCD Glueball Predictions</vt:lpstr>
      <vt:lpstr>Identification of Glueballs</vt:lpstr>
      <vt:lpstr>PowerPoint Presentation</vt:lpstr>
      <vt:lpstr>Wa102 Results</vt:lpstr>
      <vt:lpstr>PowerPoint Presentation</vt:lpstr>
      <vt:lpstr>Glueball-Meson Mixing</vt:lpstr>
      <vt:lpstr>Higher Mass Glueballs?</vt:lpstr>
      <vt:lpstr>Gluonic Excitations</vt:lpstr>
      <vt:lpstr>Spectroscopy and QCD</vt:lpstr>
      <vt:lpstr>Spectroscopy and QCD</vt:lpstr>
      <vt:lpstr>Spectroscopy and QCD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Hall-D</dc:title>
  <dc:creator>Curtis Meyer</dc:creator>
  <cp:lastModifiedBy>Curtis Meyer</cp:lastModifiedBy>
  <cp:revision>77</cp:revision>
  <dcterms:created xsi:type="dcterms:W3CDTF">2012-05-30T11:54:45Z</dcterms:created>
  <dcterms:modified xsi:type="dcterms:W3CDTF">2012-06-20T06:28:21Z</dcterms:modified>
</cp:coreProperties>
</file>