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57" r:id="rId4"/>
    <p:sldId id="258" r:id="rId5"/>
    <p:sldId id="259" r:id="rId6"/>
    <p:sldId id="261" r:id="rId7"/>
    <p:sldId id="265" r:id="rId8"/>
    <p:sldId id="273" r:id="rId9"/>
    <p:sldId id="262" r:id="rId10"/>
    <p:sldId id="264" r:id="rId11"/>
    <p:sldId id="274" r:id="rId12"/>
    <p:sldId id="266" r:id="rId13"/>
    <p:sldId id="263" r:id="rId14"/>
    <p:sldId id="275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5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1B95-536C-4A70-B1EB-B38C532BAF4E}" type="datetimeFigureOut">
              <a:rPr lang="es-ES" smtClean="0"/>
              <a:pPr/>
              <a:t>22/06/2012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7A57-2226-4444-85D4-2A7749D42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72871" y="2204864"/>
            <a:ext cx="758431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FFFF00"/>
                </a:solidFill>
              </a:rPr>
              <a:t>Theory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discussion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session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summary</a:t>
            </a:r>
            <a:endParaRPr lang="es-ES" sz="4000" dirty="0" smtClean="0">
              <a:solidFill>
                <a:srgbClr val="FFFF00"/>
              </a:solidFill>
            </a:endParaRPr>
          </a:p>
          <a:p>
            <a:pPr algn="ctr"/>
            <a:r>
              <a:rPr lang="es-ES" sz="2800" dirty="0" smtClean="0">
                <a:solidFill>
                  <a:srgbClr val="FFFF00"/>
                </a:solidFill>
              </a:rPr>
              <a:t>(</a:t>
            </a:r>
            <a:r>
              <a:rPr lang="es-ES" sz="2800" dirty="0" err="1" smtClean="0">
                <a:solidFill>
                  <a:srgbClr val="FFFF00"/>
                </a:solidFill>
              </a:rPr>
              <a:t>mostly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mesons</a:t>
            </a:r>
            <a:r>
              <a:rPr lang="es-ES" sz="2800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r>
              <a:rPr lang="es-ES" sz="2000" dirty="0" err="1" smtClean="0">
                <a:solidFill>
                  <a:srgbClr val="FFFF00"/>
                </a:solidFill>
              </a:rPr>
              <a:t>J.R.Peláez</a:t>
            </a:r>
            <a:endParaRPr lang="es-ES" sz="2000" dirty="0" smtClean="0">
              <a:solidFill>
                <a:srgbClr val="FFFF00"/>
              </a:solidFill>
            </a:endParaRPr>
          </a:p>
          <a:p>
            <a:pPr algn="ctr"/>
            <a:r>
              <a:rPr lang="es-ES" sz="2000" dirty="0" smtClean="0">
                <a:solidFill>
                  <a:srgbClr val="FFFF00"/>
                </a:solidFill>
              </a:rPr>
              <a:t>U. Complutense, Madrid</a:t>
            </a:r>
            <a:endParaRPr lang="es-E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5325" y="44624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S. Schneider</a:t>
            </a:r>
            <a:endParaRPr lang="es-ES" sz="2800" dirty="0">
              <a:solidFill>
                <a:srgbClr val="FFFF00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11560" y="548680"/>
          <a:ext cx="7947020" cy="5950076"/>
        </p:xfrm>
        <a:graphic>
          <a:graphicData uri="http://schemas.openxmlformats.org/presentationml/2006/ole">
            <p:oleObj spid="_x0000_s6147" name="Acrobat Document" r:id="rId3" imgW="7429500" imgH="55624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75966" y="620688"/>
          <a:ext cx="8559634" cy="6048672"/>
        </p:xfrm>
        <a:graphic>
          <a:graphicData uri="http://schemas.openxmlformats.org/presentationml/2006/ole">
            <p:oleObj spid="_x0000_s26626" name="Acrobat Document" r:id="rId3" imgW="8019915" imgH="5667285" progId="AcroExch.Document.7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97468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E. </a:t>
            </a:r>
            <a:r>
              <a:rPr lang="es-ES" sz="2800" dirty="0" err="1" smtClean="0">
                <a:solidFill>
                  <a:srgbClr val="FFFF00"/>
                </a:solidFill>
              </a:rPr>
              <a:t>Klempt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44624"/>
            <a:ext cx="1519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A. </a:t>
            </a:r>
            <a:r>
              <a:rPr lang="es-ES" sz="2800" dirty="0" err="1" smtClean="0">
                <a:solidFill>
                  <a:srgbClr val="FFFF00"/>
                </a:solidFill>
              </a:rPr>
              <a:t>Polosa</a:t>
            </a:r>
            <a:endParaRPr lang="es-ES" sz="2800" dirty="0">
              <a:solidFill>
                <a:srgbClr val="FFFF00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95536" y="526622"/>
          <a:ext cx="8235736" cy="6331378"/>
        </p:xfrm>
        <a:graphic>
          <a:graphicData uri="http://schemas.openxmlformats.org/presentationml/2006/ole">
            <p:oleObj spid="_x0000_s8195" name="Acrobat Document" r:id="rId3" imgW="9753600" imgH="75055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0040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Adam/Fox</a:t>
            </a:r>
            <a:r>
              <a:rPr lang="es-ES" sz="2400" dirty="0" smtClean="0">
                <a:solidFill>
                  <a:schemeClr val="bg1"/>
                </a:solidFill>
              </a:rPr>
              <a:t>: Use of </a:t>
            </a:r>
            <a:r>
              <a:rPr lang="es-ES" sz="2400" dirty="0" err="1" smtClean="0">
                <a:solidFill>
                  <a:schemeClr val="bg1"/>
                </a:solidFill>
              </a:rPr>
              <a:t>Regge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theory</a:t>
            </a:r>
            <a:r>
              <a:rPr lang="es-ES" sz="2400" dirty="0" smtClean="0">
                <a:solidFill>
                  <a:schemeClr val="bg1"/>
                </a:solidFill>
              </a:rPr>
              <a:t>/</a:t>
            </a:r>
            <a:r>
              <a:rPr lang="es-ES" sz="2400" dirty="0" err="1" smtClean="0">
                <a:solidFill>
                  <a:schemeClr val="bg1"/>
                </a:solidFill>
              </a:rPr>
              <a:t>duality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sum</a:t>
            </a:r>
            <a:r>
              <a:rPr lang="es-ES" sz="2400" dirty="0" smtClean="0">
                <a:solidFill>
                  <a:schemeClr val="bg1"/>
                </a:solidFill>
              </a:rPr>
              <a:t> rules and </a:t>
            </a:r>
            <a:r>
              <a:rPr lang="es-ES" sz="2400" dirty="0" err="1" smtClean="0">
                <a:solidFill>
                  <a:schemeClr val="bg1"/>
                </a:solidFill>
              </a:rPr>
              <a:t>checks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	</a:t>
            </a:r>
            <a:r>
              <a:rPr lang="es-ES" sz="2400" dirty="0" smtClean="0">
                <a:solidFill>
                  <a:schemeClr val="bg1"/>
                </a:solidFill>
              </a:rPr>
              <a:t>	</a:t>
            </a:r>
            <a:r>
              <a:rPr lang="es-ES" sz="2400" dirty="0" smtClean="0">
                <a:solidFill>
                  <a:schemeClr val="bg1"/>
                </a:solidFill>
              </a:rPr>
              <a:t>                                            (</a:t>
            </a:r>
            <a:r>
              <a:rPr lang="es-ES" sz="2400" dirty="0" smtClean="0">
                <a:solidFill>
                  <a:schemeClr val="bg1"/>
                </a:solidFill>
              </a:rPr>
              <a:t>FESR,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instance</a:t>
            </a:r>
            <a:r>
              <a:rPr lang="es-ES" sz="2400" dirty="0" smtClean="0">
                <a:solidFill>
                  <a:schemeClr val="bg1"/>
                </a:solidFill>
              </a:rPr>
              <a:t>)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0040" y="208117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Simon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</a:rPr>
              <a:t>What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would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be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needed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to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get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Kappa </a:t>
            </a:r>
            <a:r>
              <a:rPr lang="es-ES" sz="2400" dirty="0" smtClean="0">
                <a:solidFill>
                  <a:schemeClr val="bg1"/>
                </a:solidFill>
              </a:rPr>
              <a:t>as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                </a:t>
            </a:r>
            <a:r>
              <a:rPr lang="es-ES" sz="2400" dirty="0" smtClean="0">
                <a:solidFill>
                  <a:schemeClr val="bg1"/>
                </a:solidFill>
              </a:rPr>
              <a:t>“</a:t>
            </a:r>
            <a:r>
              <a:rPr lang="es-ES" sz="2400" dirty="0" err="1" smtClean="0">
                <a:solidFill>
                  <a:schemeClr val="bg1"/>
                </a:solidFill>
              </a:rPr>
              <a:t>well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established</a:t>
            </a:r>
            <a:r>
              <a:rPr lang="es-ES" sz="2400" dirty="0" smtClean="0">
                <a:solidFill>
                  <a:schemeClr val="bg1"/>
                </a:solidFill>
              </a:rPr>
              <a:t>” in </a:t>
            </a:r>
            <a:r>
              <a:rPr lang="es-ES" sz="2400" dirty="0" err="1" smtClean="0">
                <a:solidFill>
                  <a:schemeClr val="bg1"/>
                </a:solidFill>
              </a:rPr>
              <a:t>the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PDG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0040" y="38610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Klempt</a:t>
            </a:r>
            <a:r>
              <a:rPr lang="es-ES" sz="2400" dirty="0" smtClean="0">
                <a:solidFill>
                  <a:schemeClr val="bg1"/>
                </a:solidFill>
              </a:rPr>
              <a:t>/</a:t>
            </a:r>
            <a:r>
              <a:rPr lang="es-ES" sz="2400" dirty="0" err="1" smtClean="0">
                <a:solidFill>
                  <a:schemeClr val="bg1"/>
                </a:solidFill>
              </a:rPr>
              <a:t>Polosa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</a:rPr>
              <a:t>Klempt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Claimed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that</a:t>
            </a:r>
            <a:r>
              <a:rPr lang="es-ES" sz="2400" dirty="0" smtClean="0">
                <a:solidFill>
                  <a:schemeClr val="bg1"/>
                </a:solidFill>
              </a:rPr>
              <a:t> 4q </a:t>
            </a:r>
            <a:r>
              <a:rPr lang="es-ES" sz="2400" dirty="0" err="1" smtClean="0">
                <a:solidFill>
                  <a:schemeClr val="bg1"/>
                </a:solidFill>
              </a:rPr>
              <a:t>states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need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                </a:t>
            </a:r>
            <a:r>
              <a:rPr lang="es-ES" sz="2400" dirty="0" smtClean="0">
                <a:solidFill>
                  <a:schemeClr val="bg1"/>
                </a:solidFill>
              </a:rPr>
              <a:t>   </a:t>
            </a:r>
            <a:r>
              <a:rPr lang="es-ES" sz="2400" dirty="0" err="1" smtClean="0">
                <a:solidFill>
                  <a:schemeClr val="bg1"/>
                </a:solidFill>
              </a:rPr>
              <a:t>qqbar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seed</a:t>
            </a:r>
            <a:r>
              <a:rPr lang="es-ES" sz="2400" dirty="0" smtClean="0">
                <a:solidFill>
                  <a:schemeClr val="bg1"/>
                </a:solidFill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</a:rPr>
              <a:t>but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not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discussed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by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Polosa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0040" y="56612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Krewald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</a:rPr>
              <a:t>Need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systematic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uncertainties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on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theoretical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side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too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0040" y="314096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Simon</a:t>
            </a:r>
            <a:r>
              <a:rPr lang="es-ES" sz="2400" dirty="0" smtClean="0">
                <a:solidFill>
                  <a:schemeClr val="bg1"/>
                </a:solidFill>
              </a:rPr>
              <a:t>/</a:t>
            </a:r>
            <a:r>
              <a:rPr lang="es-ES" sz="2400" dirty="0" err="1" smtClean="0">
                <a:solidFill>
                  <a:schemeClr val="bg1"/>
                </a:solidFill>
              </a:rPr>
              <a:t>Bachir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</a:rPr>
              <a:t>What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do </a:t>
            </a:r>
            <a:r>
              <a:rPr lang="es-ES" sz="2400" dirty="0" err="1" smtClean="0">
                <a:solidFill>
                  <a:schemeClr val="bg1"/>
                </a:solidFill>
              </a:rPr>
              <a:t>you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expect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from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ϒϒ</a:t>
            </a:r>
            <a:r>
              <a:rPr lang="es-ES" sz="2400" dirty="0" smtClean="0">
                <a:solidFill>
                  <a:schemeClr val="bg1"/>
                </a:solidFill>
              </a:rPr>
              <a:t>-&gt;</a:t>
            </a:r>
            <a:r>
              <a:rPr lang="el-GR" sz="2400" dirty="0" smtClean="0">
                <a:solidFill>
                  <a:schemeClr val="bg1"/>
                </a:solidFill>
              </a:rPr>
              <a:t>ππ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8701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00B0F0"/>
                </a:solidFill>
              </a:rPr>
              <a:t>Items</a:t>
            </a:r>
            <a:r>
              <a:rPr lang="es-ES" sz="2400" dirty="0" smtClean="0">
                <a:solidFill>
                  <a:srgbClr val="00B0F0"/>
                </a:solidFill>
              </a:rPr>
              <a:t> </a:t>
            </a:r>
            <a:r>
              <a:rPr lang="es-ES" sz="2400" dirty="0" err="1" smtClean="0">
                <a:solidFill>
                  <a:srgbClr val="00B0F0"/>
                </a:solidFill>
              </a:rPr>
              <a:t>for</a:t>
            </a:r>
            <a:r>
              <a:rPr lang="es-ES" sz="2400" dirty="0" smtClean="0">
                <a:solidFill>
                  <a:srgbClr val="00B0F0"/>
                </a:solidFill>
              </a:rPr>
              <a:t> </a:t>
            </a:r>
            <a:r>
              <a:rPr lang="es-ES" sz="2400" dirty="0" err="1" smtClean="0">
                <a:solidFill>
                  <a:srgbClr val="00B0F0"/>
                </a:solidFill>
              </a:rPr>
              <a:t>further</a:t>
            </a:r>
            <a:r>
              <a:rPr lang="es-ES" sz="2400" dirty="0" smtClean="0">
                <a:solidFill>
                  <a:srgbClr val="00B0F0"/>
                </a:solidFill>
              </a:rPr>
              <a:t> </a:t>
            </a:r>
            <a:r>
              <a:rPr lang="es-ES" sz="2400" dirty="0" err="1" smtClean="0">
                <a:solidFill>
                  <a:srgbClr val="00B0F0"/>
                </a:solidFill>
              </a:rPr>
              <a:t>discussion</a:t>
            </a:r>
            <a:endParaRPr lang="es-ES" sz="2400" dirty="0">
              <a:solidFill>
                <a:srgbClr val="00B0F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60040" y="620688"/>
            <a:ext cx="9252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95536" y="491155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 D. </a:t>
            </a:r>
            <a:r>
              <a:rPr lang="es-ES" sz="2400" dirty="0" err="1" smtClean="0">
                <a:solidFill>
                  <a:schemeClr val="bg1"/>
                </a:solidFill>
              </a:rPr>
              <a:t>Bugg</a:t>
            </a:r>
            <a:r>
              <a:rPr lang="es-ES" sz="2400" dirty="0" smtClean="0">
                <a:solidFill>
                  <a:schemeClr val="bg1"/>
                </a:solidFill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</a:rPr>
              <a:t>Suggests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providing</a:t>
            </a:r>
            <a:r>
              <a:rPr lang="es-ES" sz="2400" dirty="0" smtClean="0">
                <a:solidFill>
                  <a:schemeClr val="bg1"/>
                </a:solidFill>
              </a:rPr>
              <a:t> simple </a:t>
            </a:r>
            <a:r>
              <a:rPr lang="es-ES" sz="2400" dirty="0" err="1" smtClean="0">
                <a:solidFill>
                  <a:schemeClr val="bg1"/>
                </a:solidFill>
              </a:rPr>
              <a:t>but</a:t>
            </a:r>
            <a:r>
              <a:rPr lang="es-ES" sz="2400" dirty="0" smtClean="0">
                <a:solidFill>
                  <a:schemeClr val="bg1"/>
                </a:solidFill>
              </a:rPr>
              <a:t> “</a:t>
            </a:r>
            <a:r>
              <a:rPr lang="es-ES" sz="2400" dirty="0" err="1" smtClean="0">
                <a:solidFill>
                  <a:schemeClr val="bg1"/>
                </a:solidFill>
              </a:rPr>
              <a:t>correct</a:t>
            </a:r>
            <a:r>
              <a:rPr lang="es-ES" sz="2400" dirty="0" smtClean="0">
                <a:solidFill>
                  <a:schemeClr val="bg1"/>
                </a:solidFill>
              </a:rPr>
              <a:t>” </a:t>
            </a:r>
            <a:r>
              <a:rPr lang="es-ES" sz="2400" dirty="0" err="1" smtClean="0">
                <a:solidFill>
                  <a:schemeClr val="bg1"/>
                </a:solidFill>
              </a:rPr>
              <a:t>parametrizations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FFFF00"/>
                </a:solidFill>
              </a:rPr>
              <a:t>On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the</a:t>
            </a:r>
            <a:r>
              <a:rPr lang="es-ES" sz="4000" dirty="0" smtClean="0">
                <a:solidFill>
                  <a:srgbClr val="FFFF00"/>
                </a:solidFill>
              </a:rPr>
              <a:t> use of BW and </a:t>
            </a:r>
            <a:r>
              <a:rPr lang="es-ES" sz="4000" dirty="0" err="1" smtClean="0">
                <a:solidFill>
                  <a:srgbClr val="FFFF00"/>
                </a:solidFill>
              </a:rPr>
              <a:t>other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stuff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056584"/>
            <a:ext cx="8496944" cy="1108720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REFRAIN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from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making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Physical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or</a:t>
            </a:r>
            <a:r>
              <a:rPr lang="es-ES" sz="2800" dirty="0" smtClean="0">
                <a:solidFill>
                  <a:schemeClr val="bg1"/>
                </a:solidFill>
              </a:rPr>
              <a:t> POLE </a:t>
            </a:r>
            <a:r>
              <a:rPr lang="es-ES" sz="2800" dirty="0" err="1" smtClean="0">
                <a:solidFill>
                  <a:schemeClr val="bg1"/>
                </a:solidFill>
              </a:rPr>
              <a:t>interpretations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b="1" u="sng" dirty="0" err="1" smtClean="0">
                <a:solidFill>
                  <a:schemeClr val="bg1"/>
                </a:solidFill>
              </a:rPr>
              <a:t>unless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you</a:t>
            </a:r>
            <a:r>
              <a:rPr lang="es-ES" sz="2800" dirty="0" smtClean="0">
                <a:solidFill>
                  <a:schemeClr val="bg1"/>
                </a:solidFill>
              </a:rPr>
              <a:t> are </a:t>
            </a:r>
            <a:r>
              <a:rPr lang="es-ES" sz="2800" dirty="0" err="1" smtClean="0">
                <a:solidFill>
                  <a:schemeClr val="bg1"/>
                </a:solidFill>
              </a:rPr>
              <a:t>sure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your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parametrizations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make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sense</a:t>
            </a:r>
            <a:r>
              <a:rPr lang="es-ES" sz="2800" dirty="0" smtClean="0">
                <a:solidFill>
                  <a:schemeClr val="bg1"/>
                </a:solidFill>
              </a:rPr>
              <a:t> in </a:t>
            </a:r>
            <a:r>
              <a:rPr lang="es-ES" sz="2800" dirty="0" err="1" smtClean="0">
                <a:solidFill>
                  <a:schemeClr val="bg1"/>
                </a:solidFill>
              </a:rPr>
              <a:t>the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complex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plane</a:t>
            </a:r>
            <a:r>
              <a:rPr lang="es-E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</a:rPr>
              <a:t>analyticity</a:t>
            </a:r>
            <a:r>
              <a:rPr lang="es-ES" sz="2800" dirty="0" smtClean="0">
                <a:solidFill>
                  <a:schemeClr val="bg1"/>
                </a:solidFill>
              </a:rPr>
              <a:t>), are </a:t>
            </a:r>
            <a:r>
              <a:rPr lang="es-ES" sz="2800" dirty="0" err="1" smtClean="0">
                <a:solidFill>
                  <a:schemeClr val="bg1"/>
                </a:solidFill>
              </a:rPr>
              <a:t>unitary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</a:rPr>
              <a:t>etc</a:t>
            </a:r>
            <a:r>
              <a:rPr lang="es-ES" sz="2800" dirty="0" smtClean="0">
                <a:solidFill>
                  <a:schemeClr val="bg1"/>
                </a:solidFill>
              </a:rPr>
              <a:t>…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268760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insist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whatever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data….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2276872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might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parametrize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somehow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anybody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use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compare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491880" y="3717032"/>
            <a:ext cx="201622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Fine…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764704"/>
            <a:ext cx="673562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chemeClr val="bg1"/>
                </a:solidFill>
              </a:rPr>
              <a:t>Not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every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bump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is</a:t>
            </a:r>
            <a:r>
              <a:rPr lang="es-ES" sz="4000" dirty="0" smtClean="0">
                <a:solidFill>
                  <a:schemeClr val="bg1"/>
                </a:solidFill>
              </a:rPr>
              <a:t> a </a:t>
            </a:r>
            <a:r>
              <a:rPr lang="es-ES" sz="4000" dirty="0" err="1" smtClean="0">
                <a:solidFill>
                  <a:schemeClr val="bg1"/>
                </a:solidFill>
              </a:rPr>
              <a:t>resonance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a</a:t>
            </a:r>
            <a:r>
              <a:rPr lang="es-ES" sz="4000" dirty="0" smtClean="0">
                <a:solidFill>
                  <a:schemeClr val="bg1"/>
                </a:solidFill>
              </a:rPr>
              <a:t>nd</a:t>
            </a:r>
          </a:p>
          <a:p>
            <a:pPr algn="ctr"/>
            <a:r>
              <a:rPr lang="es-ES" sz="4000" dirty="0" err="1" smtClean="0">
                <a:solidFill>
                  <a:schemeClr val="bg1"/>
                </a:solidFill>
              </a:rPr>
              <a:t>not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every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resonance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is</a:t>
            </a:r>
            <a:r>
              <a:rPr lang="es-ES" sz="4000" dirty="0" smtClean="0">
                <a:solidFill>
                  <a:schemeClr val="bg1"/>
                </a:solidFill>
              </a:rPr>
              <a:t> a </a:t>
            </a:r>
            <a:r>
              <a:rPr lang="es-ES" sz="4000" dirty="0" err="1" smtClean="0">
                <a:solidFill>
                  <a:schemeClr val="bg1"/>
                </a:solidFill>
              </a:rPr>
              <a:t>bump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92080" y="2924944"/>
            <a:ext cx="2456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Moorhause</a:t>
            </a:r>
            <a:r>
              <a:rPr lang="es-ES" sz="2000" dirty="0" smtClean="0">
                <a:solidFill>
                  <a:schemeClr val="bg1"/>
                </a:solidFill>
              </a:rPr>
              <a:t> 60s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err="1" smtClean="0">
                <a:solidFill>
                  <a:schemeClr val="bg1"/>
                </a:solidFill>
              </a:rPr>
              <a:t>From</a:t>
            </a:r>
            <a:r>
              <a:rPr lang="es-ES" sz="2000" dirty="0" smtClean="0">
                <a:solidFill>
                  <a:schemeClr val="bg1"/>
                </a:solidFill>
              </a:rPr>
              <a:t> S. </a:t>
            </a:r>
            <a:r>
              <a:rPr lang="es-ES" sz="2000" dirty="0" err="1" smtClean="0">
                <a:solidFill>
                  <a:schemeClr val="bg1"/>
                </a:solidFill>
              </a:rPr>
              <a:t>Krewald’s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talk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23045" y="4841865"/>
            <a:ext cx="584224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Let’s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reinforce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the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interaction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between</a:t>
            </a:r>
            <a:endParaRPr lang="es-ES" sz="2800" dirty="0" smtClean="0">
              <a:solidFill>
                <a:schemeClr val="bg1"/>
              </a:solidFill>
            </a:endParaRPr>
          </a:p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t</a:t>
            </a:r>
            <a:r>
              <a:rPr lang="es-ES" sz="2800" dirty="0" err="1" smtClean="0">
                <a:solidFill>
                  <a:schemeClr val="bg1"/>
                </a:solidFill>
              </a:rPr>
              <a:t>heoreticians</a:t>
            </a:r>
            <a:r>
              <a:rPr lang="es-ES" sz="2800" dirty="0" smtClean="0">
                <a:solidFill>
                  <a:schemeClr val="bg1"/>
                </a:solidFill>
              </a:rPr>
              <a:t> and </a:t>
            </a:r>
            <a:r>
              <a:rPr lang="es-ES" sz="2800" dirty="0" err="1" smtClean="0">
                <a:solidFill>
                  <a:schemeClr val="bg1"/>
                </a:solidFill>
              </a:rPr>
              <a:t>experimentalists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3568" y="764704"/>
          <a:ext cx="8020050" cy="5667375"/>
        </p:xfrm>
        <a:graphic>
          <a:graphicData uri="http://schemas.openxmlformats.org/presentationml/2006/ole">
            <p:oleObj spid="_x0000_s22530" name="Acrobat Document" r:id="rId3" imgW="8019915" imgH="5667285" progId="AcroExch.Document.7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44624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S. </a:t>
            </a:r>
            <a:r>
              <a:rPr lang="es-ES" sz="2800" dirty="0" err="1" smtClean="0">
                <a:solidFill>
                  <a:srgbClr val="FFFF00"/>
                </a:solidFill>
              </a:rPr>
              <a:t>Eidelman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igma-poles-pdg06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22" y="501126"/>
            <a:ext cx="8709606" cy="65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 descr="sigma-poles-pdg06-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126"/>
            <a:ext cx="8709606" cy="65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2327087" y="3223035"/>
            <a:ext cx="1008112" cy="129614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127287" y="1422835"/>
            <a:ext cx="3744913" cy="2154436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f0(600)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in PDG 1996-2010</a:t>
            </a: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M=400-1200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Γ=500-1000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sz="1400" b="1" dirty="0">
              <a:solidFill>
                <a:srgbClr val="FF0000"/>
              </a:solidFill>
            </a:endParaRPr>
          </a:p>
          <a:p>
            <a:pPr algn="ctr"/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126790" y="1422835"/>
            <a:ext cx="3744913" cy="2123658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70C0"/>
                </a:solidFill>
              </a:rPr>
              <a:t>Is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 f0(</a:t>
            </a:r>
            <a:r>
              <a:rPr lang="es-ES" sz="2400" b="1" dirty="0" smtClean="0">
                <a:solidFill>
                  <a:srgbClr val="0070C0"/>
                </a:solidFill>
              </a:rPr>
              <a:t>500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“sigma”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in PDG </a:t>
            </a:r>
            <a:r>
              <a:rPr lang="es-ES" sz="2400" b="1" dirty="0" smtClean="0">
                <a:solidFill>
                  <a:srgbClr val="0070C0"/>
                </a:solidFill>
              </a:rPr>
              <a:t>2012</a:t>
            </a: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M=400-1200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Γ=500-1000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M=400-550 </a:t>
            </a:r>
            <a:r>
              <a:rPr lang="es-ES" sz="2400" b="1" dirty="0" err="1" smtClean="0">
                <a:solidFill>
                  <a:srgbClr val="0070C0"/>
                </a:solidFill>
              </a:rPr>
              <a:t>MeV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Γ=400-700 </a:t>
            </a:r>
            <a:r>
              <a:rPr lang="es-ES" sz="2400" b="1" dirty="0" err="1" smtClean="0">
                <a:solidFill>
                  <a:srgbClr val="0070C0"/>
                </a:solidFill>
              </a:rPr>
              <a:t>MeV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063391" y="2214923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23528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DRAMMATIC AND LONG AWAITED CHANGE  ON “sigma” RESONANCE !!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7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7584" y="1161334"/>
          <a:ext cx="7794551" cy="5508026"/>
        </p:xfrm>
        <a:graphic>
          <a:graphicData uri="http://schemas.openxmlformats.org/presentationml/2006/ole">
            <p:oleObj spid="_x0000_s1026" name="Acrobat Document" r:id="rId3" imgW="8019915" imgH="5667285" progId="AcroExch.Document.7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And </a:t>
            </a:r>
            <a:r>
              <a:rPr lang="es-ES" b="1" dirty="0" err="1" smtClean="0">
                <a:solidFill>
                  <a:schemeClr val="bg1"/>
                </a:solidFill>
              </a:rPr>
              <a:t>minor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correction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f0(980) </a:t>
            </a:r>
            <a:r>
              <a:rPr lang="es-ES" b="1" dirty="0" err="1" smtClean="0">
                <a:solidFill>
                  <a:schemeClr val="bg1"/>
                </a:solidFill>
              </a:rPr>
              <a:t>mass</a:t>
            </a:r>
            <a:r>
              <a:rPr lang="es-ES" b="1" dirty="0" smtClean="0">
                <a:solidFill>
                  <a:schemeClr val="bg1"/>
                </a:solidFill>
              </a:rPr>
              <a:t> &amp; more </a:t>
            </a:r>
            <a:r>
              <a:rPr lang="es-ES" b="1" dirty="0" err="1" smtClean="0">
                <a:solidFill>
                  <a:schemeClr val="bg1"/>
                </a:solidFill>
              </a:rPr>
              <a:t>conservative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uncertainties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1027" name="Object 27"/>
          <p:cNvGraphicFramePr>
            <a:graphicFrameLocks noChangeAspect="1"/>
          </p:cNvGraphicFramePr>
          <p:nvPr/>
        </p:nvGraphicFramePr>
        <p:xfrm>
          <a:off x="792708" y="476672"/>
          <a:ext cx="5651500" cy="501650"/>
        </p:xfrm>
        <a:graphic>
          <a:graphicData uri="http://schemas.openxmlformats.org/presentationml/2006/ole">
            <p:oleObj spid="_x0000_s1027" name="Ecuación" r:id="rId4" imgW="2679480" imgH="203040" progId="Equation.3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4139952" y="2636912"/>
            <a:ext cx="864096" cy="288032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139952" y="2636912"/>
            <a:ext cx="432000" cy="288032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2228E-6 L 0.02361 -1.922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7584" y="692696"/>
          <a:ext cx="8020050" cy="5667375"/>
        </p:xfrm>
        <a:graphic>
          <a:graphicData uri="http://schemas.openxmlformats.org/presentationml/2006/ole">
            <p:oleObj spid="_x0000_s2050" name="Acrobat Document" r:id="rId3" imgW="8019915" imgH="566728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s-ES" dirty="0" err="1" smtClean="0">
                <a:solidFill>
                  <a:srgbClr val="FFFF00"/>
                </a:solidFill>
              </a:rPr>
              <a:t>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use of BW and </a:t>
            </a:r>
            <a:r>
              <a:rPr lang="es-ES" dirty="0" err="1" smtClean="0">
                <a:solidFill>
                  <a:srgbClr val="FFFF00"/>
                </a:solidFill>
              </a:rPr>
              <a:t>other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stuff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5688632" cy="1108720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But</a:t>
            </a:r>
            <a:r>
              <a:rPr lang="es-ES" sz="2800" dirty="0" smtClean="0">
                <a:solidFill>
                  <a:schemeClr val="bg1"/>
                </a:solidFill>
              </a:rPr>
              <a:t> my </a:t>
            </a:r>
            <a:r>
              <a:rPr lang="es-ES" sz="2800" dirty="0" err="1" smtClean="0">
                <a:solidFill>
                  <a:schemeClr val="bg1"/>
                </a:solidFill>
              </a:rPr>
              <a:t>kids</a:t>
            </a:r>
            <a:r>
              <a:rPr lang="es-ES" sz="2800" dirty="0" smtClean="0">
                <a:solidFill>
                  <a:schemeClr val="bg1"/>
                </a:solidFill>
              </a:rPr>
              <a:t> can </a:t>
            </a:r>
            <a:r>
              <a:rPr lang="es-ES" sz="2800" dirty="0" err="1" smtClean="0">
                <a:solidFill>
                  <a:schemeClr val="bg1"/>
                </a:solidFill>
              </a:rPr>
              <a:t>also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draw</a:t>
            </a: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perfect</a:t>
            </a:r>
            <a:r>
              <a:rPr lang="es-ES" sz="2800" dirty="0" smtClean="0">
                <a:solidFill>
                  <a:schemeClr val="bg1"/>
                </a:solidFill>
              </a:rPr>
              <a:t> line </a:t>
            </a:r>
            <a:r>
              <a:rPr lang="es-ES" sz="2800" dirty="0" err="1" smtClean="0">
                <a:solidFill>
                  <a:schemeClr val="bg1"/>
                </a:solidFill>
              </a:rPr>
              <a:t>interpolating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all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your</a:t>
            </a:r>
            <a:r>
              <a:rPr lang="es-ES" sz="2800" dirty="0" smtClean="0">
                <a:solidFill>
                  <a:schemeClr val="bg1"/>
                </a:solidFill>
              </a:rPr>
              <a:t> data </a:t>
            </a:r>
            <a:r>
              <a:rPr lang="es-ES" sz="2800" dirty="0" err="1" smtClean="0">
                <a:solidFill>
                  <a:schemeClr val="bg1"/>
                </a:solidFill>
              </a:rPr>
              <a:t>without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learning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anything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about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Physics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052737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use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whatever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data….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POLES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RESONANCE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unitarity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otherwise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might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VERY WRONG</a:t>
            </a:r>
          </a:p>
        </p:txBody>
      </p:sp>
      <p:pic>
        <p:nvPicPr>
          <p:cNvPr id="4098" name="Picture 2" descr="C:\Users\jrpelaez\Desktop\Basura\DSC_9946parapanta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7712">
            <a:off x="6968446" y="3005526"/>
            <a:ext cx="1624037" cy="1080120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23528" y="3573016"/>
            <a:ext cx="71287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</a:t>
            </a:r>
            <a:r>
              <a:rPr kumimoji="0" lang="es-E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691680" y="4221088"/>
            <a:ext cx="4960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seriously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M. Williams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375047"/>
            <a:ext cx="76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Use of </a:t>
            </a:r>
            <a:r>
              <a:rPr lang="es-ES" sz="2400" dirty="0" err="1" smtClean="0">
                <a:solidFill>
                  <a:schemeClr val="bg1"/>
                </a:solidFill>
              </a:rPr>
              <a:t>dispersive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approaches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eliminates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model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dependence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115616" y="2420888"/>
          <a:ext cx="7508996" cy="2376264"/>
        </p:xfrm>
        <a:graphic>
          <a:graphicData uri="http://schemas.openxmlformats.org/presentationml/2006/ole">
            <p:oleObj spid="_x0000_s7173" name="Acrobat Document" r:id="rId3" imgW="3762172" imgH="1190445" progId="AcroExch.Document.7">
              <p:embed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300539" y="1772816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00"/>
                </a:solidFill>
              </a:rPr>
              <a:t>Also</a:t>
            </a:r>
            <a:r>
              <a:rPr lang="es-ES" sz="2000" dirty="0" smtClean="0">
                <a:solidFill>
                  <a:srgbClr val="FFFF00"/>
                </a:solidFill>
              </a:rPr>
              <a:t> in PDG 2012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11560" y="980728"/>
          <a:ext cx="8020050" cy="5667375"/>
        </p:xfrm>
        <a:graphic>
          <a:graphicData uri="http://schemas.openxmlformats.org/presentationml/2006/ole">
            <p:oleObj spid="_x0000_s25603" name="Acrobat Document" r:id="rId3" imgW="8019915" imgH="5667285" progId="AcroExch.Document.7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112893" y="260648"/>
            <a:ext cx="8491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00"/>
                </a:solidFill>
              </a:rPr>
              <a:t>This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actually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corresponds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to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the</a:t>
            </a:r>
            <a:r>
              <a:rPr lang="es-ES" sz="2000" dirty="0" smtClean="0">
                <a:solidFill>
                  <a:srgbClr val="FFFF00"/>
                </a:solidFill>
              </a:rPr>
              <a:t> red </a:t>
            </a:r>
            <a:r>
              <a:rPr lang="es-ES" sz="2000" dirty="0" err="1" smtClean="0">
                <a:solidFill>
                  <a:srgbClr val="FFFF00"/>
                </a:solidFill>
              </a:rPr>
              <a:t>points</a:t>
            </a:r>
            <a:r>
              <a:rPr lang="es-ES" sz="2000" dirty="0" smtClean="0">
                <a:solidFill>
                  <a:srgbClr val="FFFF00"/>
                </a:solidFill>
              </a:rPr>
              <a:t> in </a:t>
            </a:r>
            <a:r>
              <a:rPr lang="es-ES" sz="2000" dirty="0" err="1" smtClean="0">
                <a:solidFill>
                  <a:srgbClr val="FFFF00"/>
                </a:solidFill>
              </a:rPr>
              <a:t>this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transparency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from</a:t>
            </a:r>
            <a:r>
              <a:rPr lang="es-ES" sz="2000" dirty="0" smtClean="0">
                <a:solidFill>
                  <a:srgbClr val="FFFF00"/>
                </a:solidFill>
              </a:rPr>
              <a:t> S. </a:t>
            </a:r>
            <a:r>
              <a:rPr lang="es-ES" sz="2000" dirty="0" err="1" smtClean="0">
                <a:solidFill>
                  <a:srgbClr val="FFFF00"/>
                </a:solidFill>
              </a:rPr>
              <a:t>Edelman</a:t>
            </a:r>
            <a:endParaRPr lang="es-E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99592" y="1003937"/>
          <a:ext cx="7560840" cy="5665423"/>
        </p:xfrm>
        <a:graphic>
          <a:graphicData uri="http://schemas.openxmlformats.org/presentationml/2006/ole">
            <p:oleObj spid="_x0000_s5123" name="Acrobat Document" r:id="rId3" imgW="3457372" imgH="2590620" progId="AcroExch.Document.7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44624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B. </a:t>
            </a:r>
            <a:r>
              <a:rPr lang="es-ES" sz="2800" dirty="0" err="1" smtClean="0">
                <a:solidFill>
                  <a:srgbClr val="FFFF00"/>
                </a:solidFill>
              </a:rPr>
              <a:t>Mousssallam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406</Words>
  <Application>Microsoft Office PowerPoint</Application>
  <PresentationFormat>Presentación en pantalla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Tema de Office</vt:lpstr>
      <vt:lpstr>Acrobat Document</vt:lpstr>
      <vt:lpstr>Ecuación</vt:lpstr>
      <vt:lpstr>Adobe Acrobat Document</vt:lpstr>
      <vt:lpstr>Diapositiva 1</vt:lpstr>
      <vt:lpstr>Diapositiva 2</vt:lpstr>
      <vt:lpstr>Diapositiva 3</vt:lpstr>
      <vt:lpstr>Diapositiva 4</vt:lpstr>
      <vt:lpstr>Diapositiva 5</vt:lpstr>
      <vt:lpstr>On the use of BW and other stuff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On the use of BW and other stuff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jrpelaez</dc:creator>
  <cp:lastModifiedBy>jrpelaez</cp:lastModifiedBy>
  <cp:revision>35</cp:revision>
  <dcterms:created xsi:type="dcterms:W3CDTF">2012-06-21T13:08:30Z</dcterms:created>
  <dcterms:modified xsi:type="dcterms:W3CDTF">2012-06-22T09:10:41Z</dcterms:modified>
</cp:coreProperties>
</file>