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418" r:id="rId2"/>
    <p:sldId id="445" r:id="rId3"/>
    <p:sldId id="453" r:id="rId4"/>
    <p:sldId id="457" r:id="rId5"/>
    <p:sldId id="458" r:id="rId6"/>
    <p:sldId id="480" r:id="rId7"/>
    <p:sldId id="456" r:id="rId8"/>
    <p:sldId id="452" r:id="rId9"/>
    <p:sldId id="461" r:id="rId10"/>
    <p:sldId id="463" r:id="rId11"/>
    <p:sldId id="465" r:id="rId12"/>
    <p:sldId id="455" r:id="rId13"/>
    <p:sldId id="466" r:id="rId14"/>
    <p:sldId id="438" r:id="rId15"/>
    <p:sldId id="439" r:id="rId16"/>
    <p:sldId id="470" r:id="rId17"/>
    <p:sldId id="467" r:id="rId18"/>
    <p:sldId id="468" r:id="rId19"/>
    <p:sldId id="450" r:id="rId20"/>
    <p:sldId id="481" r:id="rId21"/>
    <p:sldId id="474" r:id="rId22"/>
    <p:sldId id="469" r:id="rId23"/>
    <p:sldId id="471" r:id="rId24"/>
    <p:sldId id="442" r:id="rId25"/>
    <p:sldId id="412" r:id="rId26"/>
    <p:sldId id="428" r:id="rId27"/>
    <p:sldId id="473" r:id="rId28"/>
    <p:sldId id="419" r:id="rId29"/>
    <p:sldId id="477" r:id="rId30"/>
    <p:sldId id="416" r:id="rId31"/>
    <p:sldId id="475" r:id="rId32"/>
    <p:sldId id="464" r:id="rId33"/>
    <p:sldId id="462" r:id="rId34"/>
    <p:sldId id="459" r:id="rId35"/>
    <p:sldId id="478" r:id="rId36"/>
    <p:sldId id="433" r:id="rId37"/>
    <p:sldId id="460" r:id="rId38"/>
    <p:sldId id="472" r:id="rId39"/>
  </p:sldIdLst>
  <p:sldSz cx="9144000" cy="6858000" type="screen4x3"/>
  <p:notesSz cx="6797675" cy="9926638"/>
  <p:embeddedFontLst>
    <p:embeddedFont>
      <p:font typeface="Calibri" pitchFamily="34" charset="0"/>
      <p:regular r:id="rId42"/>
      <p:bold r:id="rId43"/>
      <p:italic r:id="rId44"/>
      <p:boldItalic r:id="rId45"/>
    </p:embeddedFont>
    <p:embeddedFont>
      <p:font typeface="Arial Black" pitchFamily="34" charset="0"/>
      <p:bold r:id="rId46"/>
    </p:embeddedFont>
  </p:embeddedFontLst>
  <p:custDataLst>
    <p:tags r:id="rId47"/>
  </p:custData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49690" y="1"/>
            <a:ext cx="2946400" cy="496888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06BD7E8-C9B9-4DFF-BF07-84296811282E}" type="datetimeFigureOut">
              <a:rPr lang="ja-JP" altLang="en-US"/>
              <a:pPr>
                <a:defRPr/>
              </a:pPr>
              <a:t>2012/6/21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28166"/>
            <a:ext cx="2946400" cy="496887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49690" y="9428166"/>
            <a:ext cx="2946400" cy="496887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B20FC1C-8E23-415F-B8F7-A726D7D5181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3572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49690" y="1"/>
            <a:ext cx="2946400" cy="496888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68AF6BA-C18A-484B-8292-9ADDCF691591}" type="datetimeFigureOut">
              <a:rPr lang="ja-JP" altLang="en-US"/>
              <a:pPr>
                <a:defRPr/>
              </a:pPr>
              <a:t>2012/6/21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4" tIns="45707" rIns="91414" bIns="45707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452" y="4714878"/>
            <a:ext cx="5438775" cy="4467225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28166"/>
            <a:ext cx="2946400" cy="496887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49690" y="9428166"/>
            <a:ext cx="2946400" cy="496887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0B98642-CD65-404F-9601-5F4D996F1DC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21348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2CB73-C109-4FFE-B7E4-8B076BC300CD}" type="datetimeFigureOut">
              <a:rPr lang="ja-JP" altLang="en-US"/>
              <a:pPr>
                <a:defRPr/>
              </a:pPr>
              <a:t>2012/6/21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8AC20-51BF-4908-8C12-1F60EF7E5D1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C4569-F0AF-4BDE-8D23-ACD539E50ABA}" type="datetimeFigureOut">
              <a:rPr lang="ja-JP" altLang="en-US"/>
              <a:pPr>
                <a:defRPr/>
              </a:pPr>
              <a:t>2012/6/21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E272B-25A4-445F-9314-338654DB4DB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5823E-8ED6-47AB-932E-0F24E04D1A7D}" type="datetimeFigureOut">
              <a:rPr lang="ja-JP" altLang="en-US"/>
              <a:pPr>
                <a:defRPr/>
              </a:pPr>
              <a:t>2012/6/21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87585-4563-40E9-B16D-90AB8FC7CCB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5D4E5-EB95-406E-96C9-93DC08D80419}" type="datetimeFigureOut">
              <a:rPr lang="ja-JP" altLang="en-US"/>
              <a:pPr>
                <a:defRPr/>
              </a:pPr>
              <a:t>2012/6/21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5251A-1F71-4505-A520-547132D7243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D884D-76BA-45E3-BE0E-393C8B6D91AA}" type="datetimeFigureOut">
              <a:rPr lang="ja-JP" altLang="en-US"/>
              <a:pPr>
                <a:defRPr/>
              </a:pPr>
              <a:t>2012/6/21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08CC4-3824-405D-8998-C8CD4FFC6F7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61F6B-46D1-40C4-897F-C315E63CFDF6}" type="datetimeFigureOut">
              <a:rPr lang="ja-JP" altLang="en-US"/>
              <a:pPr>
                <a:defRPr/>
              </a:pPr>
              <a:t>2012/6/21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8745A-90A3-407D-B894-99FCA7B8BB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50132-AFEA-4C27-AC81-748AA8D17800}" type="datetimeFigureOut">
              <a:rPr lang="ja-JP" altLang="en-US"/>
              <a:pPr>
                <a:defRPr/>
              </a:pPr>
              <a:t>2012/6/21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F152B-5FB2-428A-BDFA-0548EA33DAE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CDB8A-DD26-4A7C-9515-D34DDEAB0C27}" type="datetimeFigureOut">
              <a:rPr lang="ja-JP" altLang="en-US"/>
              <a:pPr>
                <a:defRPr/>
              </a:pPr>
              <a:t>2012/6/21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D351E-2219-42D7-87A4-87F36079A90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92C25-3CA2-4462-AFA9-54CA060D98CD}" type="datetimeFigureOut">
              <a:rPr lang="ja-JP" altLang="en-US"/>
              <a:pPr>
                <a:defRPr/>
              </a:pPr>
              <a:t>2012/6/21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51394-EA5F-4011-BC36-3CC9D66EDBA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993E-8704-48E9-853C-8330C0EACDFE}" type="datetimeFigureOut">
              <a:rPr lang="ja-JP" altLang="en-US"/>
              <a:pPr>
                <a:defRPr/>
              </a:pPr>
              <a:t>2012/6/21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3E974-5706-4F50-AD47-CAAFC372C8A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6D86D-1792-433F-A4F3-7FA630566EF8}" type="datetimeFigureOut">
              <a:rPr lang="ja-JP" altLang="en-US"/>
              <a:pPr>
                <a:defRPr/>
              </a:pPr>
              <a:t>2012/6/21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C04D8-3268-41EA-BFBF-74CBE44BFE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28594C2-E5E4-4DB2-9E42-B402BBE60FD5}" type="datetimeFigureOut">
              <a:rPr lang="ja-JP" altLang="en-US"/>
              <a:pPr>
                <a:defRPr/>
              </a:pPr>
              <a:t>2012/6/21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D51442D-E10C-4EFF-9979-4F1716E281D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7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6.png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28.xml"/><Relationship Id="rId7" Type="http://schemas.openxmlformats.org/officeDocument/2006/relationships/image" Target="../media/image34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33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7.png"/><Relationship Id="rId4" Type="http://schemas.openxmlformats.org/officeDocument/2006/relationships/tags" Target="../tags/tag29.xml"/><Relationship Id="rId9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j-parc-th.kek.jp/html/English/e-index.html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5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34.xml"/><Relationship Id="rId7" Type="http://schemas.openxmlformats.org/officeDocument/2006/relationships/image" Target="../media/image51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tags" Target="../tags/tag39.xml"/><Relationship Id="rId7" Type="http://schemas.openxmlformats.org/officeDocument/2006/relationships/image" Target="../media/image59.wmf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58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8.png"/><Relationship Id="rId5" Type="http://schemas.openxmlformats.org/officeDocument/2006/relationships/tags" Target="../tags/tag10.xml"/><Relationship Id="rId10" Type="http://schemas.openxmlformats.org/officeDocument/2006/relationships/image" Target="../media/image7.png"/><Relationship Id="rId4" Type="http://schemas.openxmlformats.org/officeDocument/2006/relationships/tags" Target="../tags/tag9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5.xml"/><Relationship Id="rId7" Type="http://schemas.openxmlformats.org/officeDocument/2006/relationships/image" Target="../media/image13.wmf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6.png"/><Relationship Id="rId4" Type="http://schemas.openxmlformats.org/officeDocument/2006/relationships/tags" Target="../tags/tag16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83568" y="404664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  <a:latin typeface="Arial Black" pitchFamily="34" charset="0"/>
              </a:rPr>
              <a:t>Dynamical Coupled Channel Approach for Meson Production Reaction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76056" y="162880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T. Sato Osaka U./KEK 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31640" y="2492896"/>
            <a:ext cx="720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ja-JP" dirty="0" smtClean="0"/>
              <a:t>Motivation</a:t>
            </a:r>
          </a:p>
          <a:p>
            <a:pPr marL="285750" indent="-285750"/>
            <a:endParaRPr lang="en-US" altLang="ja-JP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dirty="0" smtClean="0"/>
              <a:t>Analysis of meson production reaction and dynamical coupled channel model</a:t>
            </a:r>
          </a:p>
          <a:p>
            <a:pPr marL="285750" indent="-285750"/>
            <a:endParaRPr lang="en-US" altLang="ja-JP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dirty="0" smtClean="0"/>
              <a:t> extracting resonance parameters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altLang="ja-JP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altLang="ja-JP" dirty="0" smtClean="0"/>
              <a:t>Resonance mass and width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kumimoji="1" lang="en-US" altLang="ja-JP" dirty="0" smtClean="0"/>
              <a:t>Role of reaction dynamics on resonance properties</a:t>
            </a:r>
          </a:p>
          <a:p>
            <a:pPr marL="285750" indent="-285750">
              <a:buFont typeface="Wingdings" pitchFamily="2" charset="2"/>
              <a:buChar char="Ø"/>
            </a:pPr>
            <a:endParaRPr kumimoji="1" lang="en-US" altLang="ja-JP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dirty="0" smtClean="0"/>
              <a:t>N* and  neutrino reaction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altLang="ja-JP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kumimoji="1" lang="en-US" altLang="ja-JP" dirty="0" smtClean="0"/>
              <a:t>Summary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7584" y="220486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gkl_dc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3625" y="0"/>
            <a:ext cx="6429375" cy="6629400"/>
          </a:xfrm>
          <a:prstGeom prst="rect">
            <a:avLst/>
          </a:prstGeom>
        </p:spPr>
      </p:pic>
      <p:pic>
        <p:nvPicPr>
          <p:cNvPr id="4" name="図 5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232" y="152400"/>
            <a:ext cx="1259368" cy="284374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152400" y="609600"/>
            <a:ext cx="2467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Kamano</a:t>
            </a:r>
            <a:r>
              <a:rPr lang="en-US" sz="1200" dirty="0" smtClean="0">
                <a:solidFill>
                  <a:srgbClr val="FF0000"/>
                </a:solidFill>
              </a:rPr>
              <a:t>,  Nakamura, Lee, Sato, 2012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259632" y="2607295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  <a:latin typeface="Arial Black" pitchFamily="34" charset="0"/>
              </a:rPr>
              <a:t>Extracting resonance parameters</a:t>
            </a:r>
            <a:endParaRPr kumimoji="1" lang="ja-JP" altLang="en-US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7776864" cy="51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83"/>
          <p:cNvSpPr/>
          <p:nvPr/>
        </p:nvSpPr>
        <p:spPr>
          <a:xfrm>
            <a:off x="4644008" y="2924944"/>
            <a:ext cx="144016" cy="11521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4"/>
          <p:cNvSpPr txBox="1"/>
          <p:nvPr/>
        </p:nvSpPr>
        <p:spPr>
          <a:xfrm>
            <a:off x="2267744" y="3068960"/>
            <a:ext cx="2032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On-shell momentum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8"/>
          <p:cNvCxnSpPr>
            <a:stCxn id="6" idx="2"/>
          </p:cNvCxnSpPr>
          <p:nvPr/>
        </p:nvCxnSpPr>
        <p:spPr>
          <a:xfrm>
            <a:off x="3284209" y="3407514"/>
            <a:ext cx="135663" cy="3744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10"/>
          <p:cNvSpPr txBox="1"/>
          <p:nvPr/>
        </p:nvSpPr>
        <p:spPr>
          <a:xfrm>
            <a:off x="5327576" y="40466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Suzuki, Sato, Lee, Phys. Rev. C79, 025205 (2009)</a:t>
            </a:r>
          </a:p>
          <a:p>
            <a:r>
              <a:rPr lang="en-US" altLang="ja-JP" sz="1200" dirty="0" smtClean="0"/>
              <a:t>                           Phys. Rev. C 82, 045206 (2010)</a:t>
            </a:r>
            <a:r>
              <a:rPr lang="en-US" sz="1200" dirty="0" smtClean="0"/>
              <a:t>                                                      </a:t>
            </a:r>
            <a:endParaRPr lang="en-US" sz="1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9552" y="332656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  <a:latin typeface="Arial Black" pitchFamily="34" charset="0"/>
              </a:rPr>
              <a:t>Method of analytic continuation</a:t>
            </a:r>
            <a:r>
              <a:rPr kumimoji="1" lang="en-US" altLang="ja-JP" sz="20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endParaRPr kumimoji="1" lang="ja-JP" altLang="en-US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119762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ja-JP" dirty="0" smtClean="0"/>
              <a:t>   d</a:t>
            </a:r>
            <a:r>
              <a:rPr kumimoji="1" lang="en-US" altLang="ja-JP" dirty="0" smtClean="0"/>
              <a:t>eform  the path of momentum integral for complex E</a:t>
            </a:r>
          </a:p>
          <a:p>
            <a:pPr marL="342900" indent="-342900"/>
            <a:r>
              <a:rPr lang="en-US" altLang="ja-JP" dirty="0" smtClean="0"/>
              <a:t>    find pole of T-matrix choosing appropriate sheets for each channels</a:t>
            </a:r>
          </a:p>
        </p:txBody>
      </p:sp>
      <p:pic>
        <p:nvPicPr>
          <p:cNvPr id="12" name="図 11" descr="path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3501008"/>
            <a:ext cx="4410075" cy="2752725"/>
          </a:xfrm>
          <a:prstGeom prst="rect">
            <a:avLst/>
          </a:prstGeom>
        </p:spPr>
      </p:pic>
      <p:cxnSp>
        <p:nvCxnSpPr>
          <p:cNvPr id="14" name="Straight Arrow Connector 8"/>
          <p:cNvCxnSpPr/>
          <p:nvPr/>
        </p:nvCxnSpPr>
        <p:spPr>
          <a:xfrm flipV="1">
            <a:off x="2555776" y="5157192"/>
            <a:ext cx="144016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1331640" y="609329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Singularity of meson exchange interaction</a:t>
            </a:r>
            <a:endParaRPr kumimoji="1" lang="ja-JP" altLang="en-US" sz="1400" dirty="0"/>
          </a:p>
        </p:txBody>
      </p:sp>
      <p:sp>
        <p:nvSpPr>
          <p:cNvPr id="13" name="角丸四角形 12"/>
          <p:cNvSpPr/>
          <p:nvPr/>
        </p:nvSpPr>
        <p:spPr>
          <a:xfrm>
            <a:off x="251520" y="1052736"/>
            <a:ext cx="8568952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755576" y="2221121"/>
            <a:ext cx="727280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  <a:latin typeface="Arial Black" pitchFamily="34" charset="0"/>
              </a:rPr>
              <a:t>Mass, width and form factors of resonances</a:t>
            </a:r>
          </a:p>
          <a:p>
            <a:endParaRPr lang="en-US" altLang="ja-JP" dirty="0" smtClean="0">
              <a:solidFill>
                <a:srgbClr val="0070C0"/>
              </a:solidFill>
            </a:endParaRPr>
          </a:p>
          <a:p>
            <a:endParaRPr lang="en-US" altLang="ja-JP" dirty="0" smtClean="0">
              <a:solidFill>
                <a:srgbClr val="0070C0"/>
              </a:solidFill>
            </a:endParaRPr>
          </a:p>
          <a:p>
            <a:endParaRPr lang="en-US" altLang="ja-JP" dirty="0" smtClean="0">
              <a:solidFill>
                <a:srgbClr val="0070C0"/>
              </a:solidFill>
            </a:endParaRPr>
          </a:p>
          <a:p>
            <a:r>
              <a:rPr lang="en-US" altLang="ja-JP" dirty="0" smtClean="0">
                <a:solidFill>
                  <a:srgbClr val="0070C0"/>
                </a:solidFill>
              </a:rPr>
              <a:t>A1  masses and coupling constants are fundamental quantity</a:t>
            </a:r>
          </a:p>
          <a:p>
            <a:r>
              <a:rPr lang="en-US" altLang="ja-JP" dirty="0" smtClean="0">
                <a:solidFill>
                  <a:srgbClr val="0070C0"/>
                </a:solidFill>
              </a:rPr>
              <a:t>      that characterize low energy </a:t>
            </a:r>
            <a:r>
              <a:rPr lang="en-US" altLang="ja-JP" dirty="0" err="1" smtClean="0">
                <a:solidFill>
                  <a:srgbClr val="0070C0"/>
                </a:solidFill>
              </a:rPr>
              <a:t>hadron</a:t>
            </a:r>
            <a:r>
              <a:rPr lang="en-US" altLang="ja-JP" dirty="0" smtClean="0">
                <a:solidFill>
                  <a:srgbClr val="0070C0"/>
                </a:solidFill>
              </a:rPr>
              <a:t> physics</a:t>
            </a:r>
            <a:endParaRPr lang="ja-JP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2704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>
                <a:solidFill>
                  <a:srgbClr val="0000FF"/>
                </a:solidFill>
                <a:latin typeface="Arial Black" pitchFamily="34" charset="0"/>
              </a:rPr>
              <a:t>Spectrum of N* resonances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7" y="1383494"/>
            <a:ext cx="7511825" cy="525827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-626817" y="3458365"/>
            <a:ext cx="2585745" cy="41453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979878" y="1011137"/>
            <a:ext cx="3869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Real parts of N* pole </a:t>
            </a:r>
            <a:r>
              <a:rPr lang="en-US" altLang="ja-JP" sz="2400" b="1" dirty="0" smtClean="0"/>
              <a:t>value</a:t>
            </a:r>
            <a:r>
              <a:rPr kumimoji="1" lang="en-US" altLang="ja-JP" sz="2400" b="1" dirty="0" smtClean="0"/>
              <a:t>s  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24184" y="6334581"/>
            <a:ext cx="81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ja-JP" sz="2400" b="1" i="1" baseline="-25000" dirty="0" smtClean="0">
                <a:latin typeface="Times New Roman" pitchFamily="18" charset="0"/>
                <a:cs typeface="Times New Roman" pitchFamily="18" charset="0"/>
              </a:rPr>
              <a:t>2I 2J</a:t>
            </a:r>
            <a:endParaRPr kumimoji="1" lang="ja-JP" altLang="en-US" sz="2400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159257"/>
              </p:ext>
            </p:extLst>
          </p:nvPr>
        </p:nvGraphicFramePr>
        <p:xfrm>
          <a:off x="6516216" y="5051452"/>
          <a:ext cx="2497831" cy="8229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205849"/>
                <a:gridCol w="720434"/>
                <a:gridCol w="571548"/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kumimoji="1" lang="ja-JP" altLang="en-US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PDG</a:t>
                      </a:r>
                      <a:endParaRPr kumimoji="1" lang="ja-JP" altLang="en-US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Ours</a:t>
                      </a:r>
                      <a:endParaRPr kumimoji="1" lang="ja-JP" altLang="en-US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3882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N* with 3*,</a:t>
                      </a:r>
                      <a:r>
                        <a:rPr kumimoji="1" lang="en-US" altLang="ja-JP" sz="1200" b="1" baseline="0" dirty="0" smtClean="0"/>
                        <a:t> 4*</a:t>
                      </a:r>
                      <a:endParaRPr kumimoji="1" lang="ja-JP" altLang="en-US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18</a:t>
                      </a:r>
                      <a:endParaRPr kumimoji="1" lang="ja-JP" altLang="en-US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200" b="1" dirty="0" smtClean="0"/>
                        <a:t>16</a:t>
                      </a:r>
                      <a:endParaRPr kumimoji="1" lang="ja-JP" altLang="en-US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3882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N* with 1*, 2*</a:t>
                      </a:r>
                      <a:endParaRPr kumimoji="1" lang="ja-JP" altLang="en-US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5</a:t>
                      </a:r>
                      <a:endParaRPr kumimoji="1" lang="ja-JP" altLang="en-US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9" name="グループ化 8"/>
          <p:cNvGrpSpPr/>
          <p:nvPr/>
        </p:nvGrpSpPr>
        <p:grpSpPr>
          <a:xfrm>
            <a:off x="1979712" y="4812382"/>
            <a:ext cx="1296144" cy="972736"/>
            <a:chOff x="1475656" y="4742264"/>
            <a:chExt cx="1296144" cy="972736"/>
          </a:xfrm>
        </p:grpSpPr>
        <p:sp>
          <p:nvSpPr>
            <p:cNvPr id="10" name="正方形/長方形 9"/>
            <p:cNvSpPr/>
            <p:nvPr/>
          </p:nvSpPr>
          <p:spPr>
            <a:xfrm>
              <a:off x="1603748" y="5019263"/>
              <a:ext cx="360040" cy="216024"/>
            </a:xfrm>
            <a:prstGeom prst="rect">
              <a:avLst/>
            </a:prstGeom>
            <a:solidFill>
              <a:srgbClr val="9999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1605422" y="5392814"/>
              <a:ext cx="360040" cy="216024"/>
            </a:xfrm>
            <a:prstGeom prst="rect">
              <a:avLst/>
            </a:prstGeom>
            <a:solidFill>
              <a:srgbClr val="E4B39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066158" y="5024209"/>
              <a:ext cx="7056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/>
                <a:t>PDG 4*</a:t>
              </a:r>
              <a:endParaRPr kumimoji="1" lang="ja-JP" altLang="en-US" sz="1200" b="1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066158" y="5384249"/>
              <a:ext cx="7056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/>
                <a:t>PDG 3*</a:t>
              </a:r>
              <a:endParaRPr kumimoji="1" lang="ja-JP" altLang="en-US" sz="1200" b="1" dirty="0"/>
            </a:p>
          </p:txBody>
        </p:sp>
        <p:cxnSp>
          <p:nvCxnSpPr>
            <p:cNvPr id="14" name="直線コネクタ 13"/>
            <p:cNvCxnSpPr/>
            <p:nvPr/>
          </p:nvCxnSpPr>
          <p:spPr>
            <a:xfrm>
              <a:off x="1605422" y="4869160"/>
              <a:ext cx="36004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>
              <a:off x="2082232" y="4742264"/>
              <a:ext cx="5437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/>
                <a:t>Ours</a:t>
              </a:r>
              <a:endParaRPr kumimoji="1" lang="ja-JP" altLang="en-US" sz="1200" b="1" dirty="0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475656" y="4742264"/>
              <a:ext cx="1296144" cy="972736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5235625" y="672583"/>
            <a:ext cx="3242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Kamano, Nakamura, Lee, Sato 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,2012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H="1">
            <a:off x="2289498" y="1844824"/>
            <a:ext cx="986358" cy="7200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3275856" y="1844824"/>
            <a:ext cx="1959768" cy="749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3275856" y="1844824"/>
            <a:ext cx="4176464" cy="36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3275856" y="1844824"/>
            <a:ext cx="1296144" cy="7200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 rot="1600961">
            <a:off x="7668085" y="1300128"/>
            <a:ext cx="1620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preliminary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623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40" y="980728"/>
            <a:ext cx="7177119" cy="5009032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704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>
                <a:solidFill>
                  <a:srgbClr val="0000FF"/>
                </a:solidFill>
                <a:latin typeface="Arial Black" pitchFamily="34" charset="0"/>
              </a:rPr>
              <a:t>Width of N* resonances</a:t>
            </a:r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-1031828" y="2936773"/>
            <a:ext cx="3631546" cy="34879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1520" y="6406589"/>
            <a:ext cx="318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Kamano, Nakamura, Lee, Sato 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2012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2782678" y="1295399"/>
            <a:ext cx="493178" cy="45473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3275856" y="1295399"/>
            <a:ext cx="2376264" cy="11737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3275856" y="1295399"/>
            <a:ext cx="4176464" cy="33340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3275856" y="1295399"/>
            <a:ext cx="1656184" cy="181577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 rot="1600961">
            <a:off x="7526913" y="699280"/>
            <a:ext cx="1620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preliminary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430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372600" cy="533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2000" dirty="0" smtClean="0">
                <a:solidFill>
                  <a:srgbClr val="0000FF"/>
                </a:solidFill>
                <a:latin typeface="Arial Black" charset="0"/>
                <a:ea typeface="ＭＳ Ｐゴシック" charset="-128"/>
              </a:rPr>
              <a:t>N-N* form factors at </a:t>
            </a:r>
            <a:r>
              <a:rPr lang="en-US" altLang="ja-JP" sz="2000" dirty="0" smtClean="0">
                <a:solidFill>
                  <a:srgbClr val="FF0000"/>
                </a:solidFill>
                <a:latin typeface="Arial Black" charset="0"/>
                <a:ea typeface="ＭＳ Ｐゴシック" charset="-128"/>
              </a:rPr>
              <a:t>Resonance poles</a:t>
            </a:r>
            <a:endParaRPr lang="en-US" altLang="ja-JP" sz="2000" dirty="0">
              <a:solidFill>
                <a:srgbClr val="0000FF"/>
              </a:solidFill>
              <a:latin typeface="Arial Black" charset="0"/>
              <a:ea typeface="ＭＳ Ｐゴシック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91880" y="620688"/>
            <a:ext cx="5556627" cy="48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110000"/>
              </a:lnSpc>
              <a:buClr>
                <a:srgbClr val="FF0000"/>
              </a:buClr>
              <a:buFont typeface="Wingdings" charset="2"/>
              <a:buNone/>
            </a:pPr>
            <a:r>
              <a:rPr lang="en-US" altLang="ja-JP" sz="1200" b="1" dirty="0">
                <a:solidFill>
                  <a:srgbClr val="FF0000"/>
                </a:solidFill>
              </a:rPr>
              <a:t>Suzuki, Julia-Diaz, </a:t>
            </a:r>
            <a:r>
              <a:rPr lang="en-US" altLang="ja-JP" sz="1200" b="1" dirty="0" err="1">
                <a:solidFill>
                  <a:srgbClr val="FF0000"/>
                </a:solidFill>
              </a:rPr>
              <a:t>Kamano</a:t>
            </a:r>
            <a:r>
              <a:rPr lang="en-US" altLang="ja-JP" sz="1200" b="1" dirty="0">
                <a:solidFill>
                  <a:srgbClr val="FF0000"/>
                </a:solidFill>
              </a:rPr>
              <a:t>, Lee, Matsuyama, Sato, PRL104 065203 (2010)</a:t>
            </a:r>
          </a:p>
          <a:p>
            <a:pPr algn="r">
              <a:lnSpc>
                <a:spcPct val="110000"/>
              </a:lnSpc>
              <a:buClr>
                <a:srgbClr val="FF0000"/>
              </a:buClr>
              <a:buFont typeface="Wingdings" charset="2"/>
              <a:buNone/>
            </a:pPr>
            <a:r>
              <a:rPr lang="en-US" altLang="ja-JP" sz="1200" b="1" dirty="0">
                <a:solidFill>
                  <a:srgbClr val="FF0000"/>
                </a:solidFill>
              </a:rPr>
              <a:t>Suzuki, Sato, Lee, PRC82 045206 (2010)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9552" y="1052736"/>
            <a:ext cx="3561184" cy="27918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defRPr/>
            </a:pPr>
            <a:r>
              <a:rPr lang="en-US" altLang="ja-JP" sz="1200" b="1" dirty="0">
                <a:cs typeface="ＭＳ Ｐゴシック" charset="-128"/>
              </a:rPr>
              <a:t>Nucleon - 1</a:t>
            </a:r>
            <a:r>
              <a:rPr lang="en-US" altLang="ja-JP" sz="1200" b="1" baseline="30000" dirty="0">
                <a:cs typeface="ＭＳ Ｐゴシック" charset="-128"/>
              </a:rPr>
              <a:t>st</a:t>
            </a:r>
            <a:r>
              <a:rPr lang="en-US" altLang="ja-JP" sz="1200" b="1" dirty="0">
                <a:cs typeface="ＭＳ Ｐゴシック" charset="-128"/>
              </a:rPr>
              <a:t> D13 </a:t>
            </a:r>
            <a:r>
              <a:rPr lang="en-US" altLang="ja-JP" sz="1200" b="1" dirty="0" err="1">
                <a:cs typeface="ＭＳ Ｐゴシック" charset="-128"/>
              </a:rPr>
              <a:t>e.m</a:t>
            </a:r>
            <a:r>
              <a:rPr lang="en-US" altLang="ja-JP" sz="1200" b="1" dirty="0">
                <a:cs typeface="ＭＳ Ｐゴシック" charset="-128"/>
              </a:rPr>
              <a:t>. transition form factors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92080" y="5229200"/>
            <a:ext cx="503238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763688" y="5229200"/>
            <a:ext cx="50323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11560" y="5013176"/>
            <a:ext cx="1060203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600" dirty="0">
                <a:solidFill>
                  <a:srgbClr val="FF0000"/>
                </a:solidFill>
              </a:rPr>
              <a:t>Real part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563888" y="5013176"/>
            <a:ext cx="1597210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600" dirty="0">
                <a:solidFill>
                  <a:srgbClr val="0000FF"/>
                </a:solidFill>
              </a:rPr>
              <a:t>Imaginary part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39552" y="5445224"/>
            <a:ext cx="8149208" cy="1161729"/>
            <a:chOff x="567" y="1888"/>
            <a:chExt cx="4908" cy="968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567" y="1888"/>
              <a:ext cx="4752" cy="960"/>
            </a:xfrm>
            <a:prstGeom prst="flowChartAlternateProcess">
              <a:avLst/>
            </a:prstGeom>
            <a:solidFill>
              <a:schemeClr val="bg1"/>
            </a:solidFill>
            <a:ln w="38100">
              <a:solidFill>
                <a:srgbClr val="FF66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615" y="2008"/>
              <a:ext cx="4860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125000"/>
                </a:lnSpc>
              </a:pPr>
              <a:r>
                <a:rPr lang="en-US" altLang="ja-JP" sz="1600" dirty="0" smtClean="0">
                  <a:solidFill>
                    <a:srgbClr val="FF0000"/>
                  </a:solidFill>
                </a:rPr>
                <a:t>Form factors(complex numbers)</a:t>
              </a:r>
              <a:r>
                <a:rPr lang="en-US" altLang="ja-JP" sz="1600" dirty="0" smtClean="0"/>
                <a:t> are derived from the residue of the amplitude at resonance pole.</a:t>
              </a:r>
              <a:endParaRPr lang="en-US" altLang="ja-JP" sz="1600" dirty="0" smtClean="0">
                <a:solidFill>
                  <a:srgbClr val="FF0000"/>
                </a:solidFill>
              </a:endParaRPr>
            </a:p>
            <a:p>
              <a:pPr>
                <a:lnSpc>
                  <a:spcPct val="125000"/>
                </a:lnSpc>
              </a:pPr>
              <a:r>
                <a:rPr lang="en-US" altLang="ja-JP" sz="1600" dirty="0" smtClean="0">
                  <a:latin typeface="+mj-lt"/>
                </a:rPr>
                <a:t>Identified with </a:t>
              </a:r>
              <a:r>
                <a:rPr lang="en-US" altLang="ja-JP" sz="1600" dirty="0" smtClean="0">
                  <a:solidFill>
                    <a:srgbClr val="FF0000"/>
                  </a:solidFill>
                  <a:latin typeface="+mj-lt"/>
                </a:rPr>
                <a:t>exact </a:t>
              </a:r>
              <a:r>
                <a:rPr lang="en-US" altLang="ja-JP" sz="1600" dirty="0" smtClean="0">
                  <a:latin typeface="+mj-lt"/>
                </a:rPr>
                <a:t>solution of fundamental theory (</a:t>
              </a:r>
              <a:r>
                <a:rPr lang="en-US" altLang="ja-JP" sz="1600" dirty="0" smtClean="0">
                  <a:solidFill>
                    <a:srgbClr val="FF0000"/>
                  </a:solidFill>
                  <a:latin typeface="+mj-lt"/>
                </a:rPr>
                <a:t>QCD</a:t>
              </a:r>
              <a:r>
                <a:rPr lang="en-US" altLang="ja-JP" sz="1600" dirty="0" smtClean="0">
                  <a:latin typeface="+mj-lt"/>
                </a:rPr>
                <a:t>)</a:t>
              </a:r>
            </a:p>
          </p:txBody>
        </p:sp>
      </p:grp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16" y="1484784"/>
            <a:ext cx="3200400" cy="320040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93" y="1556792"/>
            <a:ext cx="3200400" cy="320040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05" y="1556792"/>
            <a:ext cx="2049240" cy="30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73" y="1589583"/>
            <a:ext cx="2049240" cy="30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043608" y="2138080"/>
            <a:ext cx="6408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  <a:latin typeface="Arial Black" pitchFamily="34" charset="0"/>
              </a:rPr>
              <a:t>Role of reaction dynamics on resonance properties</a:t>
            </a:r>
          </a:p>
          <a:p>
            <a:endParaRPr lang="en-US" altLang="ja-JP" dirty="0" smtClean="0">
              <a:solidFill>
                <a:srgbClr val="0070C0"/>
              </a:solidFill>
            </a:endParaRPr>
          </a:p>
          <a:p>
            <a:endParaRPr lang="en-US" altLang="ja-JP" dirty="0" smtClean="0">
              <a:solidFill>
                <a:srgbClr val="0070C0"/>
              </a:solidFill>
            </a:endParaRPr>
          </a:p>
          <a:p>
            <a:endParaRPr lang="en-US" altLang="ja-JP" dirty="0" smtClean="0">
              <a:solidFill>
                <a:srgbClr val="0070C0"/>
              </a:solidFill>
            </a:endParaRPr>
          </a:p>
          <a:p>
            <a:r>
              <a:rPr lang="en-US" altLang="ja-JP" dirty="0" smtClean="0">
                <a:solidFill>
                  <a:srgbClr val="0070C0"/>
                </a:solidFill>
              </a:rPr>
              <a:t>‘A2 reveal how QCD is realized in low energy </a:t>
            </a:r>
            <a:r>
              <a:rPr lang="en-US" altLang="ja-JP" dirty="0" err="1" smtClean="0">
                <a:solidFill>
                  <a:srgbClr val="0070C0"/>
                </a:solidFill>
              </a:rPr>
              <a:t>hadron</a:t>
            </a:r>
            <a:r>
              <a:rPr lang="en-US" altLang="ja-JP" dirty="0" smtClean="0">
                <a:solidFill>
                  <a:srgbClr val="0070C0"/>
                </a:solidFill>
              </a:rPr>
              <a:t> physics’</a:t>
            </a:r>
            <a:endParaRPr lang="ja-JP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755576" y="548680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  <a:latin typeface="Arial Black" pitchFamily="34" charset="0"/>
              </a:rPr>
              <a:t>Resonance in coupled channel reaction</a:t>
            </a:r>
            <a:endParaRPr kumimoji="1" lang="ja-JP" altLang="en-US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27584" y="1772816"/>
            <a:ext cx="7200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0070C0"/>
                </a:solidFill>
              </a:rPr>
              <a:t>Interesting example on the number of resonances in coupled channel reaction</a:t>
            </a:r>
          </a:p>
          <a:p>
            <a:endParaRPr lang="en-US" altLang="ja-JP" sz="1600" dirty="0" smtClean="0">
              <a:solidFill>
                <a:srgbClr val="0070C0"/>
              </a:solidFill>
            </a:endParaRPr>
          </a:p>
          <a:p>
            <a:r>
              <a:rPr lang="en-US" altLang="ja-JP" sz="1600" dirty="0" smtClean="0">
                <a:solidFill>
                  <a:srgbClr val="0070C0"/>
                </a:solidFill>
              </a:rPr>
              <a:t>   suppose a e</a:t>
            </a:r>
            <a:r>
              <a:rPr kumimoji="1" lang="en-US" altLang="ja-JP" sz="1600" dirty="0" smtClean="0">
                <a:solidFill>
                  <a:srgbClr val="0070C0"/>
                </a:solidFill>
              </a:rPr>
              <a:t>xcited baryon couples with two meson-baryon channel</a:t>
            </a:r>
          </a:p>
          <a:p>
            <a:endParaRPr lang="en-US" altLang="ja-JP" sz="1600" dirty="0" smtClean="0"/>
          </a:p>
          <a:p>
            <a:endParaRPr lang="en-US" altLang="ja-JP" sz="1600" dirty="0" smtClean="0"/>
          </a:p>
          <a:p>
            <a:endParaRPr lang="en-US" altLang="ja-JP" sz="1600" dirty="0" smtClean="0"/>
          </a:p>
          <a:p>
            <a:endParaRPr lang="en-US" altLang="ja-JP" sz="1600" dirty="0" smtClean="0"/>
          </a:p>
          <a:p>
            <a:endParaRPr lang="en-US" altLang="ja-JP" sz="1600" dirty="0"/>
          </a:p>
          <a:p>
            <a:endParaRPr lang="en-US" altLang="ja-JP" sz="1600" dirty="0" smtClean="0"/>
          </a:p>
          <a:p>
            <a:endParaRPr lang="en-US" altLang="ja-JP" sz="1600" dirty="0"/>
          </a:p>
          <a:p>
            <a:endParaRPr lang="en-US" altLang="ja-JP" sz="1600" dirty="0" smtClean="0"/>
          </a:p>
          <a:p>
            <a:endParaRPr lang="en-US" altLang="ja-JP" sz="1600" dirty="0" smtClean="0"/>
          </a:p>
          <a:p>
            <a:r>
              <a:rPr kumimoji="1" lang="en-US" altLang="ja-JP" sz="1600" dirty="0" smtClean="0"/>
              <a:t>one</a:t>
            </a:r>
            <a:r>
              <a:rPr lang="en-US" altLang="ja-JP" sz="1600" dirty="0" smtClean="0"/>
              <a:t> </a:t>
            </a:r>
            <a:r>
              <a:rPr kumimoji="1" lang="en-US" altLang="ja-JP" sz="1600" dirty="0" smtClean="0"/>
              <a:t>obtains  poles on </a:t>
            </a:r>
            <a:r>
              <a:rPr lang="en-US" altLang="ja-JP" sz="1600" dirty="0" smtClean="0"/>
              <a:t> several </a:t>
            </a:r>
            <a:r>
              <a:rPr kumimoji="1" lang="en-US" altLang="ja-JP" sz="1600" dirty="0" smtClean="0"/>
              <a:t>sheets(</a:t>
            </a:r>
            <a:r>
              <a:rPr kumimoji="1" lang="en-US" altLang="ja-JP" sz="1600" dirty="0" err="1" smtClean="0"/>
              <a:t>uu,up,pu,pp</a:t>
            </a:r>
            <a:r>
              <a:rPr kumimoji="1" lang="en-US" altLang="ja-JP" sz="1600" dirty="0" smtClean="0"/>
              <a:t>)</a:t>
            </a:r>
          </a:p>
          <a:p>
            <a:endParaRPr lang="en-US" altLang="ja-JP" sz="1600" dirty="0" smtClean="0"/>
          </a:p>
          <a:p>
            <a:r>
              <a:rPr lang="en-US" altLang="ja-JP" sz="1600" dirty="0" smtClean="0"/>
              <a:t>u</a:t>
            </a:r>
            <a:r>
              <a:rPr kumimoji="1" lang="en-US" altLang="ja-JP" sz="1600" dirty="0" smtClean="0"/>
              <a:t>sually</a:t>
            </a:r>
            <a:r>
              <a:rPr lang="en-US" altLang="ja-JP" sz="1600" dirty="0" smtClean="0"/>
              <a:t>, only </a:t>
            </a:r>
            <a:r>
              <a:rPr lang="en-US" altLang="ja-JP" sz="1600" dirty="0" smtClean="0">
                <a:solidFill>
                  <a:srgbClr val="0070C0"/>
                </a:solidFill>
              </a:rPr>
              <a:t>one pole </a:t>
            </a:r>
            <a:r>
              <a:rPr lang="en-US" altLang="ja-JP" sz="1600" dirty="0" smtClean="0"/>
              <a:t>on nearest sheet from physical sheet is relevant . That is used to characterize resonance</a:t>
            </a:r>
          </a:p>
          <a:p>
            <a:endParaRPr kumimoji="1" lang="en-US" altLang="ja-JP" sz="1600" dirty="0" smtClean="0"/>
          </a:p>
          <a:p>
            <a:r>
              <a:rPr kumimoji="1" lang="en-US" altLang="ja-JP" sz="1600" dirty="0" smtClean="0"/>
              <a:t>In some case, </a:t>
            </a:r>
            <a:r>
              <a:rPr kumimoji="1" lang="en-US" altLang="ja-JP" sz="1600" dirty="0" smtClean="0">
                <a:solidFill>
                  <a:srgbClr val="0070C0"/>
                </a:solidFill>
              </a:rPr>
              <a:t>more than one poles </a:t>
            </a:r>
            <a:r>
              <a:rPr kumimoji="1" lang="en-US" altLang="ja-JP" sz="1600" dirty="0" smtClean="0"/>
              <a:t>become relevant and they can be seen as  resonances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611560" y="2204864"/>
            <a:ext cx="7848872" cy="44644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self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9335" y="2708920"/>
            <a:ext cx="3552825" cy="8382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987824" y="2617167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B1</a:t>
            </a:r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87824" y="3337247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M1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04048" y="2617167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B2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76056" y="3337247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M2</a:t>
            </a:r>
            <a:endParaRPr kumimoji="1" lang="ja-JP" altLang="en-US" sz="1400" dirty="0"/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663" y="3803904"/>
            <a:ext cx="3555499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646217" y="4138366"/>
            <a:ext cx="3011026" cy="309939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i="1" dirty="0" smtClean="0"/>
              <a:t>1 </a:t>
            </a:r>
            <a:r>
              <a:rPr lang="en-US" altLang="ja-JP" sz="1400" i="1" dirty="0" smtClean="0">
                <a:solidFill>
                  <a:srgbClr val="FF0000"/>
                </a:solidFill>
              </a:rPr>
              <a:t>unphysical</a:t>
            </a:r>
            <a:r>
              <a:rPr lang="en-US" altLang="ja-JP" sz="1400" i="1" dirty="0" smtClean="0"/>
              <a:t> 2 </a:t>
            </a:r>
            <a:r>
              <a:rPr lang="en-US" altLang="ja-JP" sz="1400" i="1" dirty="0" smtClean="0">
                <a:solidFill>
                  <a:srgbClr val="FF0000"/>
                </a:solidFill>
              </a:rPr>
              <a:t>unphysical</a:t>
            </a:r>
            <a:r>
              <a:rPr lang="en-US" altLang="ja-JP" sz="1400" i="1" dirty="0" smtClean="0">
                <a:solidFill>
                  <a:srgbClr val="0000FF"/>
                </a:solidFill>
              </a:rPr>
              <a:t> </a:t>
            </a:r>
            <a:r>
              <a:rPr lang="en-US" altLang="ja-JP" sz="1400" i="1" dirty="0"/>
              <a:t>sheet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66553" y="765721"/>
            <a:ext cx="6040863" cy="1079500"/>
          </a:xfrm>
          <a:prstGeom prst="parallelogram">
            <a:avLst>
              <a:gd name="adj" fmla="val 82188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5" name="Line 5"/>
          <p:cNvSpPr>
            <a:spLocks noChangeAspect="1" noChangeShapeType="1"/>
          </p:cNvSpPr>
          <p:nvPr/>
        </p:nvSpPr>
        <p:spPr bwMode="auto">
          <a:xfrm flipH="1">
            <a:off x="1187053" y="2700883"/>
            <a:ext cx="895350" cy="1087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115616" y="1837285"/>
            <a:ext cx="2679700" cy="1368425"/>
          </a:xfrm>
          <a:prstGeom prst="parallelogram">
            <a:avLst>
              <a:gd name="adj" fmla="val 837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3131741" y="743980"/>
            <a:ext cx="5175675" cy="1380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118161" y="876269"/>
            <a:ext cx="2475623" cy="30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i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altLang="ja-JP" sz="1400" i="1" dirty="0" smtClean="0">
                <a:solidFill>
                  <a:srgbClr val="0000FF"/>
                </a:solidFill>
              </a:rPr>
              <a:t>physical</a:t>
            </a:r>
            <a:r>
              <a:rPr lang="en-US" altLang="ja-JP" sz="1400" i="1" dirty="0" smtClean="0"/>
              <a:t> 2 </a:t>
            </a:r>
            <a:r>
              <a:rPr lang="en-US" altLang="ja-JP" sz="1400" i="1" dirty="0" smtClean="0">
                <a:solidFill>
                  <a:srgbClr val="0000FF"/>
                </a:solidFill>
              </a:rPr>
              <a:t>physical</a:t>
            </a:r>
            <a:r>
              <a:rPr lang="en-US" altLang="ja-JP" sz="1400" i="1" dirty="0" smtClean="0"/>
              <a:t> </a:t>
            </a:r>
            <a:r>
              <a:rPr lang="en-US" altLang="ja-JP" sz="1400" i="1" dirty="0"/>
              <a:t>sheet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115617" y="3205708"/>
            <a:ext cx="15827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7384550" y="692696"/>
            <a:ext cx="935037" cy="11525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2266553" y="1837283"/>
            <a:ext cx="54737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12" name="Line 12"/>
          <p:cNvSpPr>
            <a:spLocks noChangeAspect="1" noChangeShapeType="1"/>
          </p:cNvSpPr>
          <p:nvPr/>
        </p:nvSpPr>
        <p:spPr bwMode="auto">
          <a:xfrm flipH="1">
            <a:off x="1229917" y="3781973"/>
            <a:ext cx="585787" cy="7127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13" name="Line 13"/>
          <p:cNvSpPr>
            <a:spLocks noChangeAspect="1" noChangeShapeType="1"/>
          </p:cNvSpPr>
          <p:nvPr/>
        </p:nvSpPr>
        <p:spPr bwMode="auto">
          <a:xfrm flipH="1">
            <a:off x="2674541" y="1837285"/>
            <a:ext cx="1127125" cy="13684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7223204" y="1823708"/>
            <a:ext cx="155575" cy="504825"/>
          </a:xfrm>
          <a:custGeom>
            <a:avLst/>
            <a:gdLst>
              <a:gd name="T0" fmla="*/ 2147483647 w 98"/>
              <a:gd name="T1" fmla="*/ 0 h 318"/>
              <a:gd name="T2" fmla="*/ 2147483647 w 98"/>
              <a:gd name="T3" fmla="*/ 2147483647 h 318"/>
              <a:gd name="T4" fmla="*/ 2147483647 w 98"/>
              <a:gd name="T5" fmla="*/ 2147483647 h 318"/>
              <a:gd name="T6" fmla="*/ 0 w 98"/>
              <a:gd name="T7" fmla="*/ 2147483647 h 3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8" h="318">
                <a:moveTo>
                  <a:pt x="91" y="0"/>
                </a:moveTo>
                <a:cubicBezTo>
                  <a:pt x="94" y="68"/>
                  <a:pt x="98" y="137"/>
                  <a:pt x="91" y="182"/>
                </a:cubicBezTo>
                <a:cubicBezTo>
                  <a:pt x="84" y="227"/>
                  <a:pt x="61" y="249"/>
                  <a:pt x="46" y="272"/>
                </a:cubicBezTo>
                <a:cubicBezTo>
                  <a:pt x="31" y="295"/>
                  <a:pt x="15" y="306"/>
                  <a:pt x="0" y="318"/>
                </a:cubicBez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1187054" y="3781973"/>
            <a:ext cx="2713038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1204517" y="4482466"/>
            <a:ext cx="4286021" cy="2023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19" name="Line 19"/>
          <p:cNvSpPr>
            <a:spLocks noChangeAspect="1" noChangeShapeType="1"/>
          </p:cNvSpPr>
          <p:nvPr/>
        </p:nvSpPr>
        <p:spPr bwMode="auto">
          <a:xfrm flipH="1">
            <a:off x="3873236" y="2328534"/>
            <a:ext cx="1201927" cy="14597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3706417" y="1765846"/>
            <a:ext cx="193675" cy="120650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22" name="Line 22"/>
          <p:cNvSpPr>
            <a:spLocks noChangeAspect="1" noChangeShapeType="1"/>
          </p:cNvSpPr>
          <p:nvPr/>
        </p:nvSpPr>
        <p:spPr bwMode="auto">
          <a:xfrm flipH="1">
            <a:off x="5453486" y="2287792"/>
            <a:ext cx="1789985" cy="21725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H="1">
            <a:off x="1115617" y="757785"/>
            <a:ext cx="2016125" cy="2447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3634979" y="1908723"/>
            <a:ext cx="155575" cy="504825"/>
          </a:xfrm>
          <a:custGeom>
            <a:avLst/>
            <a:gdLst>
              <a:gd name="T0" fmla="*/ 2147483647 w 98"/>
              <a:gd name="T1" fmla="*/ 0 h 318"/>
              <a:gd name="T2" fmla="*/ 2147483647 w 98"/>
              <a:gd name="T3" fmla="*/ 2147483647 h 318"/>
              <a:gd name="T4" fmla="*/ 2147483647 w 98"/>
              <a:gd name="T5" fmla="*/ 2147483647 h 318"/>
              <a:gd name="T6" fmla="*/ 0 w 98"/>
              <a:gd name="T7" fmla="*/ 2147483647 h 3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8" h="318">
                <a:moveTo>
                  <a:pt x="91" y="0"/>
                </a:moveTo>
                <a:cubicBezTo>
                  <a:pt x="94" y="68"/>
                  <a:pt x="98" y="137"/>
                  <a:pt x="91" y="182"/>
                </a:cubicBezTo>
                <a:cubicBezTo>
                  <a:pt x="84" y="227"/>
                  <a:pt x="61" y="249"/>
                  <a:pt x="46" y="272"/>
                </a:cubicBezTo>
                <a:cubicBezTo>
                  <a:pt x="31" y="295"/>
                  <a:pt x="15" y="306"/>
                  <a:pt x="0" y="318"/>
                </a:cubicBezTo>
              </a:path>
            </a:pathLst>
          </a:custGeom>
          <a:noFill/>
          <a:ln w="19050" cap="rnd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7" name="Line 27"/>
          <p:cNvSpPr>
            <a:spLocks noChangeAspect="1" noChangeShapeType="1"/>
          </p:cNvSpPr>
          <p:nvPr/>
        </p:nvSpPr>
        <p:spPr bwMode="auto">
          <a:xfrm flipH="1">
            <a:off x="2506266" y="2429421"/>
            <a:ext cx="1114425" cy="135255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5315913" y="1897889"/>
            <a:ext cx="155575" cy="504825"/>
          </a:xfrm>
          <a:custGeom>
            <a:avLst/>
            <a:gdLst>
              <a:gd name="T0" fmla="*/ 2147483647 w 98"/>
              <a:gd name="T1" fmla="*/ 0 h 318"/>
              <a:gd name="T2" fmla="*/ 2147483647 w 98"/>
              <a:gd name="T3" fmla="*/ 2147483647 h 318"/>
              <a:gd name="T4" fmla="*/ 2147483647 w 98"/>
              <a:gd name="T5" fmla="*/ 2147483647 h 318"/>
              <a:gd name="T6" fmla="*/ 0 w 98"/>
              <a:gd name="T7" fmla="*/ 2147483647 h 3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8" h="318">
                <a:moveTo>
                  <a:pt x="91" y="0"/>
                </a:moveTo>
                <a:cubicBezTo>
                  <a:pt x="94" y="68"/>
                  <a:pt x="98" y="137"/>
                  <a:pt x="91" y="182"/>
                </a:cubicBezTo>
                <a:cubicBezTo>
                  <a:pt x="84" y="227"/>
                  <a:pt x="61" y="249"/>
                  <a:pt x="46" y="272"/>
                </a:cubicBezTo>
                <a:cubicBezTo>
                  <a:pt x="31" y="295"/>
                  <a:pt x="15" y="306"/>
                  <a:pt x="0" y="318"/>
                </a:cubicBezTo>
              </a:path>
            </a:pathLst>
          </a:custGeom>
          <a:noFill/>
          <a:ln w="19050" cap="rnd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" name="Line 29"/>
          <p:cNvSpPr>
            <a:spLocks noChangeAspect="1" noChangeShapeType="1"/>
          </p:cNvSpPr>
          <p:nvPr/>
        </p:nvSpPr>
        <p:spPr bwMode="auto">
          <a:xfrm flipH="1">
            <a:off x="3598045" y="2406745"/>
            <a:ext cx="1717868" cy="2081212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1331517" y="3292381"/>
            <a:ext cx="2743324" cy="309939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i="1" dirty="0" smtClean="0">
                <a:latin typeface="Arial" pitchFamily="34" charset="0"/>
                <a:cs typeface="Arial" pitchFamily="34" charset="0"/>
              </a:rPr>
              <a:t> 1</a:t>
            </a:r>
            <a:r>
              <a:rPr lang="en-US" altLang="ja-JP" sz="1400" i="1" dirty="0" smtClean="0"/>
              <a:t> </a:t>
            </a:r>
            <a:r>
              <a:rPr lang="en-US" altLang="ja-JP" sz="1400" i="1" dirty="0">
                <a:solidFill>
                  <a:srgbClr val="FF0000"/>
                </a:solidFill>
              </a:rPr>
              <a:t>unphysical</a:t>
            </a:r>
            <a:r>
              <a:rPr lang="en-US" altLang="ja-JP" sz="1400" i="1" dirty="0"/>
              <a:t> </a:t>
            </a:r>
            <a:r>
              <a:rPr lang="en-US" altLang="ja-JP" sz="1400" i="1" dirty="0" smtClean="0"/>
              <a:t>2 </a:t>
            </a:r>
            <a:r>
              <a:rPr lang="en-US" altLang="ja-JP" sz="1400" i="1" dirty="0" smtClean="0">
                <a:solidFill>
                  <a:srgbClr val="0000FF"/>
                </a:solidFill>
              </a:rPr>
              <a:t>physical</a:t>
            </a:r>
            <a:r>
              <a:rPr lang="en-US" altLang="ja-JP" sz="1400" i="1" dirty="0" smtClean="0"/>
              <a:t> </a:t>
            </a:r>
            <a:r>
              <a:rPr lang="en-US" altLang="ja-JP" sz="1400" i="1" dirty="0"/>
              <a:t>sheet</a:t>
            </a:r>
          </a:p>
        </p:txBody>
      </p:sp>
      <p:sp>
        <p:nvSpPr>
          <p:cNvPr id="36" name="Oval 38"/>
          <p:cNvSpPr>
            <a:spLocks noChangeArrowheads="1"/>
          </p:cNvSpPr>
          <p:nvPr/>
        </p:nvSpPr>
        <p:spPr bwMode="auto">
          <a:xfrm>
            <a:off x="5219179" y="1754744"/>
            <a:ext cx="193675" cy="120650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grpSp>
        <p:nvGrpSpPr>
          <p:cNvPr id="38" name="Group 40"/>
          <p:cNvGrpSpPr>
            <a:grpSpLocks/>
          </p:cNvGrpSpPr>
          <p:nvPr/>
        </p:nvGrpSpPr>
        <p:grpSpPr bwMode="auto">
          <a:xfrm>
            <a:off x="6012160" y="3062536"/>
            <a:ext cx="368300" cy="4762"/>
            <a:chOff x="4306" y="3322"/>
            <a:chExt cx="232" cy="3"/>
          </a:xfrm>
        </p:grpSpPr>
        <p:sp>
          <p:nvSpPr>
            <p:cNvPr id="39" name="Line 41"/>
            <p:cNvSpPr>
              <a:spLocks noChangeAspect="1" noChangeShapeType="1"/>
            </p:cNvSpPr>
            <p:nvPr/>
          </p:nvSpPr>
          <p:spPr bwMode="auto">
            <a:xfrm rot="1200000">
              <a:off x="4320" y="3324"/>
              <a:ext cx="218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0" name="Line 42"/>
            <p:cNvSpPr>
              <a:spLocks noChangeAspect="1" noChangeShapeType="1"/>
            </p:cNvSpPr>
            <p:nvPr/>
          </p:nvSpPr>
          <p:spPr bwMode="auto">
            <a:xfrm rot="-1200000">
              <a:off x="4306" y="3322"/>
              <a:ext cx="218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</p:grpSp>
      <p:grpSp>
        <p:nvGrpSpPr>
          <p:cNvPr id="42" name="Group 44"/>
          <p:cNvGrpSpPr>
            <a:grpSpLocks/>
          </p:cNvGrpSpPr>
          <p:nvPr/>
        </p:nvGrpSpPr>
        <p:grpSpPr bwMode="auto">
          <a:xfrm>
            <a:off x="4860032" y="1982416"/>
            <a:ext cx="368300" cy="4762"/>
            <a:chOff x="4306" y="3322"/>
            <a:chExt cx="232" cy="3"/>
          </a:xfrm>
        </p:grpSpPr>
        <p:sp>
          <p:nvSpPr>
            <p:cNvPr id="43" name="Line 45"/>
            <p:cNvSpPr>
              <a:spLocks noChangeAspect="1" noChangeShapeType="1"/>
            </p:cNvSpPr>
            <p:nvPr/>
          </p:nvSpPr>
          <p:spPr bwMode="auto">
            <a:xfrm rot="1200000">
              <a:off x="4320" y="3324"/>
              <a:ext cx="218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4" name="Line 46"/>
            <p:cNvSpPr>
              <a:spLocks noChangeAspect="1" noChangeShapeType="1"/>
            </p:cNvSpPr>
            <p:nvPr/>
          </p:nvSpPr>
          <p:spPr bwMode="auto">
            <a:xfrm rot="-1200000">
              <a:off x="4306" y="3322"/>
              <a:ext cx="218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</p:grpSp>
      <p:sp>
        <p:nvSpPr>
          <p:cNvPr id="46" name="Line 48"/>
          <p:cNvSpPr>
            <a:spLocks noChangeShapeType="1"/>
          </p:cNvSpPr>
          <p:nvPr/>
        </p:nvSpPr>
        <p:spPr bwMode="auto">
          <a:xfrm flipV="1">
            <a:off x="1331517" y="910183"/>
            <a:ext cx="1366837" cy="172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47" name="Text Box 49"/>
          <p:cNvSpPr txBox="1">
            <a:spLocks noChangeArrowheads="1"/>
          </p:cNvSpPr>
          <p:nvPr/>
        </p:nvSpPr>
        <p:spPr bwMode="auto">
          <a:xfrm rot="-3300000">
            <a:off x="1319309" y="1419763"/>
            <a:ext cx="822927" cy="37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800"/>
              <a:t>Im (E)</a:t>
            </a:r>
          </a:p>
        </p:txBody>
      </p:sp>
      <p:sp>
        <p:nvSpPr>
          <p:cNvPr id="48" name="Text Box 50"/>
          <p:cNvSpPr txBox="1">
            <a:spLocks noChangeArrowheads="1"/>
          </p:cNvSpPr>
          <p:nvPr/>
        </p:nvSpPr>
        <p:spPr bwMode="auto">
          <a:xfrm>
            <a:off x="7883129" y="1629322"/>
            <a:ext cx="848575" cy="37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800"/>
              <a:t>Re (E)</a:t>
            </a:r>
          </a:p>
        </p:txBody>
      </p:sp>
      <p:sp>
        <p:nvSpPr>
          <p:cNvPr id="52" name="Text Box 67"/>
          <p:cNvSpPr txBox="1">
            <a:spLocks noChangeArrowheads="1"/>
          </p:cNvSpPr>
          <p:nvPr/>
        </p:nvSpPr>
        <p:spPr bwMode="auto">
          <a:xfrm>
            <a:off x="5580112" y="2846512"/>
            <a:ext cx="353247" cy="40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000" i="1" dirty="0">
                <a:latin typeface="Times New Roman" pitchFamily="18" charset="0"/>
              </a:rPr>
              <a:t>B</a:t>
            </a:r>
          </a:p>
        </p:txBody>
      </p:sp>
      <p:sp>
        <p:nvSpPr>
          <p:cNvPr id="53" name="Text Box 68"/>
          <p:cNvSpPr txBox="1">
            <a:spLocks noChangeArrowheads="1"/>
          </p:cNvSpPr>
          <p:nvPr/>
        </p:nvSpPr>
        <p:spPr bwMode="auto">
          <a:xfrm>
            <a:off x="4499992" y="1766392"/>
            <a:ext cx="353247" cy="40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000" i="1" dirty="0">
                <a:latin typeface="Times New Roman" pitchFamily="18" charset="0"/>
              </a:rPr>
              <a:t>A</a:t>
            </a:r>
          </a:p>
        </p:txBody>
      </p:sp>
      <p:sp>
        <p:nvSpPr>
          <p:cNvPr id="74" name="Freeform 15"/>
          <p:cNvSpPr>
            <a:spLocks/>
          </p:cNvSpPr>
          <p:nvPr/>
        </p:nvSpPr>
        <p:spPr bwMode="auto">
          <a:xfrm>
            <a:off x="5075163" y="1845668"/>
            <a:ext cx="236720" cy="482866"/>
          </a:xfrm>
          <a:custGeom>
            <a:avLst/>
            <a:gdLst>
              <a:gd name="T0" fmla="*/ 2147483647 w 98"/>
              <a:gd name="T1" fmla="*/ 0 h 318"/>
              <a:gd name="T2" fmla="*/ 2147483647 w 98"/>
              <a:gd name="T3" fmla="*/ 2147483647 h 318"/>
              <a:gd name="T4" fmla="*/ 2147483647 w 98"/>
              <a:gd name="T5" fmla="*/ 2147483647 h 318"/>
              <a:gd name="T6" fmla="*/ 0 w 98"/>
              <a:gd name="T7" fmla="*/ 2147483647 h 3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8" h="318">
                <a:moveTo>
                  <a:pt x="91" y="0"/>
                </a:moveTo>
                <a:cubicBezTo>
                  <a:pt x="94" y="68"/>
                  <a:pt x="98" y="137"/>
                  <a:pt x="91" y="182"/>
                </a:cubicBezTo>
                <a:cubicBezTo>
                  <a:pt x="84" y="227"/>
                  <a:pt x="61" y="249"/>
                  <a:pt x="46" y="272"/>
                </a:cubicBezTo>
                <a:cubicBezTo>
                  <a:pt x="31" y="295"/>
                  <a:pt x="15" y="306"/>
                  <a:pt x="0" y="318"/>
                </a:cubicBez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3209030" y="1416190"/>
            <a:ext cx="1247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threshold 1</a:t>
            </a:r>
            <a:endParaRPr lang="ja-JP" altLang="en-US" sz="1400" dirty="0"/>
          </a:p>
        </p:txBody>
      </p:sp>
      <p:sp>
        <p:nvSpPr>
          <p:cNvPr id="76" name="正方形/長方形 75"/>
          <p:cNvSpPr/>
          <p:nvPr/>
        </p:nvSpPr>
        <p:spPr>
          <a:xfrm>
            <a:off x="4809009" y="1416189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/>
              <a:t>threshold </a:t>
            </a:r>
            <a:r>
              <a:rPr lang="en-US" altLang="ja-JP" sz="1400" dirty="0" smtClean="0"/>
              <a:t>2</a:t>
            </a:r>
            <a:endParaRPr lang="ja-JP" altLang="en-US" sz="1400" dirty="0"/>
          </a:p>
        </p:txBody>
      </p:sp>
      <p:sp>
        <p:nvSpPr>
          <p:cNvPr id="41" name="円/楕円 40"/>
          <p:cNvSpPr/>
          <p:nvPr/>
        </p:nvSpPr>
        <p:spPr>
          <a:xfrm>
            <a:off x="7092280" y="17663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475656" y="4941168"/>
            <a:ext cx="6120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Single excited state(bare) couples  with two continuum channels</a:t>
            </a:r>
          </a:p>
          <a:p>
            <a:endParaRPr lang="en-US" altLang="ja-JP" dirty="0" smtClean="0"/>
          </a:p>
          <a:p>
            <a:r>
              <a:rPr kumimoji="1" lang="en-US" altLang="ja-JP" dirty="0" smtClean="0">
                <a:sym typeface="Wingdings" pitchFamily="2" charset="2"/>
              </a:rPr>
              <a:t> Two  poles are generated on up(narrow) and </a:t>
            </a:r>
            <a:r>
              <a:rPr kumimoji="1" lang="en-US" altLang="ja-JP" dirty="0" err="1" smtClean="0">
                <a:sym typeface="Wingdings" pitchFamily="2" charset="2"/>
              </a:rPr>
              <a:t>uu</a:t>
            </a:r>
            <a:r>
              <a:rPr kumimoji="1" lang="en-US" altLang="ja-JP" dirty="0" smtClean="0">
                <a:sym typeface="Wingdings" pitchFamily="2" charset="2"/>
              </a:rPr>
              <a:t>(broad) sheet can be observed as resonances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283968" y="26064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Toy model:   </a:t>
            </a:r>
            <a:r>
              <a:rPr kumimoji="1" lang="en-US" altLang="ja-JP" sz="1200" dirty="0" err="1" smtClean="0"/>
              <a:t>Suzuki,Sato,Lee</a:t>
            </a:r>
            <a:r>
              <a:rPr kumimoji="1" lang="en-US" altLang="ja-JP" sz="1200" dirty="0" smtClean="0"/>
              <a:t> PRC79 025205(2009)</a:t>
            </a:r>
            <a:endParaRPr kumimoji="1" lang="ja-JP" altLang="en-US" sz="1200" dirty="0"/>
          </a:p>
        </p:txBody>
      </p:sp>
      <p:cxnSp>
        <p:nvCxnSpPr>
          <p:cNvPr id="50" name="直線矢印コネクタ 49"/>
          <p:cNvCxnSpPr/>
          <p:nvPr/>
        </p:nvCxnSpPr>
        <p:spPr>
          <a:xfrm flipH="1">
            <a:off x="5220072" y="1916832"/>
            <a:ext cx="1800200" cy="7200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 flipH="1">
            <a:off x="6300192" y="1988840"/>
            <a:ext cx="792088" cy="86409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角丸四角形 58"/>
          <p:cNvSpPr/>
          <p:nvPr/>
        </p:nvSpPr>
        <p:spPr>
          <a:xfrm>
            <a:off x="1187624" y="4941168"/>
            <a:ext cx="6552728" cy="1656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014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  <a:latin typeface="Arial Black" pitchFamily="34" charset="0"/>
              </a:rPr>
              <a:t>motivation</a:t>
            </a:r>
            <a:endParaRPr kumimoji="1" lang="ja-JP" altLang="en-US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112474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Q:  Why we investigate N*, what is key N* quantity? 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8873" y="231067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A1  masses and coupling constants are fundamental quantity</a:t>
            </a:r>
          </a:p>
          <a:p>
            <a:r>
              <a:rPr lang="en-US" altLang="ja-JP" dirty="0">
                <a:solidFill>
                  <a:srgbClr val="0070C0"/>
                </a:solidFill>
              </a:rPr>
              <a:t> </a:t>
            </a:r>
            <a:r>
              <a:rPr lang="en-US" altLang="ja-JP" dirty="0" smtClean="0">
                <a:solidFill>
                  <a:srgbClr val="0070C0"/>
                </a:solidFill>
              </a:rPr>
              <a:t>     that characterize low energy hadron physics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24937" y="3177842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w</a:t>
            </a:r>
            <a:r>
              <a:rPr kumimoji="1" lang="en-US" altLang="ja-JP" dirty="0" smtClean="0"/>
              <a:t>ell defined resonance parameters: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         </a:t>
            </a:r>
            <a:r>
              <a:rPr kumimoji="1" lang="en-US" altLang="ja-JP" dirty="0" smtClean="0"/>
              <a:t> pole(mass) and residue(coupling constants)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8873" y="397400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A2 reveal how QCD is realized in low energy hadron physics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77634" y="4653136"/>
            <a:ext cx="558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 practice, we test spectrum, form factors predicted from effective theory of QCD 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59632" y="558924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n</a:t>
            </a:r>
            <a:r>
              <a:rPr kumimoji="1" lang="en-US" altLang="ja-JP" dirty="0" smtClean="0">
                <a:solidFill>
                  <a:srgbClr val="FF0000"/>
                </a:solidFill>
              </a:rPr>
              <a:t>ature of excited baryon can be significantly</a:t>
            </a:r>
            <a:r>
              <a:rPr kumimoji="1" lang="ja-JP" altLang="en-US" dirty="0" smtClean="0">
                <a:solidFill>
                  <a:srgbClr val="FF0000"/>
                </a:solidFill>
              </a:rPr>
              <a:t>　</a:t>
            </a:r>
            <a:r>
              <a:rPr kumimoji="1" lang="en-US" altLang="ja-JP" dirty="0" smtClean="0">
                <a:solidFill>
                  <a:srgbClr val="FF0000"/>
                </a:solidFill>
              </a:rPr>
              <a:t>affected by the reaction dynamics</a:t>
            </a:r>
          </a:p>
        </p:txBody>
      </p:sp>
    </p:spTree>
    <p:extLst>
      <p:ext uri="{BB962C8B-B14F-4D97-AF65-F5344CB8AC3E}">
        <p14:creationId xmlns:p14="http://schemas.microsoft.com/office/powerpoint/2010/main" val="377018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3420" y="81819"/>
            <a:ext cx="3810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b="0" dirty="0">
                <a:solidFill>
                  <a:schemeClr val="accent1"/>
                </a:solidFill>
              </a:rPr>
              <a:t>Pole positions of P11</a:t>
            </a:r>
          </a:p>
        </p:txBody>
      </p:sp>
      <p:pic>
        <p:nvPicPr>
          <p:cNvPr id="4" name="Picture 10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7381" y="1074688"/>
            <a:ext cx="862086" cy="20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1"/>
          <p:cNvSpPr txBox="1">
            <a:spLocks noChangeArrowheads="1"/>
          </p:cNvSpPr>
          <p:nvPr/>
        </p:nvSpPr>
        <p:spPr bwMode="auto">
          <a:xfrm>
            <a:off x="1318320" y="1682973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b="0"/>
              <a:t> </a:t>
            </a:r>
            <a:r>
              <a:rPr lang="en-US" altLang="ja-JP" sz="1600" b="0">
                <a:latin typeface="Symbol" pitchFamily="18" charset="2"/>
              </a:rPr>
              <a:t>pD</a:t>
            </a:r>
            <a:r>
              <a:rPr lang="en-US" altLang="ja-JP" sz="1600" b="0"/>
              <a:t> threshold</a:t>
            </a:r>
          </a:p>
        </p:txBody>
      </p:sp>
      <p:sp>
        <p:nvSpPr>
          <p:cNvPr id="6" name="Line 80"/>
          <p:cNvSpPr>
            <a:spLocks noChangeShapeType="1"/>
          </p:cNvSpPr>
          <p:nvPr/>
        </p:nvSpPr>
        <p:spPr bwMode="auto">
          <a:xfrm>
            <a:off x="2728020" y="1663923"/>
            <a:ext cx="46101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334195" y="5181823"/>
            <a:ext cx="4127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7390508" y="5181823"/>
            <a:ext cx="4127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334195" y="4672236"/>
            <a:ext cx="4127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7390508" y="4672236"/>
            <a:ext cx="4127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334195" y="4172173"/>
            <a:ext cx="4127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7390508" y="4165823"/>
            <a:ext cx="4127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7390508" y="3656236"/>
            <a:ext cx="4127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>
            <a:off x="7390508" y="3149823"/>
            <a:ext cx="4127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7390508" y="2640236"/>
            <a:ext cx="4127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1334195" y="2133823"/>
            <a:ext cx="4127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7390508" y="2133823"/>
            <a:ext cx="4127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1334195" y="1625823"/>
            <a:ext cx="4127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>
            <a:off x="7390508" y="1625823"/>
            <a:ext cx="4127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1334195" y="1117823"/>
            <a:ext cx="4127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7390508" y="1117823"/>
            <a:ext cx="4127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903983" y="1052736"/>
            <a:ext cx="322262" cy="4184650"/>
            <a:chOff x="795" y="1139"/>
            <a:chExt cx="203" cy="2636"/>
          </a:xfrm>
        </p:grpSpPr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795" y="3742"/>
              <a:ext cx="29" cy="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832" y="3698"/>
              <a:ext cx="48" cy="7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10" y="55"/>
                </a:cxn>
                <a:cxn ang="0">
                  <a:pos x="11" y="60"/>
                </a:cxn>
                <a:cxn ang="0">
                  <a:pos x="12" y="62"/>
                </a:cxn>
                <a:cxn ang="0">
                  <a:pos x="15" y="65"/>
                </a:cxn>
                <a:cxn ang="0">
                  <a:pos x="21" y="68"/>
                </a:cxn>
                <a:cxn ang="0">
                  <a:pos x="30" y="68"/>
                </a:cxn>
                <a:cxn ang="0">
                  <a:pos x="33" y="66"/>
                </a:cxn>
                <a:cxn ang="0">
                  <a:pos x="35" y="64"/>
                </a:cxn>
                <a:cxn ang="0">
                  <a:pos x="37" y="61"/>
                </a:cxn>
                <a:cxn ang="0">
                  <a:pos x="39" y="57"/>
                </a:cxn>
                <a:cxn ang="0">
                  <a:pos x="39" y="48"/>
                </a:cxn>
                <a:cxn ang="0">
                  <a:pos x="37" y="46"/>
                </a:cxn>
                <a:cxn ang="0">
                  <a:pos x="32" y="40"/>
                </a:cxn>
                <a:cxn ang="0">
                  <a:pos x="29" y="39"/>
                </a:cxn>
                <a:cxn ang="0">
                  <a:pos x="22" y="39"/>
                </a:cxn>
                <a:cxn ang="0">
                  <a:pos x="18" y="40"/>
                </a:cxn>
                <a:cxn ang="0">
                  <a:pos x="19" y="31"/>
                </a:cxn>
                <a:cxn ang="0">
                  <a:pos x="28" y="31"/>
                </a:cxn>
                <a:cxn ang="0">
                  <a:pos x="30" y="29"/>
                </a:cxn>
                <a:cxn ang="0">
                  <a:pos x="33" y="26"/>
                </a:cxn>
                <a:cxn ang="0">
                  <a:pos x="35" y="24"/>
                </a:cxn>
                <a:cxn ang="0">
                  <a:pos x="35" y="19"/>
                </a:cxn>
                <a:cxn ang="0">
                  <a:pos x="33" y="15"/>
                </a:cxn>
                <a:cxn ang="0">
                  <a:pos x="32" y="13"/>
                </a:cxn>
                <a:cxn ang="0">
                  <a:pos x="23" y="8"/>
                </a:cxn>
                <a:cxn ang="0">
                  <a:pos x="15" y="13"/>
                </a:cxn>
                <a:cxn ang="0">
                  <a:pos x="12" y="15"/>
                </a:cxn>
                <a:cxn ang="0">
                  <a:pos x="11" y="18"/>
                </a:cxn>
                <a:cxn ang="0">
                  <a:pos x="11" y="21"/>
                </a:cxn>
                <a:cxn ang="0">
                  <a:pos x="0" y="19"/>
                </a:cxn>
                <a:cxn ang="0">
                  <a:pos x="1" y="14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12" y="3"/>
                </a:cxn>
                <a:cxn ang="0">
                  <a:pos x="18" y="1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0" y="1"/>
                </a:cxn>
                <a:cxn ang="0">
                  <a:pos x="33" y="3"/>
                </a:cxn>
                <a:cxn ang="0">
                  <a:pos x="37" y="4"/>
                </a:cxn>
                <a:cxn ang="0">
                  <a:pos x="43" y="10"/>
                </a:cxn>
                <a:cxn ang="0">
                  <a:pos x="44" y="13"/>
                </a:cxn>
                <a:cxn ang="0">
                  <a:pos x="44" y="22"/>
                </a:cxn>
                <a:cxn ang="0">
                  <a:pos x="43" y="25"/>
                </a:cxn>
                <a:cxn ang="0">
                  <a:pos x="43" y="28"/>
                </a:cxn>
                <a:cxn ang="0">
                  <a:pos x="37" y="33"/>
                </a:cxn>
                <a:cxn ang="0">
                  <a:pos x="35" y="35"/>
                </a:cxn>
                <a:cxn ang="0">
                  <a:pos x="39" y="36"/>
                </a:cxn>
                <a:cxn ang="0">
                  <a:pos x="41" y="37"/>
                </a:cxn>
                <a:cxn ang="0">
                  <a:pos x="44" y="42"/>
                </a:cxn>
                <a:cxn ang="0">
                  <a:pos x="47" y="44"/>
                </a:cxn>
                <a:cxn ang="0">
                  <a:pos x="48" y="47"/>
                </a:cxn>
                <a:cxn ang="0">
                  <a:pos x="48" y="58"/>
                </a:cxn>
                <a:cxn ang="0">
                  <a:pos x="47" y="62"/>
                </a:cxn>
                <a:cxn ang="0">
                  <a:pos x="41" y="71"/>
                </a:cxn>
                <a:cxn ang="0">
                  <a:pos x="33" y="76"/>
                </a:cxn>
                <a:cxn ang="0">
                  <a:pos x="29" y="76"/>
                </a:cxn>
                <a:cxn ang="0">
                  <a:pos x="23" y="77"/>
                </a:cxn>
                <a:cxn ang="0">
                  <a:pos x="12" y="75"/>
                </a:cxn>
                <a:cxn ang="0">
                  <a:pos x="7" y="72"/>
                </a:cxn>
                <a:cxn ang="0">
                  <a:pos x="3" y="68"/>
                </a:cxn>
                <a:cxn ang="0">
                  <a:pos x="0" y="57"/>
                </a:cxn>
              </a:cxnLst>
              <a:rect l="0" t="0" r="r" b="b"/>
              <a:pathLst>
                <a:path w="48" h="77">
                  <a:moveTo>
                    <a:pt x="0" y="57"/>
                  </a:moveTo>
                  <a:lnTo>
                    <a:pt x="10" y="55"/>
                  </a:lnTo>
                  <a:lnTo>
                    <a:pt x="11" y="60"/>
                  </a:lnTo>
                  <a:lnTo>
                    <a:pt x="12" y="62"/>
                  </a:lnTo>
                  <a:lnTo>
                    <a:pt x="15" y="65"/>
                  </a:lnTo>
                  <a:lnTo>
                    <a:pt x="21" y="68"/>
                  </a:lnTo>
                  <a:lnTo>
                    <a:pt x="30" y="68"/>
                  </a:lnTo>
                  <a:lnTo>
                    <a:pt x="33" y="66"/>
                  </a:lnTo>
                  <a:lnTo>
                    <a:pt x="35" y="64"/>
                  </a:lnTo>
                  <a:lnTo>
                    <a:pt x="37" y="61"/>
                  </a:lnTo>
                  <a:lnTo>
                    <a:pt x="39" y="57"/>
                  </a:lnTo>
                  <a:lnTo>
                    <a:pt x="39" y="48"/>
                  </a:lnTo>
                  <a:lnTo>
                    <a:pt x="37" y="46"/>
                  </a:lnTo>
                  <a:lnTo>
                    <a:pt x="32" y="40"/>
                  </a:lnTo>
                  <a:lnTo>
                    <a:pt x="29" y="39"/>
                  </a:lnTo>
                  <a:lnTo>
                    <a:pt x="22" y="39"/>
                  </a:lnTo>
                  <a:lnTo>
                    <a:pt x="18" y="40"/>
                  </a:lnTo>
                  <a:lnTo>
                    <a:pt x="19" y="31"/>
                  </a:lnTo>
                  <a:lnTo>
                    <a:pt x="28" y="31"/>
                  </a:lnTo>
                  <a:lnTo>
                    <a:pt x="30" y="29"/>
                  </a:lnTo>
                  <a:lnTo>
                    <a:pt x="33" y="26"/>
                  </a:lnTo>
                  <a:lnTo>
                    <a:pt x="35" y="24"/>
                  </a:lnTo>
                  <a:lnTo>
                    <a:pt x="35" y="19"/>
                  </a:lnTo>
                  <a:lnTo>
                    <a:pt x="33" y="15"/>
                  </a:lnTo>
                  <a:lnTo>
                    <a:pt x="32" y="13"/>
                  </a:lnTo>
                  <a:lnTo>
                    <a:pt x="23" y="8"/>
                  </a:lnTo>
                  <a:lnTo>
                    <a:pt x="15" y="13"/>
                  </a:lnTo>
                  <a:lnTo>
                    <a:pt x="12" y="15"/>
                  </a:lnTo>
                  <a:lnTo>
                    <a:pt x="11" y="18"/>
                  </a:lnTo>
                  <a:lnTo>
                    <a:pt x="11" y="21"/>
                  </a:lnTo>
                  <a:lnTo>
                    <a:pt x="0" y="19"/>
                  </a:lnTo>
                  <a:lnTo>
                    <a:pt x="1" y="14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1"/>
                  </a:lnTo>
                  <a:lnTo>
                    <a:pt x="33" y="3"/>
                  </a:lnTo>
                  <a:lnTo>
                    <a:pt x="37" y="4"/>
                  </a:lnTo>
                  <a:lnTo>
                    <a:pt x="43" y="10"/>
                  </a:lnTo>
                  <a:lnTo>
                    <a:pt x="44" y="13"/>
                  </a:lnTo>
                  <a:lnTo>
                    <a:pt x="44" y="22"/>
                  </a:lnTo>
                  <a:lnTo>
                    <a:pt x="43" y="25"/>
                  </a:lnTo>
                  <a:lnTo>
                    <a:pt x="43" y="28"/>
                  </a:lnTo>
                  <a:lnTo>
                    <a:pt x="37" y="33"/>
                  </a:lnTo>
                  <a:lnTo>
                    <a:pt x="35" y="35"/>
                  </a:lnTo>
                  <a:lnTo>
                    <a:pt x="39" y="36"/>
                  </a:lnTo>
                  <a:lnTo>
                    <a:pt x="41" y="37"/>
                  </a:lnTo>
                  <a:lnTo>
                    <a:pt x="44" y="42"/>
                  </a:lnTo>
                  <a:lnTo>
                    <a:pt x="47" y="44"/>
                  </a:lnTo>
                  <a:lnTo>
                    <a:pt x="48" y="47"/>
                  </a:lnTo>
                  <a:lnTo>
                    <a:pt x="48" y="58"/>
                  </a:lnTo>
                  <a:lnTo>
                    <a:pt x="47" y="62"/>
                  </a:lnTo>
                  <a:lnTo>
                    <a:pt x="41" y="71"/>
                  </a:lnTo>
                  <a:lnTo>
                    <a:pt x="33" y="76"/>
                  </a:lnTo>
                  <a:lnTo>
                    <a:pt x="29" y="76"/>
                  </a:lnTo>
                  <a:lnTo>
                    <a:pt x="23" y="77"/>
                  </a:lnTo>
                  <a:lnTo>
                    <a:pt x="12" y="75"/>
                  </a:lnTo>
                  <a:lnTo>
                    <a:pt x="7" y="72"/>
                  </a:lnTo>
                  <a:lnTo>
                    <a:pt x="3" y="68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890" y="3699"/>
              <a:ext cx="50" cy="76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0" y="54"/>
                </a:cxn>
                <a:cxn ang="0">
                  <a:pos x="11" y="59"/>
                </a:cxn>
                <a:cxn ang="0">
                  <a:pos x="14" y="64"/>
                </a:cxn>
                <a:cxn ang="0">
                  <a:pos x="19" y="67"/>
                </a:cxn>
                <a:cxn ang="0">
                  <a:pos x="30" y="67"/>
                </a:cxn>
                <a:cxn ang="0">
                  <a:pos x="33" y="65"/>
                </a:cxn>
                <a:cxn ang="0">
                  <a:pos x="35" y="63"/>
                </a:cxn>
                <a:cxn ang="0">
                  <a:pos x="37" y="60"/>
                </a:cxn>
                <a:cxn ang="0">
                  <a:pos x="39" y="54"/>
                </a:cxn>
                <a:cxn ang="0">
                  <a:pos x="39" y="43"/>
                </a:cxn>
                <a:cxn ang="0">
                  <a:pos x="36" y="38"/>
                </a:cxn>
                <a:cxn ang="0">
                  <a:pos x="33" y="35"/>
                </a:cxn>
                <a:cxn ang="0">
                  <a:pos x="29" y="34"/>
                </a:cxn>
                <a:cxn ang="0">
                  <a:pos x="21" y="34"/>
                </a:cxn>
                <a:cxn ang="0">
                  <a:pos x="18" y="35"/>
                </a:cxn>
                <a:cxn ang="0">
                  <a:pos x="17" y="35"/>
                </a:cxn>
                <a:cxn ang="0">
                  <a:pos x="14" y="36"/>
                </a:cxn>
                <a:cxn ang="0">
                  <a:pos x="12" y="38"/>
                </a:cxn>
                <a:cxn ang="0">
                  <a:pos x="11" y="41"/>
                </a:cxn>
                <a:cxn ang="0">
                  <a:pos x="1" y="39"/>
                </a:cxn>
                <a:cxn ang="0">
                  <a:pos x="8" y="0"/>
                </a:cxn>
                <a:cxn ang="0">
                  <a:pos x="44" y="0"/>
                </a:cxn>
                <a:cxn ang="0">
                  <a:pos x="44" y="10"/>
                </a:cxn>
                <a:cxn ang="0">
                  <a:pos x="17" y="10"/>
                </a:cxn>
                <a:cxn ang="0">
                  <a:pos x="12" y="30"/>
                </a:cxn>
                <a:cxn ang="0">
                  <a:pos x="17" y="27"/>
                </a:cxn>
                <a:cxn ang="0">
                  <a:pos x="22" y="25"/>
                </a:cxn>
                <a:cxn ang="0">
                  <a:pos x="26" y="24"/>
                </a:cxn>
                <a:cxn ang="0">
                  <a:pos x="32" y="25"/>
                </a:cxn>
                <a:cxn ang="0">
                  <a:pos x="43" y="31"/>
                </a:cxn>
                <a:cxn ang="0">
                  <a:pos x="47" y="36"/>
                </a:cxn>
                <a:cxn ang="0">
                  <a:pos x="48" y="42"/>
                </a:cxn>
                <a:cxn ang="0">
                  <a:pos x="50" y="49"/>
                </a:cxn>
                <a:cxn ang="0">
                  <a:pos x="48" y="56"/>
                </a:cxn>
                <a:cxn ang="0">
                  <a:pos x="47" y="61"/>
                </a:cxn>
                <a:cxn ang="0">
                  <a:pos x="44" y="67"/>
                </a:cxn>
                <a:cxn ang="0">
                  <a:pos x="40" y="71"/>
                </a:cxn>
                <a:cxn ang="0">
                  <a:pos x="35" y="74"/>
                </a:cxn>
                <a:cxn ang="0">
                  <a:pos x="24" y="76"/>
                </a:cxn>
                <a:cxn ang="0">
                  <a:pos x="12" y="74"/>
                </a:cxn>
                <a:cxn ang="0">
                  <a:pos x="7" y="71"/>
                </a:cxn>
                <a:cxn ang="0">
                  <a:pos x="4" y="67"/>
                </a:cxn>
                <a:cxn ang="0">
                  <a:pos x="1" y="61"/>
                </a:cxn>
                <a:cxn ang="0">
                  <a:pos x="0" y="56"/>
                </a:cxn>
              </a:cxnLst>
              <a:rect l="0" t="0" r="r" b="b"/>
              <a:pathLst>
                <a:path w="50" h="76">
                  <a:moveTo>
                    <a:pt x="0" y="56"/>
                  </a:moveTo>
                  <a:lnTo>
                    <a:pt x="10" y="54"/>
                  </a:lnTo>
                  <a:lnTo>
                    <a:pt x="11" y="59"/>
                  </a:lnTo>
                  <a:lnTo>
                    <a:pt x="14" y="64"/>
                  </a:lnTo>
                  <a:lnTo>
                    <a:pt x="19" y="67"/>
                  </a:lnTo>
                  <a:lnTo>
                    <a:pt x="30" y="67"/>
                  </a:lnTo>
                  <a:lnTo>
                    <a:pt x="33" y="65"/>
                  </a:lnTo>
                  <a:lnTo>
                    <a:pt x="35" y="63"/>
                  </a:lnTo>
                  <a:lnTo>
                    <a:pt x="37" y="60"/>
                  </a:lnTo>
                  <a:lnTo>
                    <a:pt x="39" y="54"/>
                  </a:lnTo>
                  <a:lnTo>
                    <a:pt x="39" y="43"/>
                  </a:lnTo>
                  <a:lnTo>
                    <a:pt x="36" y="38"/>
                  </a:lnTo>
                  <a:lnTo>
                    <a:pt x="33" y="35"/>
                  </a:lnTo>
                  <a:lnTo>
                    <a:pt x="29" y="34"/>
                  </a:lnTo>
                  <a:lnTo>
                    <a:pt x="21" y="34"/>
                  </a:lnTo>
                  <a:lnTo>
                    <a:pt x="18" y="35"/>
                  </a:lnTo>
                  <a:lnTo>
                    <a:pt x="17" y="35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1" y="41"/>
                  </a:lnTo>
                  <a:lnTo>
                    <a:pt x="1" y="39"/>
                  </a:lnTo>
                  <a:lnTo>
                    <a:pt x="8" y="0"/>
                  </a:lnTo>
                  <a:lnTo>
                    <a:pt x="44" y="0"/>
                  </a:lnTo>
                  <a:lnTo>
                    <a:pt x="44" y="10"/>
                  </a:lnTo>
                  <a:lnTo>
                    <a:pt x="17" y="10"/>
                  </a:lnTo>
                  <a:lnTo>
                    <a:pt x="12" y="30"/>
                  </a:lnTo>
                  <a:lnTo>
                    <a:pt x="17" y="27"/>
                  </a:lnTo>
                  <a:lnTo>
                    <a:pt x="22" y="25"/>
                  </a:lnTo>
                  <a:lnTo>
                    <a:pt x="26" y="24"/>
                  </a:lnTo>
                  <a:lnTo>
                    <a:pt x="32" y="25"/>
                  </a:lnTo>
                  <a:lnTo>
                    <a:pt x="43" y="31"/>
                  </a:lnTo>
                  <a:lnTo>
                    <a:pt x="47" y="36"/>
                  </a:lnTo>
                  <a:lnTo>
                    <a:pt x="48" y="42"/>
                  </a:lnTo>
                  <a:lnTo>
                    <a:pt x="50" y="49"/>
                  </a:lnTo>
                  <a:lnTo>
                    <a:pt x="48" y="56"/>
                  </a:lnTo>
                  <a:lnTo>
                    <a:pt x="47" y="61"/>
                  </a:lnTo>
                  <a:lnTo>
                    <a:pt x="44" y="67"/>
                  </a:lnTo>
                  <a:lnTo>
                    <a:pt x="40" y="71"/>
                  </a:lnTo>
                  <a:lnTo>
                    <a:pt x="35" y="74"/>
                  </a:lnTo>
                  <a:lnTo>
                    <a:pt x="24" y="76"/>
                  </a:lnTo>
                  <a:lnTo>
                    <a:pt x="12" y="74"/>
                  </a:lnTo>
                  <a:lnTo>
                    <a:pt x="7" y="71"/>
                  </a:lnTo>
                  <a:lnTo>
                    <a:pt x="4" y="67"/>
                  </a:lnTo>
                  <a:lnTo>
                    <a:pt x="1" y="61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948" y="3698"/>
              <a:ext cx="50" cy="77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1"/>
                </a:cxn>
                <a:cxn ang="0">
                  <a:pos x="3" y="17"/>
                </a:cxn>
                <a:cxn ang="0">
                  <a:pos x="6" y="11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5" y="1"/>
                </a:cxn>
                <a:cxn ang="0">
                  <a:pos x="19" y="0"/>
                </a:cxn>
                <a:cxn ang="0">
                  <a:pos x="29" y="0"/>
                </a:cxn>
                <a:cxn ang="0">
                  <a:pos x="35" y="3"/>
                </a:cxn>
                <a:cxn ang="0">
                  <a:pos x="39" y="4"/>
                </a:cxn>
                <a:cxn ang="0">
                  <a:pos x="42" y="7"/>
                </a:cxn>
                <a:cxn ang="0">
                  <a:pos x="46" y="15"/>
                </a:cxn>
                <a:cxn ang="0">
                  <a:pos x="50" y="32"/>
                </a:cxn>
                <a:cxn ang="0">
                  <a:pos x="50" y="47"/>
                </a:cxn>
                <a:cxn ang="0">
                  <a:pos x="47" y="61"/>
                </a:cxn>
                <a:cxn ang="0">
                  <a:pos x="44" y="66"/>
                </a:cxn>
                <a:cxn ang="0">
                  <a:pos x="42" y="71"/>
                </a:cxn>
                <a:cxn ang="0">
                  <a:pos x="39" y="73"/>
                </a:cxn>
                <a:cxn ang="0">
                  <a:pos x="35" y="76"/>
                </a:cxn>
                <a:cxn ang="0">
                  <a:pos x="30" y="77"/>
                </a:cxn>
                <a:cxn ang="0">
                  <a:pos x="19" y="77"/>
                </a:cxn>
                <a:cxn ang="0">
                  <a:pos x="15" y="76"/>
                </a:cxn>
                <a:cxn ang="0">
                  <a:pos x="11" y="73"/>
                </a:cxn>
                <a:cxn ang="0">
                  <a:pos x="8" y="69"/>
                </a:cxn>
                <a:cxn ang="0">
                  <a:pos x="3" y="62"/>
                </a:cxn>
                <a:cxn ang="0">
                  <a:pos x="1" y="51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11" y="54"/>
                </a:cxn>
                <a:cxn ang="0">
                  <a:pos x="14" y="62"/>
                </a:cxn>
                <a:cxn ang="0">
                  <a:pos x="18" y="65"/>
                </a:cxn>
                <a:cxn ang="0">
                  <a:pos x="21" y="68"/>
                </a:cxn>
                <a:cxn ang="0">
                  <a:pos x="29" y="68"/>
                </a:cxn>
                <a:cxn ang="0">
                  <a:pos x="32" y="66"/>
                </a:cxn>
                <a:cxn ang="0">
                  <a:pos x="35" y="62"/>
                </a:cxn>
                <a:cxn ang="0">
                  <a:pos x="39" y="54"/>
                </a:cxn>
                <a:cxn ang="0">
                  <a:pos x="40" y="39"/>
                </a:cxn>
                <a:cxn ang="0">
                  <a:pos x="39" y="24"/>
                </a:cxn>
                <a:cxn ang="0">
                  <a:pos x="35" y="14"/>
                </a:cxn>
                <a:cxn ang="0">
                  <a:pos x="32" y="11"/>
                </a:cxn>
                <a:cxn ang="0">
                  <a:pos x="29" y="10"/>
                </a:cxn>
                <a:cxn ang="0">
                  <a:pos x="24" y="8"/>
                </a:cxn>
                <a:cxn ang="0">
                  <a:pos x="19" y="10"/>
                </a:cxn>
                <a:cxn ang="0">
                  <a:pos x="17" y="11"/>
                </a:cxn>
                <a:cxn ang="0">
                  <a:pos x="14" y="14"/>
                </a:cxn>
                <a:cxn ang="0">
                  <a:pos x="11" y="24"/>
                </a:cxn>
                <a:cxn ang="0">
                  <a:pos x="10" y="39"/>
                </a:cxn>
              </a:cxnLst>
              <a:rect l="0" t="0" r="r" b="b"/>
              <a:pathLst>
                <a:path w="50" h="77">
                  <a:moveTo>
                    <a:pt x="0" y="39"/>
                  </a:moveTo>
                  <a:lnTo>
                    <a:pt x="0" y="31"/>
                  </a:lnTo>
                  <a:lnTo>
                    <a:pt x="3" y="17"/>
                  </a:lnTo>
                  <a:lnTo>
                    <a:pt x="6" y="11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5" y="3"/>
                  </a:lnTo>
                  <a:lnTo>
                    <a:pt x="39" y="4"/>
                  </a:lnTo>
                  <a:lnTo>
                    <a:pt x="42" y="7"/>
                  </a:lnTo>
                  <a:lnTo>
                    <a:pt x="46" y="15"/>
                  </a:lnTo>
                  <a:lnTo>
                    <a:pt x="50" y="32"/>
                  </a:lnTo>
                  <a:lnTo>
                    <a:pt x="50" y="47"/>
                  </a:lnTo>
                  <a:lnTo>
                    <a:pt x="47" y="61"/>
                  </a:lnTo>
                  <a:lnTo>
                    <a:pt x="44" y="66"/>
                  </a:lnTo>
                  <a:lnTo>
                    <a:pt x="42" y="71"/>
                  </a:lnTo>
                  <a:lnTo>
                    <a:pt x="39" y="73"/>
                  </a:lnTo>
                  <a:lnTo>
                    <a:pt x="35" y="76"/>
                  </a:lnTo>
                  <a:lnTo>
                    <a:pt x="30" y="77"/>
                  </a:lnTo>
                  <a:lnTo>
                    <a:pt x="19" y="77"/>
                  </a:lnTo>
                  <a:lnTo>
                    <a:pt x="15" y="76"/>
                  </a:lnTo>
                  <a:lnTo>
                    <a:pt x="11" y="73"/>
                  </a:lnTo>
                  <a:lnTo>
                    <a:pt x="8" y="69"/>
                  </a:lnTo>
                  <a:lnTo>
                    <a:pt x="3" y="62"/>
                  </a:lnTo>
                  <a:lnTo>
                    <a:pt x="1" y="51"/>
                  </a:lnTo>
                  <a:lnTo>
                    <a:pt x="0" y="39"/>
                  </a:lnTo>
                  <a:close/>
                  <a:moveTo>
                    <a:pt x="10" y="39"/>
                  </a:moveTo>
                  <a:lnTo>
                    <a:pt x="11" y="54"/>
                  </a:lnTo>
                  <a:lnTo>
                    <a:pt x="14" y="62"/>
                  </a:lnTo>
                  <a:lnTo>
                    <a:pt x="18" y="65"/>
                  </a:lnTo>
                  <a:lnTo>
                    <a:pt x="21" y="68"/>
                  </a:lnTo>
                  <a:lnTo>
                    <a:pt x="29" y="68"/>
                  </a:lnTo>
                  <a:lnTo>
                    <a:pt x="32" y="66"/>
                  </a:lnTo>
                  <a:lnTo>
                    <a:pt x="35" y="62"/>
                  </a:lnTo>
                  <a:lnTo>
                    <a:pt x="39" y="54"/>
                  </a:lnTo>
                  <a:lnTo>
                    <a:pt x="40" y="39"/>
                  </a:lnTo>
                  <a:lnTo>
                    <a:pt x="39" y="24"/>
                  </a:lnTo>
                  <a:lnTo>
                    <a:pt x="35" y="14"/>
                  </a:lnTo>
                  <a:lnTo>
                    <a:pt x="32" y="11"/>
                  </a:lnTo>
                  <a:lnTo>
                    <a:pt x="29" y="10"/>
                  </a:lnTo>
                  <a:lnTo>
                    <a:pt x="24" y="8"/>
                  </a:lnTo>
                  <a:lnTo>
                    <a:pt x="19" y="10"/>
                  </a:lnTo>
                  <a:lnTo>
                    <a:pt x="17" y="11"/>
                  </a:lnTo>
                  <a:lnTo>
                    <a:pt x="14" y="14"/>
                  </a:lnTo>
                  <a:lnTo>
                    <a:pt x="11" y="24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795" y="3422"/>
              <a:ext cx="29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832" y="3378"/>
              <a:ext cx="48" cy="77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0" y="55"/>
                </a:cxn>
                <a:cxn ang="0">
                  <a:pos x="11" y="59"/>
                </a:cxn>
                <a:cxn ang="0">
                  <a:pos x="12" y="62"/>
                </a:cxn>
                <a:cxn ang="0">
                  <a:pos x="15" y="64"/>
                </a:cxn>
                <a:cxn ang="0">
                  <a:pos x="21" y="67"/>
                </a:cxn>
                <a:cxn ang="0">
                  <a:pos x="30" y="67"/>
                </a:cxn>
                <a:cxn ang="0">
                  <a:pos x="33" y="66"/>
                </a:cxn>
                <a:cxn ang="0">
                  <a:pos x="35" y="63"/>
                </a:cxn>
                <a:cxn ang="0">
                  <a:pos x="37" y="60"/>
                </a:cxn>
                <a:cxn ang="0">
                  <a:pos x="39" y="56"/>
                </a:cxn>
                <a:cxn ang="0">
                  <a:pos x="39" y="48"/>
                </a:cxn>
                <a:cxn ang="0">
                  <a:pos x="37" y="45"/>
                </a:cxn>
                <a:cxn ang="0">
                  <a:pos x="32" y="40"/>
                </a:cxn>
                <a:cxn ang="0">
                  <a:pos x="29" y="38"/>
                </a:cxn>
                <a:cxn ang="0">
                  <a:pos x="22" y="38"/>
                </a:cxn>
                <a:cxn ang="0">
                  <a:pos x="18" y="40"/>
                </a:cxn>
                <a:cxn ang="0">
                  <a:pos x="19" y="30"/>
                </a:cxn>
                <a:cxn ang="0">
                  <a:pos x="28" y="30"/>
                </a:cxn>
                <a:cxn ang="0">
                  <a:pos x="30" y="29"/>
                </a:cxn>
                <a:cxn ang="0">
                  <a:pos x="33" y="26"/>
                </a:cxn>
                <a:cxn ang="0">
                  <a:pos x="35" y="23"/>
                </a:cxn>
                <a:cxn ang="0">
                  <a:pos x="35" y="19"/>
                </a:cxn>
                <a:cxn ang="0">
                  <a:pos x="33" y="15"/>
                </a:cxn>
                <a:cxn ang="0">
                  <a:pos x="32" y="12"/>
                </a:cxn>
                <a:cxn ang="0">
                  <a:pos x="23" y="8"/>
                </a:cxn>
                <a:cxn ang="0">
                  <a:pos x="15" y="12"/>
                </a:cxn>
                <a:cxn ang="0">
                  <a:pos x="12" y="15"/>
                </a:cxn>
                <a:cxn ang="0">
                  <a:pos x="11" y="17"/>
                </a:cxn>
                <a:cxn ang="0">
                  <a:pos x="11" y="20"/>
                </a:cxn>
                <a:cxn ang="0">
                  <a:pos x="0" y="19"/>
                </a:cxn>
                <a:cxn ang="0">
                  <a:pos x="1" y="13"/>
                </a:cxn>
                <a:cxn ang="0">
                  <a:pos x="4" y="9"/>
                </a:cxn>
                <a:cxn ang="0">
                  <a:pos x="8" y="5"/>
                </a:cxn>
                <a:cxn ang="0">
                  <a:pos x="12" y="2"/>
                </a:cxn>
                <a:cxn ang="0">
                  <a:pos x="18" y="1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0" y="1"/>
                </a:cxn>
                <a:cxn ang="0">
                  <a:pos x="33" y="2"/>
                </a:cxn>
                <a:cxn ang="0">
                  <a:pos x="37" y="4"/>
                </a:cxn>
                <a:cxn ang="0">
                  <a:pos x="43" y="9"/>
                </a:cxn>
                <a:cxn ang="0">
                  <a:pos x="44" y="12"/>
                </a:cxn>
                <a:cxn ang="0">
                  <a:pos x="44" y="22"/>
                </a:cxn>
                <a:cxn ang="0">
                  <a:pos x="43" y="24"/>
                </a:cxn>
                <a:cxn ang="0">
                  <a:pos x="43" y="27"/>
                </a:cxn>
                <a:cxn ang="0">
                  <a:pos x="37" y="33"/>
                </a:cxn>
                <a:cxn ang="0">
                  <a:pos x="35" y="34"/>
                </a:cxn>
                <a:cxn ang="0">
                  <a:pos x="39" y="35"/>
                </a:cxn>
                <a:cxn ang="0">
                  <a:pos x="41" y="37"/>
                </a:cxn>
                <a:cxn ang="0">
                  <a:pos x="44" y="41"/>
                </a:cxn>
                <a:cxn ang="0">
                  <a:pos x="47" y="44"/>
                </a:cxn>
                <a:cxn ang="0">
                  <a:pos x="48" y="47"/>
                </a:cxn>
                <a:cxn ang="0">
                  <a:pos x="48" y="58"/>
                </a:cxn>
                <a:cxn ang="0">
                  <a:pos x="47" y="62"/>
                </a:cxn>
                <a:cxn ang="0">
                  <a:pos x="41" y="70"/>
                </a:cxn>
                <a:cxn ang="0">
                  <a:pos x="33" y="76"/>
                </a:cxn>
                <a:cxn ang="0">
                  <a:pos x="29" y="76"/>
                </a:cxn>
                <a:cxn ang="0">
                  <a:pos x="23" y="77"/>
                </a:cxn>
                <a:cxn ang="0">
                  <a:pos x="12" y="74"/>
                </a:cxn>
                <a:cxn ang="0">
                  <a:pos x="7" y="71"/>
                </a:cxn>
                <a:cxn ang="0">
                  <a:pos x="3" y="67"/>
                </a:cxn>
                <a:cxn ang="0">
                  <a:pos x="0" y="56"/>
                </a:cxn>
              </a:cxnLst>
              <a:rect l="0" t="0" r="r" b="b"/>
              <a:pathLst>
                <a:path w="48" h="77">
                  <a:moveTo>
                    <a:pt x="0" y="56"/>
                  </a:moveTo>
                  <a:lnTo>
                    <a:pt x="10" y="55"/>
                  </a:lnTo>
                  <a:lnTo>
                    <a:pt x="11" y="59"/>
                  </a:lnTo>
                  <a:lnTo>
                    <a:pt x="12" y="62"/>
                  </a:lnTo>
                  <a:lnTo>
                    <a:pt x="15" y="64"/>
                  </a:lnTo>
                  <a:lnTo>
                    <a:pt x="21" y="67"/>
                  </a:lnTo>
                  <a:lnTo>
                    <a:pt x="30" y="67"/>
                  </a:lnTo>
                  <a:lnTo>
                    <a:pt x="33" y="66"/>
                  </a:lnTo>
                  <a:lnTo>
                    <a:pt x="35" y="63"/>
                  </a:lnTo>
                  <a:lnTo>
                    <a:pt x="37" y="60"/>
                  </a:lnTo>
                  <a:lnTo>
                    <a:pt x="39" y="56"/>
                  </a:lnTo>
                  <a:lnTo>
                    <a:pt x="39" y="48"/>
                  </a:lnTo>
                  <a:lnTo>
                    <a:pt x="37" y="45"/>
                  </a:lnTo>
                  <a:lnTo>
                    <a:pt x="32" y="40"/>
                  </a:lnTo>
                  <a:lnTo>
                    <a:pt x="29" y="38"/>
                  </a:lnTo>
                  <a:lnTo>
                    <a:pt x="22" y="38"/>
                  </a:lnTo>
                  <a:lnTo>
                    <a:pt x="18" y="40"/>
                  </a:lnTo>
                  <a:lnTo>
                    <a:pt x="19" y="30"/>
                  </a:lnTo>
                  <a:lnTo>
                    <a:pt x="28" y="30"/>
                  </a:lnTo>
                  <a:lnTo>
                    <a:pt x="30" y="29"/>
                  </a:lnTo>
                  <a:lnTo>
                    <a:pt x="33" y="26"/>
                  </a:lnTo>
                  <a:lnTo>
                    <a:pt x="35" y="23"/>
                  </a:lnTo>
                  <a:lnTo>
                    <a:pt x="35" y="19"/>
                  </a:lnTo>
                  <a:lnTo>
                    <a:pt x="33" y="15"/>
                  </a:lnTo>
                  <a:lnTo>
                    <a:pt x="32" y="12"/>
                  </a:lnTo>
                  <a:lnTo>
                    <a:pt x="23" y="8"/>
                  </a:lnTo>
                  <a:lnTo>
                    <a:pt x="15" y="12"/>
                  </a:lnTo>
                  <a:lnTo>
                    <a:pt x="12" y="15"/>
                  </a:lnTo>
                  <a:lnTo>
                    <a:pt x="11" y="17"/>
                  </a:lnTo>
                  <a:lnTo>
                    <a:pt x="11" y="20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4" y="9"/>
                  </a:lnTo>
                  <a:lnTo>
                    <a:pt x="8" y="5"/>
                  </a:lnTo>
                  <a:lnTo>
                    <a:pt x="12" y="2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1"/>
                  </a:lnTo>
                  <a:lnTo>
                    <a:pt x="33" y="2"/>
                  </a:lnTo>
                  <a:lnTo>
                    <a:pt x="37" y="4"/>
                  </a:lnTo>
                  <a:lnTo>
                    <a:pt x="43" y="9"/>
                  </a:lnTo>
                  <a:lnTo>
                    <a:pt x="44" y="12"/>
                  </a:lnTo>
                  <a:lnTo>
                    <a:pt x="44" y="22"/>
                  </a:lnTo>
                  <a:lnTo>
                    <a:pt x="43" y="24"/>
                  </a:lnTo>
                  <a:lnTo>
                    <a:pt x="43" y="27"/>
                  </a:lnTo>
                  <a:lnTo>
                    <a:pt x="37" y="33"/>
                  </a:lnTo>
                  <a:lnTo>
                    <a:pt x="35" y="34"/>
                  </a:lnTo>
                  <a:lnTo>
                    <a:pt x="39" y="35"/>
                  </a:lnTo>
                  <a:lnTo>
                    <a:pt x="41" y="37"/>
                  </a:lnTo>
                  <a:lnTo>
                    <a:pt x="44" y="41"/>
                  </a:lnTo>
                  <a:lnTo>
                    <a:pt x="47" y="44"/>
                  </a:lnTo>
                  <a:lnTo>
                    <a:pt x="48" y="47"/>
                  </a:lnTo>
                  <a:lnTo>
                    <a:pt x="48" y="58"/>
                  </a:lnTo>
                  <a:lnTo>
                    <a:pt x="47" y="62"/>
                  </a:lnTo>
                  <a:lnTo>
                    <a:pt x="41" y="70"/>
                  </a:lnTo>
                  <a:lnTo>
                    <a:pt x="33" y="76"/>
                  </a:lnTo>
                  <a:lnTo>
                    <a:pt x="29" y="76"/>
                  </a:lnTo>
                  <a:lnTo>
                    <a:pt x="23" y="77"/>
                  </a:lnTo>
                  <a:lnTo>
                    <a:pt x="12" y="74"/>
                  </a:lnTo>
                  <a:lnTo>
                    <a:pt x="7" y="71"/>
                  </a:lnTo>
                  <a:lnTo>
                    <a:pt x="3" y="67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890" y="3378"/>
              <a:ext cx="50" cy="77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0"/>
                </a:cxn>
                <a:cxn ang="0">
                  <a:pos x="3" y="16"/>
                </a:cxn>
                <a:cxn ang="0">
                  <a:pos x="4" y="11"/>
                </a:cxn>
                <a:cxn ang="0">
                  <a:pos x="7" y="6"/>
                </a:cxn>
                <a:cxn ang="0">
                  <a:pos x="15" y="1"/>
                </a:cxn>
                <a:cxn ang="0">
                  <a:pos x="19" y="0"/>
                </a:cxn>
                <a:cxn ang="0">
                  <a:pos x="29" y="0"/>
                </a:cxn>
                <a:cxn ang="0">
                  <a:pos x="35" y="2"/>
                </a:cxn>
                <a:cxn ang="0">
                  <a:pos x="39" y="4"/>
                </a:cxn>
                <a:cxn ang="0">
                  <a:pos x="41" y="6"/>
                </a:cxn>
                <a:cxn ang="0">
                  <a:pos x="46" y="15"/>
                </a:cxn>
                <a:cxn ang="0">
                  <a:pos x="48" y="26"/>
                </a:cxn>
                <a:cxn ang="0">
                  <a:pos x="48" y="31"/>
                </a:cxn>
                <a:cxn ang="0">
                  <a:pos x="50" y="38"/>
                </a:cxn>
                <a:cxn ang="0">
                  <a:pos x="50" y="47"/>
                </a:cxn>
                <a:cxn ang="0">
                  <a:pos x="47" y="60"/>
                </a:cxn>
                <a:cxn ang="0">
                  <a:pos x="44" y="66"/>
                </a:cxn>
                <a:cxn ang="0">
                  <a:pos x="41" y="70"/>
                </a:cxn>
                <a:cxn ang="0">
                  <a:pos x="39" y="73"/>
                </a:cxn>
                <a:cxn ang="0">
                  <a:pos x="35" y="76"/>
                </a:cxn>
                <a:cxn ang="0">
                  <a:pos x="30" y="77"/>
                </a:cxn>
                <a:cxn ang="0">
                  <a:pos x="19" y="77"/>
                </a:cxn>
                <a:cxn ang="0">
                  <a:pos x="15" y="76"/>
                </a:cxn>
                <a:cxn ang="0">
                  <a:pos x="11" y="73"/>
                </a:cxn>
                <a:cxn ang="0">
                  <a:pos x="7" y="69"/>
                </a:cxn>
                <a:cxn ang="0">
                  <a:pos x="1" y="56"/>
                </a:cxn>
                <a:cxn ang="0">
                  <a:pos x="0" y="38"/>
                </a:cxn>
                <a:cxn ang="0">
                  <a:pos x="10" y="38"/>
                </a:cxn>
                <a:cxn ang="0">
                  <a:pos x="11" y="53"/>
                </a:cxn>
                <a:cxn ang="0">
                  <a:pos x="14" y="62"/>
                </a:cxn>
                <a:cxn ang="0">
                  <a:pos x="18" y="64"/>
                </a:cxn>
                <a:cxn ang="0">
                  <a:pos x="21" y="67"/>
                </a:cxn>
                <a:cxn ang="0">
                  <a:pos x="29" y="67"/>
                </a:cxn>
                <a:cxn ang="0">
                  <a:pos x="32" y="66"/>
                </a:cxn>
                <a:cxn ang="0">
                  <a:pos x="35" y="62"/>
                </a:cxn>
                <a:cxn ang="0">
                  <a:pos x="39" y="53"/>
                </a:cxn>
                <a:cxn ang="0">
                  <a:pos x="39" y="23"/>
                </a:cxn>
                <a:cxn ang="0">
                  <a:pos x="35" y="13"/>
                </a:cxn>
                <a:cxn ang="0">
                  <a:pos x="32" y="11"/>
                </a:cxn>
                <a:cxn ang="0">
                  <a:pos x="24" y="8"/>
                </a:cxn>
                <a:cxn ang="0">
                  <a:pos x="19" y="9"/>
                </a:cxn>
                <a:cxn ang="0">
                  <a:pos x="17" y="11"/>
                </a:cxn>
                <a:cxn ang="0">
                  <a:pos x="14" y="13"/>
                </a:cxn>
                <a:cxn ang="0">
                  <a:pos x="11" y="23"/>
                </a:cxn>
                <a:cxn ang="0">
                  <a:pos x="10" y="38"/>
                </a:cxn>
              </a:cxnLst>
              <a:rect l="0" t="0" r="r" b="b"/>
              <a:pathLst>
                <a:path w="50" h="77">
                  <a:moveTo>
                    <a:pt x="0" y="38"/>
                  </a:moveTo>
                  <a:lnTo>
                    <a:pt x="0" y="30"/>
                  </a:lnTo>
                  <a:lnTo>
                    <a:pt x="3" y="16"/>
                  </a:lnTo>
                  <a:lnTo>
                    <a:pt x="4" y="11"/>
                  </a:lnTo>
                  <a:lnTo>
                    <a:pt x="7" y="6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5" y="2"/>
                  </a:lnTo>
                  <a:lnTo>
                    <a:pt x="39" y="4"/>
                  </a:lnTo>
                  <a:lnTo>
                    <a:pt x="41" y="6"/>
                  </a:lnTo>
                  <a:lnTo>
                    <a:pt x="46" y="15"/>
                  </a:lnTo>
                  <a:lnTo>
                    <a:pt x="48" y="26"/>
                  </a:lnTo>
                  <a:lnTo>
                    <a:pt x="48" y="31"/>
                  </a:lnTo>
                  <a:lnTo>
                    <a:pt x="50" y="38"/>
                  </a:lnTo>
                  <a:lnTo>
                    <a:pt x="50" y="47"/>
                  </a:lnTo>
                  <a:lnTo>
                    <a:pt x="47" y="60"/>
                  </a:lnTo>
                  <a:lnTo>
                    <a:pt x="44" y="66"/>
                  </a:lnTo>
                  <a:lnTo>
                    <a:pt x="41" y="70"/>
                  </a:lnTo>
                  <a:lnTo>
                    <a:pt x="39" y="73"/>
                  </a:lnTo>
                  <a:lnTo>
                    <a:pt x="35" y="76"/>
                  </a:lnTo>
                  <a:lnTo>
                    <a:pt x="30" y="77"/>
                  </a:lnTo>
                  <a:lnTo>
                    <a:pt x="19" y="77"/>
                  </a:lnTo>
                  <a:lnTo>
                    <a:pt x="15" y="76"/>
                  </a:lnTo>
                  <a:lnTo>
                    <a:pt x="11" y="73"/>
                  </a:lnTo>
                  <a:lnTo>
                    <a:pt x="7" y="69"/>
                  </a:lnTo>
                  <a:lnTo>
                    <a:pt x="1" y="56"/>
                  </a:lnTo>
                  <a:lnTo>
                    <a:pt x="0" y="38"/>
                  </a:lnTo>
                  <a:close/>
                  <a:moveTo>
                    <a:pt x="10" y="38"/>
                  </a:moveTo>
                  <a:lnTo>
                    <a:pt x="11" y="53"/>
                  </a:lnTo>
                  <a:lnTo>
                    <a:pt x="14" y="62"/>
                  </a:lnTo>
                  <a:lnTo>
                    <a:pt x="18" y="64"/>
                  </a:lnTo>
                  <a:lnTo>
                    <a:pt x="21" y="67"/>
                  </a:lnTo>
                  <a:lnTo>
                    <a:pt x="29" y="67"/>
                  </a:lnTo>
                  <a:lnTo>
                    <a:pt x="32" y="66"/>
                  </a:lnTo>
                  <a:lnTo>
                    <a:pt x="35" y="62"/>
                  </a:lnTo>
                  <a:lnTo>
                    <a:pt x="39" y="53"/>
                  </a:lnTo>
                  <a:lnTo>
                    <a:pt x="39" y="23"/>
                  </a:lnTo>
                  <a:lnTo>
                    <a:pt x="35" y="13"/>
                  </a:lnTo>
                  <a:lnTo>
                    <a:pt x="32" y="11"/>
                  </a:lnTo>
                  <a:lnTo>
                    <a:pt x="24" y="8"/>
                  </a:lnTo>
                  <a:lnTo>
                    <a:pt x="19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11" y="23"/>
                  </a:lnTo>
                  <a:lnTo>
                    <a:pt x="1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948" y="3378"/>
              <a:ext cx="50" cy="77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0"/>
                </a:cxn>
                <a:cxn ang="0">
                  <a:pos x="3" y="16"/>
                </a:cxn>
                <a:cxn ang="0">
                  <a:pos x="6" y="11"/>
                </a:cxn>
                <a:cxn ang="0">
                  <a:pos x="8" y="6"/>
                </a:cxn>
                <a:cxn ang="0">
                  <a:pos x="11" y="4"/>
                </a:cxn>
                <a:cxn ang="0">
                  <a:pos x="15" y="1"/>
                </a:cxn>
                <a:cxn ang="0">
                  <a:pos x="19" y="0"/>
                </a:cxn>
                <a:cxn ang="0">
                  <a:pos x="29" y="0"/>
                </a:cxn>
                <a:cxn ang="0">
                  <a:pos x="35" y="2"/>
                </a:cxn>
                <a:cxn ang="0">
                  <a:pos x="39" y="4"/>
                </a:cxn>
                <a:cxn ang="0">
                  <a:pos x="42" y="6"/>
                </a:cxn>
                <a:cxn ang="0">
                  <a:pos x="46" y="15"/>
                </a:cxn>
                <a:cxn ang="0">
                  <a:pos x="50" y="31"/>
                </a:cxn>
                <a:cxn ang="0">
                  <a:pos x="50" y="47"/>
                </a:cxn>
                <a:cxn ang="0">
                  <a:pos x="47" y="60"/>
                </a:cxn>
                <a:cxn ang="0">
                  <a:pos x="44" y="66"/>
                </a:cxn>
                <a:cxn ang="0">
                  <a:pos x="42" y="70"/>
                </a:cxn>
                <a:cxn ang="0">
                  <a:pos x="39" y="73"/>
                </a:cxn>
                <a:cxn ang="0">
                  <a:pos x="35" y="76"/>
                </a:cxn>
                <a:cxn ang="0">
                  <a:pos x="30" y="77"/>
                </a:cxn>
                <a:cxn ang="0">
                  <a:pos x="19" y="77"/>
                </a:cxn>
                <a:cxn ang="0">
                  <a:pos x="15" y="76"/>
                </a:cxn>
                <a:cxn ang="0">
                  <a:pos x="11" y="73"/>
                </a:cxn>
                <a:cxn ang="0">
                  <a:pos x="8" y="69"/>
                </a:cxn>
                <a:cxn ang="0">
                  <a:pos x="3" y="62"/>
                </a:cxn>
                <a:cxn ang="0">
                  <a:pos x="1" y="51"/>
                </a:cxn>
                <a:cxn ang="0">
                  <a:pos x="0" y="38"/>
                </a:cxn>
                <a:cxn ang="0">
                  <a:pos x="10" y="38"/>
                </a:cxn>
                <a:cxn ang="0">
                  <a:pos x="11" y="53"/>
                </a:cxn>
                <a:cxn ang="0">
                  <a:pos x="14" y="62"/>
                </a:cxn>
                <a:cxn ang="0">
                  <a:pos x="18" y="64"/>
                </a:cxn>
                <a:cxn ang="0">
                  <a:pos x="21" y="67"/>
                </a:cxn>
                <a:cxn ang="0">
                  <a:pos x="29" y="67"/>
                </a:cxn>
                <a:cxn ang="0">
                  <a:pos x="32" y="66"/>
                </a:cxn>
                <a:cxn ang="0">
                  <a:pos x="35" y="62"/>
                </a:cxn>
                <a:cxn ang="0">
                  <a:pos x="39" y="53"/>
                </a:cxn>
                <a:cxn ang="0">
                  <a:pos x="40" y="38"/>
                </a:cxn>
                <a:cxn ang="0">
                  <a:pos x="39" y="23"/>
                </a:cxn>
                <a:cxn ang="0">
                  <a:pos x="35" y="13"/>
                </a:cxn>
                <a:cxn ang="0">
                  <a:pos x="32" y="11"/>
                </a:cxn>
                <a:cxn ang="0">
                  <a:pos x="29" y="9"/>
                </a:cxn>
                <a:cxn ang="0">
                  <a:pos x="24" y="8"/>
                </a:cxn>
                <a:cxn ang="0">
                  <a:pos x="19" y="9"/>
                </a:cxn>
                <a:cxn ang="0">
                  <a:pos x="17" y="11"/>
                </a:cxn>
                <a:cxn ang="0">
                  <a:pos x="14" y="13"/>
                </a:cxn>
                <a:cxn ang="0">
                  <a:pos x="11" y="23"/>
                </a:cxn>
                <a:cxn ang="0">
                  <a:pos x="10" y="38"/>
                </a:cxn>
              </a:cxnLst>
              <a:rect l="0" t="0" r="r" b="b"/>
              <a:pathLst>
                <a:path w="50" h="77">
                  <a:moveTo>
                    <a:pt x="0" y="38"/>
                  </a:moveTo>
                  <a:lnTo>
                    <a:pt x="0" y="30"/>
                  </a:lnTo>
                  <a:lnTo>
                    <a:pt x="3" y="16"/>
                  </a:lnTo>
                  <a:lnTo>
                    <a:pt x="6" y="11"/>
                  </a:lnTo>
                  <a:lnTo>
                    <a:pt x="8" y="6"/>
                  </a:lnTo>
                  <a:lnTo>
                    <a:pt x="11" y="4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5" y="2"/>
                  </a:lnTo>
                  <a:lnTo>
                    <a:pt x="39" y="4"/>
                  </a:lnTo>
                  <a:lnTo>
                    <a:pt x="42" y="6"/>
                  </a:lnTo>
                  <a:lnTo>
                    <a:pt x="46" y="15"/>
                  </a:lnTo>
                  <a:lnTo>
                    <a:pt x="50" y="31"/>
                  </a:lnTo>
                  <a:lnTo>
                    <a:pt x="50" y="47"/>
                  </a:lnTo>
                  <a:lnTo>
                    <a:pt x="47" y="60"/>
                  </a:lnTo>
                  <a:lnTo>
                    <a:pt x="44" y="66"/>
                  </a:lnTo>
                  <a:lnTo>
                    <a:pt x="42" y="70"/>
                  </a:lnTo>
                  <a:lnTo>
                    <a:pt x="39" y="73"/>
                  </a:lnTo>
                  <a:lnTo>
                    <a:pt x="35" y="76"/>
                  </a:lnTo>
                  <a:lnTo>
                    <a:pt x="30" y="77"/>
                  </a:lnTo>
                  <a:lnTo>
                    <a:pt x="19" y="77"/>
                  </a:lnTo>
                  <a:lnTo>
                    <a:pt x="15" y="76"/>
                  </a:lnTo>
                  <a:lnTo>
                    <a:pt x="11" y="73"/>
                  </a:lnTo>
                  <a:lnTo>
                    <a:pt x="8" y="69"/>
                  </a:lnTo>
                  <a:lnTo>
                    <a:pt x="3" y="62"/>
                  </a:lnTo>
                  <a:lnTo>
                    <a:pt x="1" y="51"/>
                  </a:lnTo>
                  <a:lnTo>
                    <a:pt x="0" y="38"/>
                  </a:lnTo>
                  <a:close/>
                  <a:moveTo>
                    <a:pt x="10" y="38"/>
                  </a:moveTo>
                  <a:lnTo>
                    <a:pt x="11" y="53"/>
                  </a:lnTo>
                  <a:lnTo>
                    <a:pt x="14" y="62"/>
                  </a:lnTo>
                  <a:lnTo>
                    <a:pt x="18" y="64"/>
                  </a:lnTo>
                  <a:lnTo>
                    <a:pt x="21" y="67"/>
                  </a:lnTo>
                  <a:lnTo>
                    <a:pt x="29" y="67"/>
                  </a:lnTo>
                  <a:lnTo>
                    <a:pt x="32" y="66"/>
                  </a:lnTo>
                  <a:lnTo>
                    <a:pt x="35" y="62"/>
                  </a:lnTo>
                  <a:lnTo>
                    <a:pt x="39" y="53"/>
                  </a:lnTo>
                  <a:lnTo>
                    <a:pt x="40" y="38"/>
                  </a:lnTo>
                  <a:lnTo>
                    <a:pt x="39" y="23"/>
                  </a:lnTo>
                  <a:lnTo>
                    <a:pt x="35" y="13"/>
                  </a:lnTo>
                  <a:lnTo>
                    <a:pt x="32" y="11"/>
                  </a:lnTo>
                  <a:lnTo>
                    <a:pt x="29" y="9"/>
                  </a:lnTo>
                  <a:lnTo>
                    <a:pt x="24" y="8"/>
                  </a:lnTo>
                  <a:lnTo>
                    <a:pt x="19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11" y="23"/>
                  </a:lnTo>
                  <a:lnTo>
                    <a:pt x="1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795" y="3103"/>
              <a:ext cx="29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831" y="3058"/>
              <a:ext cx="49" cy="76"/>
            </a:xfrm>
            <a:custGeom>
              <a:avLst/>
              <a:gdLst/>
              <a:ahLst/>
              <a:cxnLst>
                <a:cxn ang="0">
                  <a:pos x="49" y="67"/>
                </a:cxn>
                <a:cxn ang="0">
                  <a:pos x="49" y="76"/>
                </a:cxn>
                <a:cxn ang="0">
                  <a:pos x="0" y="76"/>
                </a:cxn>
                <a:cxn ang="0">
                  <a:pos x="0" y="74"/>
                </a:cxn>
                <a:cxn ang="0">
                  <a:pos x="1" y="69"/>
                </a:cxn>
                <a:cxn ang="0">
                  <a:pos x="2" y="67"/>
                </a:cxn>
                <a:cxn ang="0">
                  <a:pos x="4" y="63"/>
                </a:cxn>
                <a:cxn ang="0">
                  <a:pos x="7" y="58"/>
                </a:cxn>
                <a:cxn ang="0">
                  <a:pos x="18" y="47"/>
                </a:cxn>
                <a:cxn ang="0">
                  <a:pos x="23" y="43"/>
                </a:cxn>
                <a:cxn ang="0">
                  <a:pos x="37" y="29"/>
                </a:cxn>
                <a:cxn ang="0">
                  <a:pos x="37" y="25"/>
                </a:cxn>
                <a:cxn ang="0">
                  <a:pos x="38" y="21"/>
                </a:cxn>
                <a:cxn ang="0">
                  <a:pos x="38" y="18"/>
                </a:cxn>
                <a:cxn ang="0">
                  <a:pos x="37" y="16"/>
                </a:cxn>
                <a:cxn ang="0">
                  <a:pos x="34" y="13"/>
                </a:cxn>
                <a:cxn ang="0">
                  <a:pos x="30" y="10"/>
                </a:cxn>
                <a:cxn ang="0">
                  <a:pos x="24" y="9"/>
                </a:cxn>
                <a:cxn ang="0">
                  <a:pos x="20" y="10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11" y="18"/>
                </a:cxn>
                <a:cxn ang="0">
                  <a:pos x="11" y="22"/>
                </a:cxn>
                <a:cxn ang="0">
                  <a:pos x="1" y="21"/>
                </a:cxn>
                <a:cxn ang="0">
                  <a:pos x="5" y="9"/>
                </a:cxn>
                <a:cxn ang="0">
                  <a:pos x="8" y="6"/>
                </a:cxn>
                <a:cxn ang="0">
                  <a:pos x="13" y="3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8" y="3"/>
                </a:cxn>
                <a:cxn ang="0">
                  <a:pos x="45" y="10"/>
                </a:cxn>
                <a:cxn ang="0">
                  <a:pos x="48" y="21"/>
                </a:cxn>
                <a:cxn ang="0">
                  <a:pos x="48" y="24"/>
                </a:cxn>
                <a:cxn ang="0">
                  <a:pos x="47" y="27"/>
                </a:cxn>
                <a:cxn ang="0">
                  <a:pos x="45" y="31"/>
                </a:cxn>
                <a:cxn ang="0">
                  <a:pos x="42" y="36"/>
                </a:cxn>
                <a:cxn ang="0">
                  <a:pos x="40" y="39"/>
                </a:cxn>
                <a:cxn ang="0">
                  <a:pos x="37" y="43"/>
                </a:cxn>
                <a:cxn ang="0">
                  <a:pos x="33" y="47"/>
                </a:cxn>
                <a:cxn ang="0">
                  <a:pos x="27" y="51"/>
                </a:cxn>
                <a:cxn ang="0">
                  <a:pos x="20" y="58"/>
                </a:cxn>
                <a:cxn ang="0">
                  <a:pos x="18" y="60"/>
                </a:cxn>
                <a:cxn ang="0">
                  <a:pos x="16" y="63"/>
                </a:cxn>
                <a:cxn ang="0">
                  <a:pos x="12" y="67"/>
                </a:cxn>
                <a:cxn ang="0">
                  <a:pos x="49" y="67"/>
                </a:cxn>
              </a:cxnLst>
              <a:rect l="0" t="0" r="r" b="b"/>
              <a:pathLst>
                <a:path w="49" h="76">
                  <a:moveTo>
                    <a:pt x="49" y="67"/>
                  </a:moveTo>
                  <a:lnTo>
                    <a:pt x="49" y="76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1" y="69"/>
                  </a:lnTo>
                  <a:lnTo>
                    <a:pt x="2" y="67"/>
                  </a:lnTo>
                  <a:lnTo>
                    <a:pt x="4" y="63"/>
                  </a:lnTo>
                  <a:lnTo>
                    <a:pt x="7" y="58"/>
                  </a:lnTo>
                  <a:lnTo>
                    <a:pt x="18" y="47"/>
                  </a:lnTo>
                  <a:lnTo>
                    <a:pt x="23" y="43"/>
                  </a:lnTo>
                  <a:lnTo>
                    <a:pt x="37" y="29"/>
                  </a:lnTo>
                  <a:lnTo>
                    <a:pt x="37" y="25"/>
                  </a:lnTo>
                  <a:lnTo>
                    <a:pt x="38" y="21"/>
                  </a:lnTo>
                  <a:lnTo>
                    <a:pt x="38" y="18"/>
                  </a:lnTo>
                  <a:lnTo>
                    <a:pt x="37" y="16"/>
                  </a:lnTo>
                  <a:lnTo>
                    <a:pt x="34" y="13"/>
                  </a:lnTo>
                  <a:lnTo>
                    <a:pt x="30" y="10"/>
                  </a:lnTo>
                  <a:lnTo>
                    <a:pt x="24" y="9"/>
                  </a:lnTo>
                  <a:lnTo>
                    <a:pt x="20" y="10"/>
                  </a:lnTo>
                  <a:lnTo>
                    <a:pt x="15" y="13"/>
                  </a:lnTo>
                  <a:lnTo>
                    <a:pt x="12" y="16"/>
                  </a:lnTo>
                  <a:lnTo>
                    <a:pt x="11" y="18"/>
                  </a:lnTo>
                  <a:lnTo>
                    <a:pt x="11" y="22"/>
                  </a:lnTo>
                  <a:lnTo>
                    <a:pt x="1" y="21"/>
                  </a:lnTo>
                  <a:lnTo>
                    <a:pt x="5" y="9"/>
                  </a:lnTo>
                  <a:lnTo>
                    <a:pt x="8" y="6"/>
                  </a:lnTo>
                  <a:lnTo>
                    <a:pt x="13" y="3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8" y="3"/>
                  </a:lnTo>
                  <a:lnTo>
                    <a:pt x="45" y="10"/>
                  </a:lnTo>
                  <a:lnTo>
                    <a:pt x="48" y="21"/>
                  </a:lnTo>
                  <a:lnTo>
                    <a:pt x="48" y="24"/>
                  </a:lnTo>
                  <a:lnTo>
                    <a:pt x="47" y="27"/>
                  </a:lnTo>
                  <a:lnTo>
                    <a:pt x="45" y="31"/>
                  </a:lnTo>
                  <a:lnTo>
                    <a:pt x="42" y="36"/>
                  </a:lnTo>
                  <a:lnTo>
                    <a:pt x="40" y="39"/>
                  </a:lnTo>
                  <a:lnTo>
                    <a:pt x="37" y="43"/>
                  </a:lnTo>
                  <a:lnTo>
                    <a:pt x="33" y="47"/>
                  </a:lnTo>
                  <a:lnTo>
                    <a:pt x="27" y="51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6" y="63"/>
                  </a:lnTo>
                  <a:lnTo>
                    <a:pt x="12" y="67"/>
                  </a:lnTo>
                  <a:lnTo>
                    <a:pt x="49" y="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890" y="3060"/>
              <a:ext cx="50" cy="76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10" y="54"/>
                </a:cxn>
                <a:cxn ang="0">
                  <a:pos x="11" y="58"/>
                </a:cxn>
                <a:cxn ang="0">
                  <a:pos x="14" y="63"/>
                </a:cxn>
                <a:cxn ang="0">
                  <a:pos x="19" y="66"/>
                </a:cxn>
                <a:cxn ang="0">
                  <a:pos x="30" y="66"/>
                </a:cxn>
                <a:cxn ang="0">
                  <a:pos x="33" y="65"/>
                </a:cxn>
                <a:cxn ang="0">
                  <a:pos x="35" y="62"/>
                </a:cxn>
                <a:cxn ang="0">
                  <a:pos x="37" y="59"/>
                </a:cxn>
                <a:cxn ang="0">
                  <a:pos x="39" y="54"/>
                </a:cxn>
                <a:cxn ang="0">
                  <a:pos x="39" y="43"/>
                </a:cxn>
                <a:cxn ang="0">
                  <a:pos x="36" y="37"/>
                </a:cxn>
                <a:cxn ang="0">
                  <a:pos x="33" y="34"/>
                </a:cxn>
                <a:cxn ang="0">
                  <a:pos x="29" y="33"/>
                </a:cxn>
                <a:cxn ang="0">
                  <a:pos x="21" y="33"/>
                </a:cxn>
                <a:cxn ang="0">
                  <a:pos x="18" y="34"/>
                </a:cxn>
                <a:cxn ang="0">
                  <a:pos x="17" y="34"/>
                </a:cxn>
                <a:cxn ang="0">
                  <a:pos x="14" y="36"/>
                </a:cxn>
                <a:cxn ang="0">
                  <a:pos x="12" y="37"/>
                </a:cxn>
                <a:cxn ang="0">
                  <a:pos x="11" y="40"/>
                </a:cxn>
                <a:cxn ang="0">
                  <a:pos x="1" y="38"/>
                </a:cxn>
                <a:cxn ang="0">
                  <a:pos x="8" y="0"/>
                </a:cxn>
                <a:cxn ang="0">
                  <a:pos x="44" y="0"/>
                </a:cxn>
                <a:cxn ang="0">
                  <a:pos x="44" y="9"/>
                </a:cxn>
                <a:cxn ang="0">
                  <a:pos x="17" y="9"/>
                </a:cxn>
                <a:cxn ang="0">
                  <a:pos x="12" y="29"/>
                </a:cxn>
                <a:cxn ang="0">
                  <a:pos x="17" y="26"/>
                </a:cxn>
                <a:cxn ang="0">
                  <a:pos x="22" y="25"/>
                </a:cxn>
                <a:cxn ang="0">
                  <a:pos x="26" y="23"/>
                </a:cxn>
                <a:cxn ang="0">
                  <a:pos x="32" y="25"/>
                </a:cxn>
                <a:cxn ang="0">
                  <a:pos x="43" y="30"/>
                </a:cxn>
                <a:cxn ang="0">
                  <a:pos x="47" y="36"/>
                </a:cxn>
                <a:cxn ang="0">
                  <a:pos x="48" y="41"/>
                </a:cxn>
                <a:cxn ang="0">
                  <a:pos x="50" y="48"/>
                </a:cxn>
                <a:cxn ang="0">
                  <a:pos x="48" y="55"/>
                </a:cxn>
                <a:cxn ang="0">
                  <a:pos x="47" y="61"/>
                </a:cxn>
                <a:cxn ang="0">
                  <a:pos x="44" y="66"/>
                </a:cxn>
                <a:cxn ang="0">
                  <a:pos x="40" y="70"/>
                </a:cxn>
                <a:cxn ang="0">
                  <a:pos x="35" y="73"/>
                </a:cxn>
                <a:cxn ang="0">
                  <a:pos x="24" y="76"/>
                </a:cxn>
                <a:cxn ang="0">
                  <a:pos x="12" y="73"/>
                </a:cxn>
                <a:cxn ang="0">
                  <a:pos x="7" y="70"/>
                </a:cxn>
                <a:cxn ang="0">
                  <a:pos x="4" y="66"/>
                </a:cxn>
                <a:cxn ang="0">
                  <a:pos x="1" y="61"/>
                </a:cxn>
                <a:cxn ang="0">
                  <a:pos x="0" y="55"/>
                </a:cxn>
              </a:cxnLst>
              <a:rect l="0" t="0" r="r" b="b"/>
              <a:pathLst>
                <a:path w="50" h="76">
                  <a:moveTo>
                    <a:pt x="0" y="55"/>
                  </a:moveTo>
                  <a:lnTo>
                    <a:pt x="10" y="54"/>
                  </a:lnTo>
                  <a:lnTo>
                    <a:pt x="11" y="58"/>
                  </a:lnTo>
                  <a:lnTo>
                    <a:pt x="14" y="63"/>
                  </a:lnTo>
                  <a:lnTo>
                    <a:pt x="19" y="66"/>
                  </a:lnTo>
                  <a:lnTo>
                    <a:pt x="30" y="66"/>
                  </a:lnTo>
                  <a:lnTo>
                    <a:pt x="33" y="65"/>
                  </a:lnTo>
                  <a:lnTo>
                    <a:pt x="35" y="62"/>
                  </a:lnTo>
                  <a:lnTo>
                    <a:pt x="37" y="59"/>
                  </a:lnTo>
                  <a:lnTo>
                    <a:pt x="39" y="54"/>
                  </a:lnTo>
                  <a:lnTo>
                    <a:pt x="39" y="43"/>
                  </a:lnTo>
                  <a:lnTo>
                    <a:pt x="36" y="37"/>
                  </a:lnTo>
                  <a:lnTo>
                    <a:pt x="33" y="34"/>
                  </a:lnTo>
                  <a:lnTo>
                    <a:pt x="29" y="33"/>
                  </a:lnTo>
                  <a:lnTo>
                    <a:pt x="21" y="33"/>
                  </a:lnTo>
                  <a:lnTo>
                    <a:pt x="18" y="34"/>
                  </a:lnTo>
                  <a:lnTo>
                    <a:pt x="17" y="34"/>
                  </a:lnTo>
                  <a:lnTo>
                    <a:pt x="14" y="36"/>
                  </a:lnTo>
                  <a:lnTo>
                    <a:pt x="12" y="37"/>
                  </a:lnTo>
                  <a:lnTo>
                    <a:pt x="11" y="40"/>
                  </a:lnTo>
                  <a:lnTo>
                    <a:pt x="1" y="38"/>
                  </a:lnTo>
                  <a:lnTo>
                    <a:pt x="8" y="0"/>
                  </a:lnTo>
                  <a:lnTo>
                    <a:pt x="44" y="0"/>
                  </a:lnTo>
                  <a:lnTo>
                    <a:pt x="44" y="9"/>
                  </a:lnTo>
                  <a:lnTo>
                    <a:pt x="17" y="9"/>
                  </a:lnTo>
                  <a:lnTo>
                    <a:pt x="12" y="29"/>
                  </a:lnTo>
                  <a:lnTo>
                    <a:pt x="17" y="26"/>
                  </a:lnTo>
                  <a:lnTo>
                    <a:pt x="22" y="25"/>
                  </a:lnTo>
                  <a:lnTo>
                    <a:pt x="26" y="23"/>
                  </a:lnTo>
                  <a:lnTo>
                    <a:pt x="32" y="25"/>
                  </a:lnTo>
                  <a:lnTo>
                    <a:pt x="43" y="30"/>
                  </a:lnTo>
                  <a:lnTo>
                    <a:pt x="47" y="36"/>
                  </a:lnTo>
                  <a:lnTo>
                    <a:pt x="48" y="41"/>
                  </a:lnTo>
                  <a:lnTo>
                    <a:pt x="50" y="48"/>
                  </a:lnTo>
                  <a:lnTo>
                    <a:pt x="48" y="55"/>
                  </a:lnTo>
                  <a:lnTo>
                    <a:pt x="47" y="61"/>
                  </a:lnTo>
                  <a:lnTo>
                    <a:pt x="44" y="66"/>
                  </a:lnTo>
                  <a:lnTo>
                    <a:pt x="40" y="70"/>
                  </a:lnTo>
                  <a:lnTo>
                    <a:pt x="35" y="73"/>
                  </a:lnTo>
                  <a:lnTo>
                    <a:pt x="24" y="76"/>
                  </a:lnTo>
                  <a:lnTo>
                    <a:pt x="12" y="73"/>
                  </a:lnTo>
                  <a:lnTo>
                    <a:pt x="7" y="70"/>
                  </a:lnTo>
                  <a:lnTo>
                    <a:pt x="4" y="66"/>
                  </a:lnTo>
                  <a:lnTo>
                    <a:pt x="1" y="61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948" y="3058"/>
              <a:ext cx="50" cy="78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1"/>
                </a:cxn>
                <a:cxn ang="0">
                  <a:pos x="3" y="17"/>
                </a:cxn>
                <a:cxn ang="0">
                  <a:pos x="6" y="11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5" y="2"/>
                </a:cxn>
                <a:cxn ang="0">
                  <a:pos x="19" y="0"/>
                </a:cxn>
                <a:cxn ang="0">
                  <a:pos x="29" y="0"/>
                </a:cxn>
                <a:cxn ang="0">
                  <a:pos x="35" y="3"/>
                </a:cxn>
                <a:cxn ang="0">
                  <a:pos x="39" y="4"/>
                </a:cxn>
                <a:cxn ang="0">
                  <a:pos x="42" y="7"/>
                </a:cxn>
                <a:cxn ang="0">
                  <a:pos x="46" y="16"/>
                </a:cxn>
                <a:cxn ang="0">
                  <a:pos x="50" y="32"/>
                </a:cxn>
                <a:cxn ang="0">
                  <a:pos x="50" y="47"/>
                </a:cxn>
                <a:cxn ang="0">
                  <a:pos x="47" y="61"/>
                </a:cxn>
                <a:cxn ang="0">
                  <a:pos x="44" y="67"/>
                </a:cxn>
                <a:cxn ang="0">
                  <a:pos x="42" y="71"/>
                </a:cxn>
                <a:cxn ang="0">
                  <a:pos x="39" y="74"/>
                </a:cxn>
                <a:cxn ang="0">
                  <a:pos x="35" y="76"/>
                </a:cxn>
                <a:cxn ang="0">
                  <a:pos x="30" y="78"/>
                </a:cxn>
                <a:cxn ang="0">
                  <a:pos x="19" y="78"/>
                </a:cxn>
                <a:cxn ang="0">
                  <a:pos x="15" y="76"/>
                </a:cxn>
                <a:cxn ang="0">
                  <a:pos x="11" y="74"/>
                </a:cxn>
                <a:cxn ang="0">
                  <a:pos x="8" y="69"/>
                </a:cxn>
                <a:cxn ang="0">
                  <a:pos x="3" y="63"/>
                </a:cxn>
                <a:cxn ang="0">
                  <a:pos x="1" y="51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11" y="54"/>
                </a:cxn>
                <a:cxn ang="0">
                  <a:pos x="14" y="63"/>
                </a:cxn>
                <a:cxn ang="0">
                  <a:pos x="18" y="65"/>
                </a:cxn>
                <a:cxn ang="0">
                  <a:pos x="21" y="68"/>
                </a:cxn>
                <a:cxn ang="0">
                  <a:pos x="29" y="68"/>
                </a:cxn>
                <a:cxn ang="0">
                  <a:pos x="32" y="67"/>
                </a:cxn>
                <a:cxn ang="0">
                  <a:pos x="35" y="63"/>
                </a:cxn>
                <a:cxn ang="0">
                  <a:pos x="39" y="54"/>
                </a:cxn>
                <a:cxn ang="0">
                  <a:pos x="40" y="39"/>
                </a:cxn>
                <a:cxn ang="0">
                  <a:pos x="39" y="24"/>
                </a:cxn>
                <a:cxn ang="0">
                  <a:pos x="35" y="14"/>
                </a:cxn>
                <a:cxn ang="0">
                  <a:pos x="32" y="11"/>
                </a:cxn>
                <a:cxn ang="0">
                  <a:pos x="29" y="10"/>
                </a:cxn>
                <a:cxn ang="0">
                  <a:pos x="24" y="9"/>
                </a:cxn>
                <a:cxn ang="0">
                  <a:pos x="19" y="10"/>
                </a:cxn>
                <a:cxn ang="0">
                  <a:pos x="17" y="11"/>
                </a:cxn>
                <a:cxn ang="0">
                  <a:pos x="14" y="14"/>
                </a:cxn>
                <a:cxn ang="0">
                  <a:pos x="11" y="24"/>
                </a:cxn>
                <a:cxn ang="0">
                  <a:pos x="10" y="39"/>
                </a:cxn>
              </a:cxnLst>
              <a:rect l="0" t="0" r="r" b="b"/>
              <a:pathLst>
                <a:path w="50" h="78">
                  <a:moveTo>
                    <a:pt x="0" y="39"/>
                  </a:moveTo>
                  <a:lnTo>
                    <a:pt x="0" y="31"/>
                  </a:lnTo>
                  <a:lnTo>
                    <a:pt x="3" y="17"/>
                  </a:lnTo>
                  <a:lnTo>
                    <a:pt x="6" y="11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5" y="3"/>
                  </a:lnTo>
                  <a:lnTo>
                    <a:pt x="39" y="4"/>
                  </a:lnTo>
                  <a:lnTo>
                    <a:pt x="42" y="7"/>
                  </a:lnTo>
                  <a:lnTo>
                    <a:pt x="46" y="16"/>
                  </a:lnTo>
                  <a:lnTo>
                    <a:pt x="50" y="32"/>
                  </a:lnTo>
                  <a:lnTo>
                    <a:pt x="50" y="47"/>
                  </a:lnTo>
                  <a:lnTo>
                    <a:pt x="47" y="61"/>
                  </a:lnTo>
                  <a:lnTo>
                    <a:pt x="44" y="67"/>
                  </a:lnTo>
                  <a:lnTo>
                    <a:pt x="42" y="71"/>
                  </a:lnTo>
                  <a:lnTo>
                    <a:pt x="39" y="74"/>
                  </a:lnTo>
                  <a:lnTo>
                    <a:pt x="35" y="76"/>
                  </a:lnTo>
                  <a:lnTo>
                    <a:pt x="30" y="78"/>
                  </a:lnTo>
                  <a:lnTo>
                    <a:pt x="19" y="78"/>
                  </a:lnTo>
                  <a:lnTo>
                    <a:pt x="15" y="76"/>
                  </a:lnTo>
                  <a:lnTo>
                    <a:pt x="11" y="74"/>
                  </a:lnTo>
                  <a:lnTo>
                    <a:pt x="8" y="69"/>
                  </a:lnTo>
                  <a:lnTo>
                    <a:pt x="3" y="63"/>
                  </a:lnTo>
                  <a:lnTo>
                    <a:pt x="1" y="51"/>
                  </a:lnTo>
                  <a:lnTo>
                    <a:pt x="0" y="39"/>
                  </a:lnTo>
                  <a:close/>
                  <a:moveTo>
                    <a:pt x="10" y="39"/>
                  </a:moveTo>
                  <a:lnTo>
                    <a:pt x="11" y="54"/>
                  </a:lnTo>
                  <a:lnTo>
                    <a:pt x="14" y="63"/>
                  </a:lnTo>
                  <a:lnTo>
                    <a:pt x="18" y="65"/>
                  </a:lnTo>
                  <a:lnTo>
                    <a:pt x="21" y="68"/>
                  </a:lnTo>
                  <a:lnTo>
                    <a:pt x="29" y="68"/>
                  </a:lnTo>
                  <a:lnTo>
                    <a:pt x="32" y="67"/>
                  </a:lnTo>
                  <a:lnTo>
                    <a:pt x="35" y="63"/>
                  </a:lnTo>
                  <a:lnTo>
                    <a:pt x="39" y="54"/>
                  </a:lnTo>
                  <a:lnTo>
                    <a:pt x="40" y="39"/>
                  </a:lnTo>
                  <a:lnTo>
                    <a:pt x="39" y="24"/>
                  </a:lnTo>
                  <a:lnTo>
                    <a:pt x="35" y="14"/>
                  </a:lnTo>
                  <a:lnTo>
                    <a:pt x="32" y="11"/>
                  </a:lnTo>
                  <a:lnTo>
                    <a:pt x="29" y="10"/>
                  </a:lnTo>
                  <a:lnTo>
                    <a:pt x="24" y="9"/>
                  </a:lnTo>
                  <a:lnTo>
                    <a:pt x="19" y="10"/>
                  </a:lnTo>
                  <a:lnTo>
                    <a:pt x="17" y="11"/>
                  </a:lnTo>
                  <a:lnTo>
                    <a:pt x="14" y="14"/>
                  </a:lnTo>
                  <a:lnTo>
                    <a:pt x="11" y="24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795" y="2782"/>
              <a:ext cx="29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831" y="2738"/>
              <a:ext cx="49" cy="76"/>
            </a:xfrm>
            <a:custGeom>
              <a:avLst/>
              <a:gdLst/>
              <a:ahLst/>
              <a:cxnLst>
                <a:cxn ang="0">
                  <a:pos x="49" y="66"/>
                </a:cxn>
                <a:cxn ang="0">
                  <a:pos x="49" y="76"/>
                </a:cxn>
                <a:cxn ang="0">
                  <a:pos x="0" y="76"/>
                </a:cxn>
                <a:cxn ang="0">
                  <a:pos x="0" y="73"/>
                </a:cxn>
                <a:cxn ang="0">
                  <a:pos x="1" y="69"/>
                </a:cxn>
                <a:cxn ang="0">
                  <a:pos x="2" y="66"/>
                </a:cxn>
                <a:cxn ang="0">
                  <a:pos x="4" y="62"/>
                </a:cxn>
                <a:cxn ang="0">
                  <a:pos x="7" y="58"/>
                </a:cxn>
                <a:cxn ang="0">
                  <a:pos x="18" y="47"/>
                </a:cxn>
                <a:cxn ang="0">
                  <a:pos x="23" y="43"/>
                </a:cxn>
                <a:cxn ang="0">
                  <a:pos x="37" y="29"/>
                </a:cxn>
                <a:cxn ang="0">
                  <a:pos x="37" y="25"/>
                </a:cxn>
                <a:cxn ang="0">
                  <a:pos x="38" y="20"/>
                </a:cxn>
                <a:cxn ang="0">
                  <a:pos x="38" y="18"/>
                </a:cxn>
                <a:cxn ang="0">
                  <a:pos x="37" y="15"/>
                </a:cxn>
                <a:cxn ang="0">
                  <a:pos x="34" y="12"/>
                </a:cxn>
                <a:cxn ang="0">
                  <a:pos x="30" y="9"/>
                </a:cxn>
                <a:cxn ang="0">
                  <a:pos x="24" y="8"/>
                </a:cxn>
                <a:cxn ang="0">
                  <a:pos x="20" y="9"/>
                </a:cxn>
                <a:cxn ang="0">
                  <a:pos x="15" y="12"/>
                </a:cxn>
                <a:cxn ang="0">
                  <a:pos x="12" y="15"/>
                </a:cxn>
                <a:cxn ang="0">
                  <a:pos x="11" y="18"/>
                </a:cxn>
                <a:cxn ang="0">
                  <a:pos x="11" y="22"/>
                </a:cxn>
                <a:cxn ang="0">
                  <a:pos x="1" y="20"/>
                </a:cxn>
                <a:cxn ang="0">
                  <a:pos x="5" y="8"/>
                </a:cxn>
                <a:cxn ang="0">
                  <a:pos x="8" y="5"/>
                </a:cxn>
                <a:cxn ang="0">
                  <a:pos x="13" y="3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8" y="3"/>
                </a:cxn>
                <a:cxn ang="0">
                  <a:pos x="45" y="9"/>
                </a:cxn>
                <a:cxn ang="0">
                  <a:pos x="48" y="20"/>
                </a:cxn>
                <a:cxn ang="0">
                  <a:pos x="48" y="23"/>
                </a:cxn>
                <a:cxn ang="0">
                  <a:pos x="47" y="26"/>
                </a:cxn>
                <a:cxn ang="0">
                  <a:pos x="45" y="30"/>
                </a:cxn>
                <a:cxn ang="0">
                  <a:pos x="42" y="36"/>
                </a:cxn>
                <a:cxn ang="0">
                  <a:pos x="40" y="38"/>
                </a:cxn>
                <a:cxn ang="0">
                  <a:pos x="37" y="43"/>
                </a:cxn>
                <a:cxn ang="0">
                  <a:pos x="33" y="47"/>
                </a:cxn>
                <a:cxn ang="0">
                  <a:pos x="27" y="51"/>
                </a:cxn>
                <a:cxn ang="0">
                  <a:pos x="20" y="58"/>
                </a:cxn>
                <a:cxn ang="0">
                  <a:pos x="18" y="59"/>
                </a:cxn>
                <a:cxn ang="0">
                  <a:pos x="16" y="62"/>
                </a:cxn>
                <a:cxn ang="0">
                  <a:pos x="12" y="66"/>
                </a:cxn>
                <a:cxn ang="0">
                  <a:pos x="49" y="66"/>
                </a:cxn>
              </a:cxnLst>
              <a:rect l="0" t="0" r="r" b="b"/>
              <a:pathLst>
                <a:path w="49" h="76">
                  <a:moveTo>
                    <a:pt x="49" y="66"/>
                  </a:moveTo>
                  <a:lnTo>
                    <a:pt x="49" y="76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6"/>
                  </a:lnTo>
                  <a:lnTo>
                    <a:pt x="4" y="62"/>
                  </a:lnTo>
                  <a:lnTo>
                    <a:pt x="7" y="58"/>
                  </a:lnTo>
                  <a:lnTo>
                    <a:pt x="18" y="47"/>
                  </a:lnTo>
                  <a:lnTo>
                    <a:pt x="23" y="43"/>
                  </a:lnTo>
                  <a:lnTo>
                    <a:pt x="37" y="29"/>
                  </a:lnTo>
                  <a:lnTo>
                    <a:pt x="37" y="25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7" y="15"/>
                  </a:lnTo>
                  <a:lnTo>
                    <a:pt x="34" y="12"/>
                  </a:lnTo>
                  <a:lnTo>
                    <a:pt x="30" y="9"/>
                  </a:lnTo>
                  <a:lnTo>
                    <a:pt x="24" y="8"/>
                  </a:lnTo>
                  <a:lnTo>
                    <a:pt x="20" y="9"/>
                  </a:lnTo>
                  <a:lnTo>
                    <a:pt x="15" y="12"/>
                  </a:lnTo>
                  <a:lnTo>
                    <a:pt x="12" y="15"/>
                  </a:lnTo>
                  <a:lnTo>
                    <a:pt x="11" y="18"/>
                  </a:lnTo>
                  <a:lnTo>
                    <a:pt x="11" y="22"/>
                  </a:lnTo>
                  <a:lnTo>
                    <a:pt x="1" y="20"/>
                  </a:lnTo>
                  <a:lnTo>
                    <a:pt x="5" y="8"/>
                  </a:lnTo>
                  <a:lnTo>
                    <a:pt x="8" y="5"/>
                  </a:lnTo>
                  <a:lnTo>
                    <a:pt x="13" y="3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8" y="3"/>
                  </a:lnTo>
                  <a:lnTo>
                    <a:pt x="45" y="9"/>
                  </a:lnTo>
                  <a:lnTo>
                    <a:pt x="48" y="20"/>
                  </a:lnTo>
                  <a:lnTo>
                    <a:pt x="48" y="23"/>
                  </a:lnTo>
                  <a:lnTo>
                    <a:pt x="47" y="26"/>
                  </a:lnTo>
                  <a:lnTo>
                    <a:pt x="45" y="30"/>
                  </a:lnTo>
                  <a:lnTo>
                    <a:pt x="42" y="36"/>
                  </a:lnTo>
                  <a:lnTo>
                    <a:pt x="40" y="38"/>
                  </a:lnTo>
                  <a:lnTo>
                    <a:pt x="37" y="43"/>
                  </a:lnTo>
                  <a:lnTo>
                    <a:pt x="33" y="47"/>
                  </a:lnTo>
                  <a:lnTo>
                    <a:pt x="27" y="51"/>
                  </a:lnTo>
                  <a:lnTo>
                    <a:pt x="20" y="58"/>
                  </a:lnTo>
                  <a:lnTo>
                    <a:pt x="18" y="59"/>
                  </a:lnTo>
                  <a:lnTo>
                    <a:pt x="16" y="62"/>
                  </a:lnTo>
                  <a:lnTo>
                    <a:pt x="12" y="66"/>
                  </a:lnTo>
                  <a:lnTo>
                    <a:pt x="49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890" y="2738"/>
              <a:ext cx="50" cy="77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0"/>
                </a:cxn>
                <a:cxn ang="0">
                  <a:pos x="3" y="16"/>
                </a:cxn>
                <a:cxn ang="0">
                  <a:pos x="4" y="11"/>
                </a:cxn>
                <a:cxn ang="0">
                  <a:pos x="7" y="7"/>
                </a:cxn>
                <a:cxn ang="0">
                  <a:pos x="15" y="1"/>
                </a:cxn>
                <a:cxn ang="0">
                  <a:pos x="19" y="0"/>
                </a:cxn>
                <a:cxn ang="0">
                  <a:pos x="29" y="0"/>
                </a:cxn>
                <a:cxn ang="0">
                  <a:pos x="35" y="3"/>
                </a:cxn>
                <a:cxn ang="0">
                  <a:pos x="39" y="4"/>
                </a:cxn>
                <a:cxn ang="0">
                  <a:pos x="41" y="7"/>
                </a:cxn>
                <a:cxn ang="0">
                  <a:pos x="46" y="15"/>
                </a:cxn>
                <a:cxn ang="0">
                  <a:pos x="48" y="26"/>
                </a:cxn>
                <a:cxn ang="0">
                  <a:pos x="48" y="32"/>
                </a:cxn>
                <a:cxn ang="0">
                  <a:pos x="50" y="38"/>
                </a:cxn>
                <a:cxn ang="0">
                  <a:pos x="50" y="47"/>
                </a:cxn>
                <a:cxn ang="0">
                  <a:pos x="47" y="61"/>
                </a:cxn>
                <a:cxn ang="0">
                  <a:pos x="44" y="66"/>
                </a:cxn>
                <a:cxn ang="0">
                  <a:pos x="41" y="70"/>
                </a:cxn>
                <a:cxn ang="0">
                  <a:pos x="39" y="73"/>
                </a:cxn>
                <a:cxn ang="0">
                  <a:pos x="35" y="76"/>
                </a:cxn>
                <a:cxn ang="0">
                  <a:pos x="30" y="77"/>
                </a:cxn>
                <a:cxn ang="0">
                  <a:pos x="19" y="77"/>
                </a:cxn>
                <a:cxn ang="0">
                  <a:pos x="15" y="76"/>
                </a:cxn>
                <a:cxn ang="0">
                  <a:pos x="11" y="73"/>
                </a:cxn>
                <a:cxn ang="0">
                  <a:pos x="7" y="69"/>
                </a:cxn>
                <a:cxn ang="0">
                  <a:pos x="1" y="56"/>
                </a:cxn>
                <a:cxn ang="0">
                  <a:pos x="0" y="38"/>
                </a:cxn>
                <a:cxn ang="0">
                  <a:pos x="10" y="38"/>
                </a:cxn>
                <a:cxn ang="0">
                  <a:pos x="11" y="54"/>
                </a:cxn>
                <a:cxn ang="0">
                  <a:pos x="14" y="62"/>
                </a:cxn>
                <a:cxn ang="0">
                  <a:pos x="18" y="65"/>
                </a:cxn>
                <a:cxn ang="0">
                  <a:pos x="21" y="67"/>
                </a:cxn>
                <a:cxn ang="0">
                  <a:pos x="29" y="67"/>
                </a:cxn>
                <a:cxn ang="0">
                  <a:pos x="32" y="66"/>
                </a:cxn>
                <a:cxn ang="0">
                  <a:pos x="35" y="62"/>
                </a:cxn>
                <a:cxn ang="0">
                  <a:pos x="39" y="54"/>
                </a:cxn>
                <a:cxn ang="0">
                  <a:pos x="39" y="23"/>
                </a:cxn>
                <a:cxn ang="0">
                  <a:pos x="35" y="14"/>
                </a:cxn>
                <a:cxn ang="0">
                  <a:pos x="32" y="11"/>
                </a:cxn>
                <a:cxn ang="0">
                  <a:pos x="24" y="8"/>
                </a:cxn>
                <a:cxn ang="0">
                  <a:pos x="19" y="9"/>
                </a:cxn>
                <a:cxn ang="0">
                  <a:pos x="17" y="11"/>
                </a:cxn>
                <a:cxn ang="0">
                  <a:pos x="14" y="14"/>
                </a:cxn>
                <a:cxn ang="0">
                  <a:pos x="11" y="23"/>
                </a:cxn>
                <a:cxn ang="0">
                  <a:pos x="10" y="38"/>
                </a:cxn>
              </a:cxnLst>
              <a:rect l="0" t="0" r="r" b="b"/>
              <a:pathLst>
                <a:path w="50" h="77">
                  <a:moveTo>
                    <a:pt x="0" y="38"/>
                  </a:moveTo>
                  <a:lnTo>
                    <a:pt x="0" y="30"/>
                  </a:lnTo>
                  <a:lnTo>
                    <a:pt x="3" y="16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5" y="3"/>
                  </a:lnTo>
                  <a:lnTo>
                    <a:pt x="39" y="4"/>
                  </a:lnTo>
                  <a:lnTo>
                    <a:pt x="41" y="7"/>
                  </a:lnTo>
                  <a:lnTo>
                    <a:pt x="46" y="15"/>
                  </a:lnTo>
                  <a:lnTo>
                    <a:pt x="48" y="26"/>
                  </a:lnTo>
                  <a:lnTo>
                    <a:pt x="48" y="32"/>
                  </a:lnTo>
                  <a:lnTo>
                    <a:pt x="50" y="38"/>
                  </a:lnTo>
                  <a:lnTo>
                    <a:pt x="50" y="47"/>
                  </a:lnTo>
                  <a:lnTo>
                    <a:pt x="47" y="61"/>
                  </a:lnTo>
                  <a:lnTo>
                    <a:pt x="44" y="66"/>
                  </a:lnTo>
                  <a:lnTo>
                    <a:pt x="41" y="70"/>
                  </a:lnTo>
                  <a:lnTo>
                    <a:pt x="39" y="73"/>
                  </a:lnTo>
                  <a:lnTo>
                    <a:pt x="35" y="76"/>
                  </a:lnTo>
                  <a:lnTo>
                    <a:pt x="30" y="77"/>
                  </a:lnTo>
                  <a:lnTo>
                    <a:pt x="19" y="77"/>
                  </a:lnTo>
                  <a:lnTo>
                    <a:pt x="15" y="76"/>
                  </a:lnTo>
                  <a:lnTo>
                    <a:pt x="11" y="73"/>
                  </a:lnTo>
                  <a:lnTo>
                    <a:pt x="7" y="69"/>
                  </a:lnTo>
                  <a:lnTo>
                    <a:pt x="1" y="56"/>
                  </a:lnTo>
                  <a:lnTo>
                    <a:pt x="0" y="38"/>
                  </a:lnTo>
                  <a:close/>
                  <a:moveTo>
                    <a:pt x="10" y="38"/>
                  </a:moveTo>
                  <a:lnTo>
                    <a:pt x="11" y="54"/>
                  </a:lnTo>
                  <a:lnTo>
                    <a:pt x="14" y="62"/>
                  </a:lnTo>
                  <a:lnTo>
                    <a:pt x="18" y="65"/>
                  </a:lnTo>
                  <a:lnTo>
                    <a:pt x="21" y="67"/>
                  </a:lnTo>
                  <a:lnTo>
                    <a:pt x="29" y="67"/>
                  </a:lnTo>
                  <a:lnTo>
                    <a:pt x="32" y="66"/>
                  </a:lnTo>
                  <a:lnTo>
                    <a:pt x="35" y="62"/>
                  </a:lnTo>
                  <a:lnTo>
                    <a:pt x="39" y="54"/>
                  </a:lnTo>
                  <a:lnTo>
                    <a:pt x="39" y="23"/>
                  </a:lnTo>
                  <a:lnTo>
                    <a:pt x="35" y="14"/>
                  </a:lnTo>
                  <a:lnTo>
                    <a:pt x="32" y="11"/>
                  </a:lnTo>
                  <a:lnTo>
                    <a:pt x="24" y="8"/>
                  </a:lnTo>
                  <a:lnTo>
                    <a:pt x="19" y="9"/>
                  </a:lnTo>
                  <a:lnTo>
                    <a:pt x="17" y="11"/>
                  </a:lnTo>
                  <a:lnTo>
                    <a:pt x="14" y="14"/>
                  </a:lnTo>
                  <a:lnTo>
                    <a:pt x="11" y="23"/>
                  </a:lnTo>
                  <a:lnTo>
                    <a:pt x="1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948" y="2738"/>
              <a:ext cx="50" cy="77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0"/>
                </a:cxn>
                <a:cxn ang="0">
                  <a:pos x="3" y="16"/>
                </a:cxn>
                <a:cxn ang="0">
                  <a:pos x="6" y="11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5" y="1"/>
                </a:cxn>
                <a:cxn ang="0">
                  <a:pos x="19" y="0"/>
                </a:cxn>
                <a:cxn ang="0">
                  <a:pos x="29" y="0"/>
                </a:cxn>
                <a:cxn ang="0">
                  <a:pos x="35" y="3"/>
                </a:cxn>
                <a:cxn ang="0">
                  <a:pos x="39" y="4"/>
                </a:cxn>
                <a:cxn ang="0">
                  <a:pos x="42" y="7"/>
                </a:cxn>
                <a:cxn ang="0">
                  <a:pos x="46" y="15"/>
                </a:cxn>
                <a:cxn ang="0">
                  <a:pos x="50" y="32"/>
                </a:cxn>
                <a:cxn ang="0">
                  <a:pos x="50" y="47"/>
                </a:cxn>
                <a:cxn ang="0">
                  <a:pos x="47" y="61"/>
                </a:cxn>
                <a:cxn ang="0">
                  <a:pos x="44" y="66"/>
                </a:cxn>
                <a:cxn ang="0">
                  <a:pos x="42" y="70"/>
                </a:cxn>
                <a:cxn ang="0">
                  <a:pos x="39" y="73"/>
                </a:cxn>
                <a:cxn ang="0">
                  <a:pos x="35" y="76"/>
                </a:cxn>
                <a:cxn ang="0">
                  <a:pos x="30" y="77"/>
                </a:cxn>
                <a:cxn ang="0">
                  <a:pos x="19" y="77"/>
                </a:cxn>
                <a:cxn ang="0">
                  <a:pos x="15" y="76"/>
                </a:cxn>
                <a:cxn ang="0">
                  <a:pos x="11" y="73"/>
                </a:cxn>
                <a:cxn ang="0">
                  <a:pos x="8" y="69"/>
                </a:cxn>
                <a:cxn ang="0">
                  <a:pos x="3" y="62"/>
                </a:cxn>
                <a:cxn ang="0">
                  <a:pos x="1" y="51"/>
                </a:cxn>
                <a:cxn ang="0">
                  <a:pos x="0" y="38"/>
                </a:cxn>
                <a:cxn ang="0">
                  <a:pos x="10" y="38"/>
                </a:cxn>
                <a:cxn ang="0">
                  <a:pos x="11" y="54"/>
                </a:cxn>
                <a:cxn ang="0">
                  <a:pos x="14" y="62"/>
                </a:cxn>
                <a:cxn ang="0">
                  <a:pos x="18" y="65"/>
                </a:cxn>
                <a:cxn ang="0">
                  <a:pos x="21" y="67"/>
                </a:cxn>
                <a:cxn ang="0">
                  <a:pos x="29" y="67"/>
                </a:cxn>
                <a:cxn ang="0">
                  <a:pos x="32" y="66"/>
                </a:cxn>
                <a:cxn ang="0">
                  <a:pos x="35" y="62"/>
                </a:cxn>
                <a:cxn ang="0">
                  <a:pos x="39" y="54"/>
                </a:cxn>
                <a:cxn ang="0">
                  <a:pos x="40" y="38"/>
                </a:cxn>
                <a:cxn ang="0">
                  <a:pos x="39" y="23"/>
                </a:cxn>
                <a:cxn ang="0">
                  <a:pos x="35" y="14"/>
                </a:cxn>
                <a:cxn ang="0">
                  <a:pos x="32" y="11"/>
                </a:cxn>
                <a:cxn ang="0">
                  <a:pos x="29" y="9"/>
                </a:cxn>
                <a:cxn ang="0">
                  <a:pos x="24" y="8"/>
                </a:cxn>
                <a:cxn ang="0">
                  <a:pos x="19" y="9"/>
                </a:cxn>
                <a:cxn ang="0">
                  <a:pos x="17" y="11"/>
                </a:cxn>
                <a:cxn ang="0">
                  <a:pos x="14" y="14"/>
                </a:cxn>
                <a:cxn ang="0">
                  <a:pos x="11" y="23"/>
                </a:cxn>
                <a:cxn ang="0">
                  <a:pos x="10" y="38"/>
                </a:cxn>
              </a:cxnLst>
              <a:rect l="0" t="0" r="r" b="b"/>
              <a:pathLst>
                <a:path w="50" h="77">
                  <a:moveTo>
                    <a:pt x="0" y="38"/>
                  </a:moveTo>
                  <a:lnTo>
                    <a:pt x="0" y="30"/>
                  </a:lnTo>
                  <a:lnTo>
                    <a:pt x="3" y="16"/>
                  </a:lnTo>
                  <a:lnTo>
                    <a:pt x="6" y="11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5" y="3"/>
                  </a:lnTo>
                  <a:lnTo>
                    <a:pt x="39" y="4"/>
                  </a:lnTo>
                  <a:lnTo>
                    <a:pt x="42" y="7"/>
                  </a:lnTo>
                  <a:lnTo>
                    <a:pt x="46" y="15"/>
                  </a:lnTo>
                  <a:lnTo>
                    <a:pt x="50" y="32"/>
                  </a:lnTo>
                  <a:lnTo>
                    <a:pt x="50" y="47"/>
                  </a:lnTo>
                  <a:lnTo>
                    <a:pt x="47" y="61"/>
                  </a:lnTo>
                  <a:lnTo>
                    <a:pt x="44" y="66"/>
                  </a:lnTo>
                  <a:lnTo>
                    <a:pt x="42" y="70"/>
                  </a:lnTo>
                  <a:lnTo>
                    <a:pt x="39" y="73"/>
                  </a:lnTo>
                  <a:lnTo>
                    <a:pt x="35" y="76"/>
                  </a:lnTo>
                  <a:lnTo>
                    <a:pt x="30" y="77"/>
                  </a:lnTo>
                  <a:lnTo>
                    <a:pt x="19" y="77"/>
                  </a:lnTo>
                  <a:lnTo>
                    <a:pt x="15" y="76"/>
                  </a:lnTo>
                  <a:lnTo>
                    <a:pt x="11" y="73"/>
                  </a:lnTo>
                  <a:lnTo>
                    <a:pt x="8" y="69"/>
                  </a:lnTo>
                  <a:lnTo>
                    <a:pt x="3" y="62"/>
                  </a:lnTo>
                  <a:lnTo>
                    <a:pt x="1" y="51"/>
                  </a:lnTo>
                  <a:lnTo>
                    <a:pt x="0" y="38"/>
                  </a:lnTo>
                  <a:close/>
                  <a:moveTo>
                    <a:pt x="10" y="38"/>
                  </a:moveTo>
                  <a:lnTo>
                    <a:pt x="11" y="54"/>
                  </a:lnTo>
                  <a:lnTo>
                    <a:pt x="14" y="62"/>
                  </a:lnTo>
                  <a:lnTo>
                    <a:pt x="18" y="65"/>
                  </a:lnTo>
                  <a:lnTo>
                    <a:pt x="21" y="67"/>
                  </a:lnTo>
                  <a:lnTo>
                    <a:pt x="29" y="67"/>
                  </a:lnTo>
                  <a:lnTo>
                    <a:pt x="32" y="66"/>
                  </a:lnTo>
                  <a:lnTo>
                    <a:pt x="35" y="62"/>
                  </a:lnTo>
                  <a:lnTo>
                    <a:pt x="39" y="54"/>
                  </a:lnTo>
                  <a:lnTo>
                    <a:pt x="40" y="38"/>
                  </a:lnTo>
                  <a:lnTo>
                    <a:pt x="39" y="23"/>
                  </a:lnTo>
                  <a:lnTo>
                    <a:pt x="35" y="14"/>
                  </a:lnTo>
                  <a:lnTo>
                    <a:pt x="32" y="11"/>
                  </a:lnTo>
                  <a:lnTo>
                    <a:pt x="29" y="9"/>
                  </a:lnTo>
                  <a:lnTo>
                    <a:pt x="24" y="8"/>
                  </a:lnTo>
                  <a:lnTo>
                    <a:pt x="19" y="9"/>
                  </a:lnTo>
                  <a:lnTo>
                    <a:pt x="17" y="11"/>
                  </a:lnTo>
                  <a:lnTo>
                    <a:pt x="14" y="14"/>
                  </a:lnTo>
                  <a:lnTo>
                    <a:pt x="11" y="23"/>
                  </a:lnTo>
                  <a:lnTo>
                    <a:pt x="1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795" y="2463"/>
              <a:ext cx="29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838" y="2419"/>
              <a:ext cx="27" cy="76"/>
            </a:xfrm>
            <a:custGeom>
              <a:avLst/>
              <a:gdLst/>
              <a:ahLst/>
              <a:cxnLst>
                <a:cxn ang="0">
                  <a:pos x="27" y="76"/>
                </a:cxn>
                <a:cxn ang="0">
                  <a:pos x="17" y="76"/>
                </a:cxn>
                <a:cxn ang="0">
                  <a:pos x="17" y="16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9" y="23"/>
                </a:cxn>
                <a:cxn ang="0">
                  <a:pos x="4" y="26"/>
                </a:cxn>
                <a:cxn ang="0">
                  <a:pos x="0" y="27"/>
                </a:cxn>
                <a:cxn ang="0">
                  <a:pos x="0" y="19"/>
                </a:cxn>
                <a:cxn ang="0">
                  <a:pos x="5" y="16"/>
                </a:cxn>
                <a:cxn ang="0">
                  <a:pos x="9" y="13"/>
                </a:cxn>
                <a:cxn ang="0">
                  <a:pos x="16" y="6"/>
                </a:cxn>
                <a:cxn ang="0">
                  <a:pos x="19" y="2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27" y="76"/>
                </a:cxn>
              </a:cxnLst>
              <a:rect l="0" t="0" r="r" b="b"/>
              <a:pathLst>
                <a:path w="27" h="76">
                  <a:moveTo>
                    <a:pt x="27" y="76"/>
                  </a:moveTo>
                  <a:lnTo>
                    <a:pt x="17" y="76"/>
                  </a:lnTo>
                  <a:lnTo>
                    <a:pt x="17" y="16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9" y="23"/>
                  </a:lnTo>
                  <a:lnTo>
                    <a:pt x="4" y="26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5" y="16"/>
                  </a:lnTo>
                  <a:lnTo>
                    <a:pt x="9" y="13"/>
                  </a:lnTo>
                  <a:lnTo>
                    <a:pt x="16" y="6"/>
                  </a:lnTo>
                  <a:lnTo>
                    <a:pt x="19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27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90" y="2420"/>
              <a:ext cx="50" cy="76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10" y="54"/>
                </a:cxn>
                <a:cxn ang="0">
                  <a:pos x="11" y="58"/>
                </a:cxn>
                <a:cxn ang="0">
                  <a:pos x="14" y="63"/>
                </a:cxn>
                <a:cxn ang="0">
                  <a:pos x="19" y="66"/>
                </a:cxn>
                <a:cxn ang="0">
                  <a:pos x="30" y="66"/>
                </a:cxn>
                <a:cxn ang="0">
                  <a:pos x="33" y="65"/>
                </a:cxn>
                <a:cxn ang="0">
                  <a:pos x="35" y="62"/>
                </a:cxn>
                <a:cxn ang="0">
                  <a:pos x="37" y="59"/>
                </a:cxn>
                <a:cxn ang="0">
                  <a:pos x="39" y="54"/>
                </a:cxn>
                <a:cxn ang="0">
                  <a:pos x="39" y="43"/>
                </a:cxn>
                <a:cxn ang="0">
                  <a:pos x="37" y="39"/>
                </a:cxn>
                <a:cxn ang="0">
                  <a:pos x="33" y="34"/>
                </a:cxn>
                <a:cxn ang="0">
                  <a:pos x="29" y="33"/>
                </a:cxn>
                <a:cxn ang="0">
                  <a:pos x="21" y="33"/>
                </a:cxn>
                <a:cxn ang="0">
                  <a:pos x="18" y="34"/>
                </a:cxn>
                <a:cxn ang="0">
                  <a:pos x="17" y="34"/>
                </a:cxn>
                <a:cxn ang="0">
                  <a:pos x="14" y="36"/>
                </a:cxn>
                <a:cxn ang="0">
                  <a:pos x="11" y="39"/>
                </a:cxn>
                <a:cxn ang="0">
                  <a:pos x="1" y="39"/>
                </a:cxn>
                <a:cxn ang="0">
                  <a:pos x="8" y="0"/>
                </a:cxn>
                <a:cxn ang="0">
                  <a:pos x="44" y="0"/>
                </a:cxn>
                <a:cxn ang="0">
                  <a:pos x="44" y="10"/>
                </a:cxn>
                <a:cxn ang="0">
                  <a:pos x="17" y="10"/>
                </a:cxn>
                <a:cxn ang="0">
                  <a:pos x="12" y="29"/>
                </a:cxn>
                <a:cxn ang="0">
                  <a:pos x="17" y="26"/>
                </a:cxn>
                <a:cxn ang="0">
                  <a:pos x="22" y="25"/>
                </a:cxn>
                <a:cxn ang="0">
                  <a:pos x="26" y="23"/>
                </a:cxn>
                <a:cxn ang="0">
                  <a:pos x="32" y="25"/>
                </a:cxn>
                <a:cxn ang="0">
                  <a:pos x="43" y="30"/>
                </a:cxn>
                <a:cxn ang="0">
                  <a:pos x="47" y="36"/>
                </a:cxn>
                <a:cxn ang="0">
                  <a:pos x="48" y="41"/>
                </a:cxn>
                <a:cxn ang="0">
                  <a:pos x="50" y="48"/>
                </a:cxn>
                <a:cxn ang="0">
                  <a:pos x="48" y="55"/>
                </a:cxn>
                <a:cxn ang="0">
                  <a:pos x="47" y="61"/>
                </a:cxn>
                <a:cxn ang="0">
                  <a:pos x="44" y="66"/>
                </a:cxn>
                <a:cxn ang="0">
                  <a:pos x="40" y="70"/>
                </a:cxn>
                <a:cxn ang="0">
                  <a:pos x="35" y="73"/>
                </a:cxn>
                <a:cxn ang="0">
                  <a:pos x="24" y="76"/>
                </a:cxn>
                <a:cxn ang="0">
                  <a:pos x="12" y="73"/>
                </a:cxn>
                <a:cxn ang="0">
                  <a:pos x="7" y="70"/>
                </a:cxn>
                <a:cxn ang="0">
                  <a:pos x="4" y="66"/>
                </a:cxn>
                <a:cxn ang="0">
                  <a:pos x="1" y="61"/>
                </a:cxn>
                <a:cxn ang="0">
                  <a:pos x="0" y="55"/>
                </a:cxn>
              </a:cxnLst>
              <a:rect l="0" t="0" r="r" b="b"/>
              <a:pathLst>
                <a:path w="50" h="76">
                  <a:moveTo>
                    <a:pt x="0" y="55"/>
                  </a:moveTo>
                  <a:lnTo>
                    <a:pt x="10" y="54"/>
                  </a:lnTo>
                  <a:lnTo>
                    <a:pt x="11" y="58"/>
                  </a:lnTo>
                  <a:lnTo>
                    <a:pt x="14" y="63"/>
                  </a:lnTo>
                  <a:lnTo>
                    <a:pt x="19" y="66"/>
                  </a:lnTo>
                  <a:lnTo>
                    <a:pt x="30" y="66"/>
                  </a:lnTo>
                  <a:lnTo>
                    <a:pt x="33" y="65"/>
                  </a:lnTo>
                  <a:lnTo>
                    <a:pt x="35" y="62"/>
                  </a:lnTo>
                  <a:lnTo>
                    <a:pt x="37" y="59"/>
                  </a:lnTo>
                  <a:lnTo>
                    <a:pt x="39" y="54"/>
                  </a:lnTo>
                  <a:lnTo>
                    <a:pt x="39" y="43"/>
                  </a:lnTo>
                  <a:lnTo>
                    <a:pt x="37" y="39"/>
                  </a:lnTo>
                  <a:lnTo>
                    <a:pt x="33" y="34"/>
                  </a:lnTo>
                  <a:lnTo>
                    <a:pt x="29" y="33"/>
                  </a:lnTo>
                  <a:lnTo>
                    <a:pt x="21" y="33"/>
                  </a:lnTo>
                  <a:lnTo>
                    <a:pt x="18" y="34"/>
                  </a:lnTo>
                  <a:lnTo>
                    <a:pt x="17" y="34"/>
                  </a:lnTo>
                  <a:lnTo>
                    <a:pt x="14" y="36"/>
                  </a:lnTo>
                  <a:lnTo>
                    <a:pt x="11" y="39"/>
                  </a:lnTo>
                  <a:lnTo>
                    <a:pt x="1" y="39"/>
                  </a:lnTo>
                  <a:lnTo>
                    <a:pt x="8" y="0"/>
                  </a:lnTo>
                  <a:lnTo>
                    <a:pt x="44" y="0"/>
                  </a:lnTo>
                  <a:lnTo>
                    <a:pt x="44" y="10"/>
                  </a:lnTo>
                  <a:lnTo>
                    <a:pt x="17" y="10"/>
                  </a:lnTo>
                  <a:lnTo>
                    <a:pt x="12" y="29"/>
                  </a:lnTo>
                  <a:lnTo>
                    <a:pt x="17" y="26"/>
                  </a:lnTo>
                  <a:lnTo>
                    <a:pt x="22" y="25"/>
                  </a:lnTo>
                  <a:lnTo>
                    <a:pt x="26" y="23"/>
                  </a:lnTo>
                  <a:lnTo>
                    <a:pt x="32" y="25"/>
                  </a:lnTo>
                  <a:lnTo>
                    <a:pt x="43" y="30"/>
                  </a:lnTo>
                  <a:lnTo>
                    <a:pt x="47" y="36"/>
                  </a:lnTo>
                  <a:lnTo>
                    <a:pt x="48" y="41"/>
                  </a:lnTo>
                  <a:lnTo>
                    <a:pt x="50" y="48"/>
                  </a:lnTo>
                  <a:lnTo>
                    <a:pt x="48" y="55"/>
                  </a:lnTo>
                  <a:lnTo>
                    <a:pt x="47" y="61"/>
                  </a:lnTo>
                  <a:lnTo>
                    <a:pt x="44" y="66"/>
                  </a:lnTo>
                  <a:lnTo>
                    <a:pt x="40" y="70"/>
                  </a:lnTo>
                  <a:lnTo>
                    <a:pt x="35" y="73"/>
                  </a:lnTo>
                  <a:lnTo>
                    <a:pt x="24" y="76"/>
                  </a:lnTo>
                  <a:lnTo>
                    <a:pt x="12" y="73"/>
                  </a:lnTo>
                  <a:lnTo>
                    <a:pt x="7" y="70"/>
                  </a:lnTo>
                  <a:lnTo>
                    <a:pt x="4" y="66"/>
                  </a:lnTo>
                  <a:lnTo>
                    <a:pt x="1" y="61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948" y="2419"/>
              <a:ext cx="50" cy="77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0"/>
                </a:cxn>
                <a:cxn ang="0">
                  <a:pos x="3" y="16"/>
                </a:cxn>
                <a:cxn ang="0">
                  <a:pos x="6" y="11"/>
                </a:cxn>
                <a:cxn ang="0">
                  <a:pos x="8" y="6"/>
                </a:cxn>
                <a:cxn ang="0">
                  <a:pos x="11" y="4"/>
                </a:cxn>
                <a:cxn ang="0">
                  <a:pos x="15" y="1"/>
                </a:cxn>
                <a:cxn ang="0">
                  <a:pos x="19" y="0"/>
                </a:cxn>
                <a:cxn ang="0">
                  <a:pos x="29" y="0"/>
                </a:cxn>
                <a:cxn ang="0">
                  <a:pos x="35" y="2"/>
                </a:cxn>
                <a:cxn ang="0">
                  <a:pos x="39" y="4"/>
                </a:cxn>
                <a:cxn ang="0">
                  <a:pos x="42" y="6"/>
                </a:cxn>
                <a:cxn ang="0">
                  <a:pos x="46" y="15"/>
                </a:cxn>
                <a:cxn ang="0">
                  <a:pos x="50" y="31"/>
                </a:cxn>
                <a:cxn ang="0">
                  <a:pos x="50" y="47"/>
                </a:cxn>
                <a:cxn ang="0">
                  <a:pos x="47" y="60"/>
                </a:cxn>
                <a:cxn ang="0">
                  <a:pos x="44" y="66"/>
                </a:cxn>
                <a:cxn ang="0">
                  <a:pos x="42" y="70"/>
                </a:cxn>
                <a:cxn ang="0">
                  <a:pos x="39" y="73"/>
                </a:cxn>
                <a:cxn ang="0">
                  <a:pos x="35" y="76"/>
                </a:cxn>
                <a:cxn ang="0">
                  <a:pos x="30" y="77"/>
                </a:cxn>
                <a:cxn ang="0">
                  <a:pos x="19" y="77"/>
                </a:cxn>
                <a:cxn ang="0">
                  <a:pos x="15" y="76"/>
                </a:cxn>
                <a:cxn ang="0">
                  <a:pos x="11" y="73"/>
                </a:cxn>
                <a:cxn ang="0">
                  <a:pos x="8" y="69"/>
                </a:cxn>
                <a:cxn ang="0">
                  <a:pos x="3" y="62"/>
                </a:cxn>
                <a:cxn ang="0">
                  <a:pos x="1" y="51"/>
                </a:cxn>
                <a:cxn ang="0">
                  <a:pos x="0" y="38"/>
                </a:cxn>
                <a:cxn ang="0">
                  <a:pos x="10" y="38"/>
                </a:cxn>
                <a:cxn ang="0">
                  <a:pos x="11" y="53"/>
                </a:cxn>
                <a:cxn ang="0">
                  <a:pos x="14" y="62"/>
                </a:cxn>
                <a:cxn ang="0">
                  <a:pos x="18" y="64"/>
                </a:cxn>
                <a:cxn ang="0">
                  <a:pos x="21" y="67"/>
                </a:cxn>
                <a:cxn ang="0">
                  <a:pos x="29" y="67"/>
                </a:cxn>
                <a:cxn ang="0">
                  <a:pos x="32" y="66"/>
                </a:cxn>
                <a:cxn ang="0">
                  <a:pos x="35" y="62"/>
                </a:cxn>
                <a:cxn ang="0">
                  <a:pos x="39" y="53"/>
                </a:cxn>
                <a:cxn ang="0">
                  <a:pos x="40" y="38"/>
                </a:cxn>
                <a:cxn ang="0">
                  <a:pos x="39" y="23"/>
                </a:cxn>
                <a:cxn ang="0">
                  <a:pos x="35" y="13"/>
                </a:cxn>
                <a:cxn ang="0">
                  <a:pos x="32" y="11"/>
                </a:cxn>
                <a:cxn ang="0">
                  <a:pos x="29" y="9"/>
                </a:cxn>
                <a:cxn ang="0">
                  <a:pos x="24" y="8"/>
                </a:cxn>
                <a:cxn ang="0">
                  <a:pos x="19" y="9"/>
                </a:cxn>
                <a:cxn ang="0">
                  <a:pos x="17" y="11"/>
                </a:cxn>
                <a:cxn ang="0">
                  <a:pos x="14" y="13"/>
                </a:cxn>
                <a:cxn ang="0">
                  <a:pos x="11" y="23"/>
                </a:cxn>
                <a:cxn ang="0">
                  <a:pos x="10" y="38"/>
                </a:cxn>
              </a:cxnLst>
              <a:rect l="0" t="0" r="r" b="b"/>
              <a:pathLst>
                <a:path w="50" h="77">
                  <a:moveTo>
                    <a:pt x="0" y="38"/>
                  </a:moveTo>
                  <a:lnTo>
                    <a:pt x="0" y="30"/>
                  </a:lnTo>
                  <a:lnTo>
                    <a:pt x="3" y="16"/>
                  </a:lnTo>
                  <a:lnTo>
                    <a:pt x="6" y="11"/>
                  </a:lnTo>
                  <a:lnTo>
                    <a:pt x="8" y="6"/>
                  </a:lnTo>
                  <a:lnTo>
                    <a:pt x="11" y="4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5" y="2"/>
                  </a:lnTo>
                  <a:lnTo>
                    <a:pt x="39" y="4"/>
                  </a:lnTo>
                  <a:lnTo>
                    <a:pt x="42" y="6"/>
                  </a:lnTo>
                  <a:lnTo>
                    <a:pt x="46" y="15"/>
                  </a:lnTo>
                  <a:lnTo>
                    <a:pt x="50" y="31"/>
                  </a:lnTo>
                  <a:lnTo>
                    <a:pt x="50" y="47"/>
                  </a:lnTo>
                  <a:lnTo>
                    <a:pt x="47" y="60"/>
                  </a:lnTo>
                  <a:lnTo>
                    <a:pt x="44" y="66"/>
                  </a:lnTo>
                  <a:lnTo>
                    <a:pt x="42" y="70"/>
                  </a:lnTo>
                  <a:lnTo>
                    <a:pt x="39" y="73"/>
                  </a:lnTo>
                  <a:lnTo>
                    <a:pt x="35" y="76"/>
                  </a:lnTo>
                  <a:lnTo>
                    <a:pt x="30" y="77"/>
                  </a:lnTo>
                  <a:lnTo>
                    <a:pt x="19" y="77"/>
                  </a:lnTo>
                  <a:lnTo>
                    <a:pt x="15" y="76"/>
                  </a:lnTo>
                  <a:lnTo>
                    <a:pt x="11" y="73"/>
                  </a:lnTo>
                  <a:lnTo>
                    <a:pt x="8" y="69"/>
                  </a:lnTo>
                  <a:lnTo>
                    <a:pt x="3" y="62"/>
                  </a:lnTo>
                  <a:lnTo>
                    <a:pt x="1" y="51"/>
                  </a:lnTo>
                  <a:lnTo>
                    <a:pt x="0" y="38"/>
                  </a:lnTo>
                  <a:close/>
                  <a:moveTo>
                    <a:pt x="10" y="38"/>
                  </a:moveTo>
                  <a:lnTo>
                    <a:pt x="11" y="53"/>
                  </a:lnTo>
                  <a:lnTo>
                    <a:pt x="14" y="62"/>
                  </a:lnTo>
                  <a:lnTo>
                    <a:pt x="18" y="64"/>
                  </a:lnTo>
                  <a:lnTo>
                    <a:pt x="21" y="67"/>
                  </a:lnTo>
                  <a:lnTo>
                    <a:pt x="29" y="67"/>
                  </a:lnTo>
                  <a:lnTo>
                    <a:pt x="32" y="66"/>
                  </a:lnTo>
                  <a:lnTo>
                    <a:pt x="35" y="62"/>
                  </a:lnTo>
                  <a:lnTo>
                    <a:pt x="39" y="53"/>
                  </a:lnTo>
                  <a:lnTo>
                    <a:pt x="40" y="38"/>
                  </a:lnTo>
                  <a:lnTo>
                    <a:pt x="39" y="23"/>
                  </a:lnTo>
                  <a:lnTo>
                    <a:pt x="35" y="13"/>
                  </a:lnTo>
                  <a:lnTo>
                    <a:pt x="32" y="11"/>
                  </a:lnTo>
                  <a:lnTo>
                    <a:pt x="29" y="9"/>
                  </a:lnTo>
                  <a:lnTo>
                    <a:pt x="24" y="8"/>
                  </a:lnTo>
                  <a:lnTo>
                    <a:pt x="19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11" y="23"/>
                  </a:lnTo>
                  <a:lnTo>
                    <a:pt x="1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795" y="2142"/>
              <a:ext cx="29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838" y="2098"/>
              <a:ext cx="27" cy="76"/>
            </a:xfrm>
            <a:custGeom>
              <a:avLst/>
              <a:gdLst/>
              <a:ahLst/>
              <a:cxnLst>
                <a:cxn ang="0">
                  <a:pos x="27" y="76"/>
                </a:cxn>
                <a:cxn ang="0">
                  <a:pos x="17" y="76"/>
                </a:cxn>
                <a:cxn ang="0">
                  <a:pos x="17" y="17"/>
                </a:cxn>
                <a:cxn ang="0">
                  <a:pos x="15" y="19"/>
                </a:cxn>
                <a:cxn ang="0">
                  <a:pos x="12" y="21"/>
                </a:cxn>
                <a:cxn ang="0">
                  <a:pos x="9" y="23"/>
                </a:cxn>
                <a:cxn ang="0">
                  <a:pos x="4" y="26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5" y="17"/>
                </a:cxn>
                <a:cxn ang="0">
                  <a:pos x="9" y="14"/>
                </a:cxn>
                <a:cxn ang="0">
                  <a:pos x="16" y="7"/>
                </a:cxn>
                <a:cxn ang="0">
                  <a:pos x="19" y="3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27" y="76"/>
                </a:cxn>
              </a:cxnLst>
              <a:rect l="0" t="0" r="r" b="b"/>
              <a:pathLst>
                <a:path w="27" h="76">
                  <a:moveTo>
                    <a:pt x="27" y="76"/>
                  </a:moveTo>
                  <a:lnTo>
                    <a:pt x="17" y="76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3"/>
                  </a:lnTo>
                  <a:lnTo>
                    <a:pt x="4" y="26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5" y="17"/>
                  </a:lnTo>
                  <a:lnTo>
                    <a:pt x="9" y="14"/>
                  </a:lnTo>
                  <a:lnTo>
                    <a:pt x="16" y="7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27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890" y="2098"/>
              <a:ext cx="50" cy="77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0"/>
                </a:cxn>
                <a:cxn ang="0">
                  <a:pos x="3" y="17"/>
                </a:cxn>
                <a:cxn ang="0">
                  <a:pos x="4" y="11"/>
                </a:cxn>
                <a:cxn ang="0">
                  <a:pos x="7" y="7"/>
                </a:cxn>
                <a:cxn ang="0">
                  <a:pos x="15" y="1"/>
                </a:cxn>
                <a:cxn ang="0">
                  <a:pos x="19" y="0"/>
                </a:cxn>
                <a:cxn ang="0">
                  <a:pos x="29" y="0"/>
                </a:cxn>
                <a:cxn ang="0">
                  <a:pos x="35" y="3"/>
                </a:cxn>
                <a:cxn ang="0">
                  <a:pos x="39" y="4"/>
                </a:cxn>
                <a:cxn ang="0">
                  <a:pos x="41" y="7"/>
                </a:cxn>
                <a:cxn ang="0">
                  <a:pos x="46" y="15"/>
                </a:cxn>
                <a:cxn ang="0">
                  <a:pos x="48" y="26"/>
                </a:cxn>
                <a:cxn ang="0">
                  <a:pos x="48" y="32"/>
                </a:cxn>
                <a:cxn ang="0">
                  <a:pos x="50" y="39"/>
                </a:cxn>
                <a:cxn ang="0">
                  <a:pos x="50" y="47"/>
                </a:cxn>
                <a:cxn ang="0">
                  <a:pos x="47" y="61"/>
                </a:cxn>
                <a:cxn ang="0">
                  <a:pos x="44" y="66"/>
                </a:cxn>
                <a:cxn ang="0">
                  <a:pos x="41" y="70"/>
                </a:cxn>
                <a:cxn ang="0">
                  <a:pos x="39" y="73"/>
                </a:cxn>
                <a:cxn ang="0">
                  <a:pos x="35" y="76"/>
                </a:cxn>
                <a:cxn ang="0">
                  <a:pos x="30" y="77"/>
                </a:cxn>
                <a:cxn ang="0">
                  <a:pos x="19" y="77"/>
                </a:cxn>
                <a:cxn ang="0">
                  <a:pos x="15" y="76"/>
                </a:cxn>
                <a:cxn ang="0">
                  <a:pos x="11" y="73"/>
                </a:cxn>
                <a:cxn ang="0">
                  <a:pos x="7" y="69"/>
                </a:cxn>
                <a:cxn ang="0">
                  <a:pos x="1" y="57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11" y="54"/>
                </a:cxn>
                <a:cxn ang="0">
                  <a:pos x="14" y="62"/>
                </a:cxn>
                <a:cxn ang="0">
                  <a:pos x="18" y="65"/>
                </a:cxn>
                <a:cxn ang="0">
                  <a:pos x="21" y="68"/>
                </a:cxn>
                <a:cxn ang="0">
                  <a:pos x="29" y="68"/>
                </a:cxn>
                <a:cxn ang="0">
                  <a:pos x="32" y="66"/>
                </a:cxn>
                <a:cxn ang="0">
                  <a:pos x="35" y="62"/>
                </a:cxn>
                <a:cxn ang="0">
                  <a:pos x="39" y="54"/>
                </a:cxn>
                <a:cxn ang="0">
                  <a:pos x="39" y="23"/>
                </a:cxn>
                <a:cxn ang="0">
                  <a:pos x="35" y="14"/>
                </a:cxn>
                <a:cxn ang="0">
                  <a:pos x="32" y="11"/>
                </a:cxn>
                <a:cxn ang="0">
                  <a:pos x="24" y="8"/>
                </a:cxn>
                <a:cxn ang="0">
                  <a:pos x="19" y="10"/>
                </a:cxn>
                <a:cxn ang="0">
                  <a:pos x="17" y="11"/>
                </a:cxn>
                <a:cxn ang="0">
                  <a:pos x="14" y="14"/>
                </a:cxn>
                <a:cxn ang="0">
                  <a:pos x="11" y="23"/>
                </a:cxn>
                <a:cxn ang="0">
                  <a:pos x="10" y="39"/>
                </a:cxn>
              </a:cxnLst>
              <a:rect l="0" t="0" r="r" b="b"/>
              <a:pathLst>
                <a:path w="50" h="77">
                  <a:moveTo>
                    <a:pt x="0" y="39"/>
                  </a:moveTo>
                  <a:lnTo>
                    <a:pt x="0" y="30"/>
                  </a:lnTo>
                  <a:lnTo>
                    <a:pt x="3" y="17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5" y="3"/>
                  </a:lnTo>
                  <a:lnTo>
                    <a:pt x="39" y="4"/>
                  </a:lnTo>
                  <a:lnTo>
                    <a:pt x="41" y="7"/>
                  </a:lnTo>
                  <a:lnTo>
                    <a:pt x="46" y="15"/>
                  </a:lnTo>
                  <a:lnTo>
                    <a:pt x="48" y="26"/>
                  </a:lnTo>
                  <a:lnTo>
                    <a:pt x="48" y="32"/>
                  </a:lnTo>
                  <a:lnTo>
                    <a:pt x="50" y="39"/>
                  </a:lnTo>
                  <a:lnTo>
                    <a:pt x="50" y="47"/>
                  </a:lnTo>
                  <a:lnTo>
                    <a:pt x="47" y="61"/>
                  </a:lnTo>
                  <a:lnTo>
                    <a:pt x="44" y="66"/>
                  </a:lnTo>
                  <a:lnTo>
                    <a:pt x="41" y="70"/>
                  </a:lnTo>
                  <a:lnTo>
                    <a:pt x="39" y="73"/>
                  </a:lnTo>
                  <a:lnTo>
                    <a:pt x="35" y="76"/>
                  </a:lnTo>
                  <a:lnTo>
                    <a:pt x="30" y="77"/>
                  </a:lnTo>
                  <a:lnTo>
                    <a:pt x="19" y="77"/>
                  </a:lnTo>
                  <a:lnTo>
                    <a:pt x="15" y="76"/>
                  </a:lnTo>
                  <a:lnTo>
                    <a:pt x="11" y="73"/>
                  </a:lnTo>
                  <a:lnTo>
                    <a:pt x="7" y="69"/>
                  </a:lnTo>
                  <a:lnTo>
                    <a:pt x="1" y="57"/>
                  </a:lnTo>
                  <a:lnTo>
                    <a:pt x="0" y="39"/>
                  </a:lnTo>
                  <a:close/>
                  <a:moveTo>
                    <a:pt x="10" y="39"/>
                  </a:moveTo>
                  <a:lnTo>
                    <a:pt x="11" y="54"/>
                  </a:lnTo>
                  <a:lnTo>
                    <a:pt x="14" y="62"/>
                  </a:lnTo>
                  <a:lnTo>
                    <a:pt x="18" y="65"/>
                  </a:lnTo>
                  <a:lnTo>
                    <a:pt x="21" y="68"/>
                  </a:lnTo>
                  <a:lnTo>
                    <a:pt x="29" y="68"/>
                  </a:lnTo>
                  <a:lnTo>
                    <a:pt x="32" y="66"/>
                  </a:lnTo>
                  <a:lnTo>
                    <a:pt x="35" y="62"/>
                  </a:lnTo>
                  <a:lnTo>
                    <a:pt x="39" y="54"/>
                  </a:lnTo>
                  <a:lnTo>
                    <a:pt x="39" y="23"/>
                  </a:lnTo>
                  <a:lnTo>
                    <a:pt x="35" y="14"/>
                  </a:lnTo>
                  <a:lnTo>
                    <a:pt x="32" y="11"/>
                  </a:lnTo>
                  <a:lnTo>
                    <a:pt x="24" y="8"/>
                  </a:lnTo>
                  <a:lnTo>
                    <a:pt x="19" y="10"/>
                  </a:lnTo>
                  <a:lnTo>
                    <a:pt x="17" y="11"/>
                  </a:lnTo>
                  <a:lnTo>
                    <a:pt x="14" y="14"/>
                  </a:lnTo>
                  <a:lnTo>
                    <a:pt x="11" y="23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948" y="2098"/>
              <a:ext cx="50" cy="77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0"/>
                </a:cxn>
                <a:cxn ang="0">
                  <a:pos x="3" y="17"/>
                </a:cxn>
                <a:cxn ang="0">
                  <a:pos x="6" y="11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5" y="1"/>
                </a:cxn>
                <a:cxn ang="0">
                  <a:pos x="19" y="0"/>
                </a:cxn>
                <a:cxn ang="0">
                  <a:pos x="29" y="0"/>
                </a:cxn>
                <a:cxn ang="0">
                  <a:pos x="35" y="3"/>
                </a:cxn>
                <a:cxn ang="0">
                  <a:pos x="39" y="4"/>
                </a:cxn>
                <a:cxn ang="0">
                  <a:pos x="42" y="7"/>
                </a:cxn>
                <a:cxn ang="0">
                  <a:pos x="46" y="15"/>
                </a:cxn>
                <a:cxn ang="0">
                  <a:pos x="50" y="32"/>
                </a:cxn>
                <a:cxn ang="0">
                  <a:pos x="50" y="47"/>
                </a:cxn>
                <a:cxn ang="0">
                  <a:pos x="47" y="61"/>
                </a:cxn>
                <a:cxn ang="0">
                  <a:pos x="44" y="66"/>
                </a:cxn>
                <a:cxn ang="0">
                  <a:pos x="42" y="70"/>
                </a:cxn>
                <a:cxn ang="0">
                  <a:pos x="39" y="73"/>
                </a:cxn>
                <a:cxn ang="0">
                  <a:pos x="35" y="76"/>
                </a:cxn>
                <a:cxn ang="0">
                  <a:pos x="30" y="77"/>
                </a:cxn>
                <a:cxn ang="0">
                  <a:pos x="19" y="77"/>
                </a:cxn>
                <a:cxn ang="0">
                  <a:pos x="15" y="76"/>
                </a:cxn>
                <a:cxn ang="0">
                  <a:pos x="11" y="73"/>
                </a:cxn>
                <a:cxn ang="0">
                  <a:pos x="8" y="69"/>
                </a:cxn>
                <a:cxn ang="0">
                  <a:pos x="3" y="62"/>
                </a:cxn>
                <a:cxn ang="0">
                  <a:pos x="1" y="51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11" y="54"/>
                </a:cxn>
                <a:cxn ang="0">
                  <a:pos x="14" y="62"/>
                </a:cxn>
                <a:cxn ang="0">
                  <a:pos x="18" y="65"/>
                </a:cxn>
                <a:cxn ang="0">
                  <a:pos x="21" y="68"/>
                </a:cxn>
                <a:cxn ang="0">
                  <a:pos x="29" y="68"/>
                </a:cxn>
                <a:cxn ang="0">
                  <a:pos x="32" y="66"/>
                </a:cxn>
                <a:cxn ang="0">
                  <a:pos x="35" y="62"/>
                </a:cxn>
                <a:cxn ang="0">
                  <a:pos x="39" y="54"/>
                </a:cxn>
                <a:cxn ang="0">
                  <a:pos x="40" y="39"/>
                </a:cxn>
                <a:cxn ang="0">
                  <a:pos x="39" y="23"/>
                </a:cxn>
                <a:cxn ang="0">
                  <a:pos x="35" y="14"/>
                </a:cxn>
                <a:cxn ang="0">
                  <a:pos x="32" y="11"/>
                </a:cxn>
                <a:cxn ang="0">
                  <a:pos x="29" y="10"/>
                </a:cxn>
                <a:cxn ang="0">
                  <a:pos x="24" y="8"/>
                </a:cxn>
                <a:cxn ang="0">
                  <a:pos x="19" y="10"/>
                </a:cxn>
                <a:cxn ang="0">
                  <a:pos x="17" y="11"/>
                </a:cxn>
                <a:cxn ang="0">
                  <a:pos x="14" y="14"/>
                </a:cxn>
                <a:cxn ang="0">
                  <a:pos x="11" y="23"/>
                </a:cxn>
                <a:cxn ang="0">
                  <a:pos x="10" y="39"/>
                </a:cxn>
              </a:cxnLst>
              <a:rect l="0" t="0" r="r" b="b"/>
              <a:pathLst>
                <a:path w="50" h="77">
                  <a:moveTo>
                    <a:pt x="0" y="39"/>
                  </a:moveTo>
                  <a:lnTo>
                    <a:pt x="0" y="30"/>
                  </a:lnTo>
                  <a:lnTo>
                    <a:pt x="3" y="17"/>
                  </a:lnTo>
                  <a:lnTo>
                    <a:pt x="6" y="11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5" y="3"/>
                  </a:lnTo>
                  <a:lnTo>
                    <a:pt x="39" y="4"/>
                  </a:lnTo>
                  <a:lnTo>
                    <a:pt x="42" y="7"/>
                  </a:lnTo>
                  <a:lnTo>
                    <a:pt x="46" y="15"/>
                  </a:lnTo>
                  <a:lnTo>
                    <a:pt x="50" y="32"/>
                  </a:lnTo>
                  <a:lnTo>
                    <a:pt x="50" y="47"/>
                  </a:lnTo>
                  <a:lnTo>
                    <a:pt x="47" y="61"/>
                  </a:lnTo>
                  <a:lnTo>
                    <a:pt x="44" y="66"/>
                  </a:lnTo>
                  <a:lnTo>
                    <a:pt x="42" y="70"/>
                  </a:lnTo>
                  <a:lnTo>
                    <a:pt x="39" y="73"/>
                  </a:lnTo>
                  <a:lnTo>
                    <a:pt x="35" y="76"/>
                  </a:lnTo>
                  <a:lnTo>
                    <a:pt x="30" y="77"/>
                  </a:lnTo>
                  <a:lnTo>
                    <a:pt x="19" y="77"/>
                  </a:lnTo>
                  <a:lnTo>
                    <a:pt x="15" y="76"/>
                  </a:lnTo>
                  <a:lnTo>
                    <a:pt x="11" y="73"/>
                  </a:lnTo>
                  <a:lnTo>
                    <a:pt x="8" y="69"/>
                  </a:lnTo>
                  <a:lnTo>
                    <a:pt x="3" y="62"/>
                  </a:lnTo>
                  <a:lnTo>
                    <a:pt x="1" y="51"/>
                  </a:lnTo>
                  <a:lnTo>
                    <a:pt x="0" y="39"/>
                  </a:lnTo>
                  <a:close/>
                  <a:moveTo>
                    <a:pt x="10" y="39"/>
                  </a:moveTo>
                  <a:lnTo>
                    <a:pt x="11" y="54"/>
                  </a:lnTo>
                  <a:lnTo>
                    <a:pt x="14" y="62"/>
                  </a:lnTo>
                  <a:lnTo>
                    <a:pt x="18" y="65"/>
                  </a:lnTo>
                  <a:lnTo>
                    <a:pt x="21" y="68"/>
                  </a:lnTo>
                  <a:lnTo>
                    <a:pt x="29" y="68"/>
                  </a:lnTo>
                  <a:lnTo>
                    <a:pt x="32" y="66"/>
                  </a:lnTo>
                  <a:lnTo>
                    <a:pt x="35" y="62"/>
                  </a:lnTo>
                  <a:lnTo>
                    <a:pt x="39" y="54"/>
                  </a:lnTo>
                  <a:lnTo>
                    <a:pt x="40" y="39"/>
                  </a:lnTo>
                  <a:lnTo>
                    <a:pt x="39" y="23"/>
                  </a:lnTo>
                  <a:lnTo>
                    <a:pt x="35" y="14"/>
                  </a:lnTo>
                  <a:lnTo>
                    <a:pt x="32" y="11"/>
                  </a:lnTo>
                  <a:lnTo>
                    <a:pt x="29" y="10"/>
                  </a:lnTo>
                  <a:lnTo>
                    <a:pt x="24" y="8"/>
                  </a:lnTo>
                  <a:lnTo>
                    <a:pt x="19" y="10"/>
                  </a:lnTo>
                  <a:lnTo>
                    <a:pt x="17" y="11"/>
                  </a:lnTo>
                  <a:lnTo>
                    <a:pt x="14" y="14"/>
                  </a:lnTo>
                  <a:lnTo>
                    <a:pt x="11" y="23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853" y="1823"/>
              <a:ext cx="29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890" y="1780"/>
              <a:ext cx="48" cy="76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10" y="54"/>
                </a:cxn>
                <a:cxn ang="0">
                  <a:pos x="11" y="58"/>
                </a:cxn>
                <a:cxn ang="0">
                  <a:pos x="14" y="64"/>
                </a:cxn>
                <a:cxn ang="0">
                  <a:pos x="19" y="66"/>
                </a:cxn>
                <a:cxn ang="0">
                  <a:pos x="30" y="66"/>
                </a:cxn>
                <a:cxn ang="0">
                  <a:pos x="33" y="65"/>
                </a:cxn>
                <a:cxn ang="0">
                  <a:pos x="35" y="62"/>
                </a:cxn>
                <a:cxn ang="0">
                  <a:pos x="37" y="60"/>
                </a:cxn>
                <a:cxn ang="0">
                  <a:pos x="39" y="54"/>
                </a:cxn>
                <a:cxn ang="0">
                  <a:pos x="39" y="44"/>
                </a:cxn>
                <a:cxn ang="0">
                  <a:pos x="37" y="40"/>
                </a:cxn>
                <a:cxn ang="0">
                  <a:pos x="36" y="37"/>
                </a:cxn>
                <a:cxn ang="0">
                  <a:pos x="32" y="35"/>
                </a:cxn>
                <a:cxn ang="0">
                  <a:pos x="29" y="33"/>
                </a:cxn>
                <a:cxn ang="0">
                  <a:pos x="21" y="33"/>
                </a:cxn>
                <a:cxn ang="0">
                  <a:pos x="18" y="35"/>
                </a:cxn>
                <a:cxn ang="0">
                  <a:pos x="17" y="35"/>
                </a:cxn>
                <a:cxn ang="0">
                  <a:pos x="14" y="36"/>
                </a:cxn>
                <a:cxn ang="0">
                  <a:pos x="12" y="37"/>
                </a:cxn>
                <a:cxn ang="0">
                  <a:pos x="11" y="40"/>
                </a:cxn>
                <a:cxn ang="0">
                  <a:pos x="0" y="39"/>
                </a:cxn>
                <a:cxn ang="0">
                  <a:pos x="8" y="0"/>
                </a:cxn>
                <a:cxn ang="0">
                  <a:pos x="44" y="0"/>
                </a:cxn>
                <a:cxn ang="0">
                  <a:pos x="44" y="10"/>
                </a:cxn>
                <a:cxn ang="0">
                  <a:pos x="17" y="10"/>
                </a:cxn>
                <a:cxn ang="0">
                  <a:pos x="12" y="29"/>
                </a:cxn>
                <a:cxn ang="0">
                  <a:pos x="17" y="26"/>
                </a:cxn>
                <a:cxn ang="0">
                  <a:pos x="22" y="25"/>
                </a:cxn>
                <a:cxn ang="0">
                  <a:pos x="26" y="24"/>
                </a:cxn>
                <a:cxn ang="0">
                  <a:pos x="32" y="25"/>
                </a:cxn>
                <a:cxn ang="0">
                  <a:pos x="43" y="31"/>
                </a:cxn>
                <a:cxn ang="0">
                  <a:pos x="48" y="42"/>
                </a:cxn>
                <a:cxn ang="0">
                  <a:pos x="48" y="54"/>
                </a:cxn>
                <a:cxn ang="0">
                  <a:pos x="46" y="62"/>
                </a:cxn>
                <a:cxn ang="0">
                  <a:pos x="43" y="66"/>
                </a:cxn>
                <a:cxn ang="0">
                  <a:pos x="39" y="71"/>
                </a:cxn>
                <a:cxn ang="0">
                  <a:pos x="35" y="73"/>
                </a:cxn>
                <a:cxn ang="0">
                  <a:pos x="24" y="76"/>
                </a:cxn>
                <a:cxn ang="0">
                  <a:pos x="12" y="73"/>
                </a:cxn>
                <a:cxn ang="0">
                  <a:pos x="7" y="71"/>
                </a:cxn>
                <a:cxn ang="0">
                  <a:pos x="3" y="66"/>
                </a:cxn>
                <a:cxn ang="0">
                  <a:pos x="0" y="55"/>
                </a:cxn>
              </a:cxnLst>
              <a:rect l="0" t="0" r="r" b="b"/>
              <a:pathLst>
                <a:path w="48" h="76">
                  <a:moveTo>
                    <a:pt x="0" y="55"/>
                  </a:moveTo>
                  <a:lnTo>
                    <a:pt x="10" y="54"/>
                  </a:lnTo>
                  <a:lnTo>
                    <a:pt x="11" y="58"/>
                  </a:lnTo>
                  <a:lnTo>
                    <a:pt x="14" y="64"/>
                  </a:lnTo>
                  <a:lnTo>
                    <a:pt x="19" y="66"/>
                  </a:lnTo>
                  <a:lnTo>
                    <a:pt x="30" y="66"/>
                  </a:lnTo>
                  <a:lnTo>
                    <a:pt x="33" y="65"/>
                  </a:lnTo>
                  <a:lnTo>
                    <a:pt x="35" y="62"/>
                  </a:lnTo>
                  <a:lnTo>
                    <a:pt x="37" y="60"/>
                  </a:lnTo>
                  <a:lnTo>
                    <a:pt x="39" y="54"/>
                  </a:lnTo>
                  <a:lnTo>
                    <a:pt x="39" y="44"/>
                  </a:lnTo>
                  <a:lnTo>
                    <a:pt x="37" y="40"/>
                  </a:lnTo>
                  <a:lnTo>
                    <a:pt x="36" y="37"/>
                  </a:lnTo>
                  <a:lnTo>
                    <a:pt x="32" y="35"/>
                  </a:lnTo>
                  <a:lnTo>
                    <a:pt x="29" y="33"/>
                  </a:lnTo>
                  <a:lnTo>
                    <a:pt x="21" y="33"/>
                  </a:lnTo>
                  <a:lnTo>
                    <a:pt x="18" y="35"/>
                  </a:lnTo>
                  <a:lnTo>
                    <a:pt x="17" y="35"/>
                  </a:lnTo>
                  <a:lnTo>
                    <a:pt x="14" y="36"/>
                  </a:lnTo>
                  <a:lnTo>
                    <a:pt x="12" y="37"/>
                  </a:lnTo>
                  <a:lnTo>
                    <a:pt x="11" y="40"/>
                  </a:lnTo>
                  <a:lnTo>
                    <a:pt x="0" y="39"/>
                  </a:lnTo>
                  <a:lnTo>
                    <a:pt x="8" y="0"/>
                  </a:lnTo>
                  <a:lnTo>
                    <a:pt x="44" y="0"/>
                  </a:lnTo>
                  <a:lnTo>
                    <a:pt x="44" y="10"/>
                  </a:lnTo>
                  <a:lnTo>
                    <a:pt x="17" y="10"/>
                  </a:lnTo>
                  <a:lnTo>
                    <a:pt x="12" y="29"/>
                  </a:lnTo>
                  <a:lnTo>
                    <a:pt x="17" y="26"/>
                  </a:lnTo>
                  <a:lnTo>
                    <a:pt x="22" y="25"/>
                  </a:lnTo>
                  <a:lnTo>
                    <a:pt x="26" y="24"/>
                  </a:lnTo>
                  <a:lnTo>
                    <a:pt x="32" y="25"/>
                  </a:lnTo>
                  <a:lnTo>
                    <a:pt x="43" y="31"/>
                  </a:lnTo>
                  <a:lnTo>
                    <a:pt x="48" y="42"/>
                  </a:lnTo>
                  <a:lnTo>
                    <a:pt x="48" y="54"/>
                  </a:lnTo>
                  <a:lnTo>
                    <a:pt x="46" y="62"/>
                  </a:lnTo>
                  <a:lnTo>
                    <a:pt x="43" y="66"/>
                  </a:lnTo>
                  <a:lnTo>
                    <a:pt x="39" y="71"/>
                  </a:lnTo>
                  <a:lnTo>
                    <a:pt x="35" y="73"/>
                  </a:lnTo>
                  <a:lnTo>
                    <a:pt x="24" y="76"/>
                  </a:lnTo>
                  <a:lnTo>
                    <a:pt x="12" y="73"/>
                  </a:lnTo>
                  <a:lnTo>
                    <a:pt x="7" y="71"/>
                  </a:lnTo>
                  <a:lnTo>
                    <a:pt x="3" y="66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Freeform 48"/>
            <p:cNvSpPr>
              <a:spLocks noEditPoints="1"/>
            </p:cNvSpPr>
            <p:nvPr/>
          </p:nvSpPr>
          <p:spPr bwMode="auto">
            <a:xfrm>
              <a:off x="948" y="1779"/>
              <a:ext cx="50" cy="77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0"/>
                </a:cxn>
                <a:cxn ang="0">
                  <a:pos x="3" y="16"/>
                </a:cxn>
                <a:cxn ang="0">
                  <a:pos x="4" y="11"/>
                </a:cxn>
                <a:cxn ang="0">
                  <a:pos x="7" y="7"/>
                </a:cxn>
                <a:cxn ang="0">
                  <a:pos x="15" y="1"/>
                </a:cxn>
                <a:cxn ang="0">
                  <a:pos x="19" y="0"/>
                </a:cxn>
                <a:cxn ang="0">
                  <a:pos x="29" y="0"/>
                </a:cxn>
                <a:cxn ang="0">
                  <a:pos x="35" y="3"/>
                </a:cxn>
                <a:cxn ang="0">
                  <a:pos x="39" y="4"/>
                </a:cxn>
                <a:cxn ang="0">
                  <a:pos x="42" y="7"/>
                </a:cxn>
                <a:cxn ang="0">
                  <a:pos x="46" y="15"/>
                </a:cxn>
                <a:cxn ang="0">
                  <a:pos x="48" y="26"/>
                </a:cxn>
                <a:cxn ang="0">
                  <a:pos x="48" y="32"/>
                </a:cxn>
                <a:cxn ang="0">
                  <a:pos x="50" y="38"/>
                </a:cxn>
                <a:cxn ang="0">
                  <a:pos x="50" y="47"/>
                </a:cxn>
                <a:cxn ang="0">
                  <a:pos x="47" y="61"/>
                </a:cxn>
                <a:cxn ang="0">
                  <a:pos x="44" y="66"/>
                </a:cxn>
                <a:cxn ang="0">
                  <a:pos x="42" y="70"/>
                </a:cxn>
                <a:cxn ang="0">
                  <a:pos x="39" y="73"/>
                </a:cxn>
                <a:cxn ang="0">
                  <a:pos x="35" y="76"/>
                </a:cxn>
                <a:cxn ang="0">
                  <a:pos x="30" y="77"/>
                </a:cxn>
                <a:cxn ang="0">
                  <a:pos x="19" y="77"/>
                </a:cxn>
                <a:cxn ang="0">
                  <a:pos x="15" y="76"/>
                </a:cxn>
                <a:cxn ang="0">
                  <a:pos x="11" y="73"/>
                </a:cxn>
                <a:cxn ang="0">
                  <a:pos x="7" y="69"/>
                </a:cxn>
                <a:cxn ang="0">
                  <a:pos x="1" y="56"/>
                </a:cxn>
                <a:cxn ang="0">
                  <a:pos x="0" y="38"/>
                </a:cxn>
                <a:cxn ang="0">
                  <a:pos x="10" y="38"/>
                </a:cxn>
                <a:cxn ang="0">
                  <a:pos x="11" y="54"/>
                </a:cxn>
                <a:cxn ang="0">
                  <a:pos x="14" y="62"/>
                </a:cxn>
                <a:cxn ang="0">
                  <a:pos x="18" y="65"/>
                </a:cxn>
                <a:cxn ang="0">
                  <a:pos x="21" y="67"/>
                </a:cxn>
                <a:cxn ang="0">
                  <a:pos x="29" y="67"/>
                </a:cxn>
                <a:cxn ang="0">
                  <a:pos x="32" y="66"/>
                </a:cxn>
                <a:cxn ang="0">
                  <a:pos x="35" y="62"/>
                </a:cxn>
                <a:cxn ang="0">
                  <a:pos x="39" y="54"/>
                </a:cxn>
                <a:cxn ang="0">
                  <a:pos x="39" y="23"/>
                </a:cxn>
                <a:cxn ang="0">
                  <a:pos x="35" y="14"/>
                </a:cxn>
                <a:cxn ang="0">
                  <a:pos x="32" y="11"/>
                </a:cxn>
                <a:cxn ang="0">
                  <a:pos x="24" y="8"/>
                </a:cxn>
                <a:cxn ang="0">
                  <a:pos x="19" y="9"/>
                </a:cxn>
                <a:cxn ang="0">
                  <a:pos x="17" y="11"/>
                </a:cxn>
                <a:cxn ang="0">
                  <a:pos x="14" y="14"/>
                </a:cxn>
                <a:cxn ang="0">
                  <a:pos x="11" y="23"/>
                </a:cxn>
                <a:cxn ang="0">
                  <a:pos x="10" y="38"/>
                </a:cxn>
              </a:cxnLst>
              <a:rect l="0" t="0" r="r" b="b"/>
              <a:pathLst>
                <a:path w="50" h="77">
                  <a:moveTo>
                    <a:pt x="0" y="38"/>
                  </a:moveTo>
                  <a:lnTo>
                    <a:pt x="0" y="30"/>
                  </a:lnTo>
                  <a:lnTo>
                    <a:pt x="3" y="16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5" y="3"/>
                  </a:lnTo>
                  <a:lnTo>
                    <a:pt x="39" y="4"/>
                  </a:lnTo>
                  <a:lnTo>
                    <a:pt x="42" y="7"/>
                  </a:lnTo>
                  <a:lnTo>
                    <a:pt x="46" y="15"/>
                  </a:lnTo>
                  <a:lnTo>
                    <a:pt x="48" y="26"/>
                  </a:lnTo>
                  <a:lnTo>
                    <a:pt x="48" y="32"/>
                  </a:lnTo>
                  <a:lnTo>
                    <a:pt x="50" y="38"/>
                  </a:lnTo>
                  <a:lnTo>
                    <a:pt x="50" y="47"/>
                  </a:lnTo>
                  <a:lnTo>
                    <a:pt x="47" y="61"/>
                  </a:lnTo>
                  <a:lnTo>
                    <a:pt x="44" y="66"/>
                  </a:lnTo>
                  <a:lnTo>
                    <a:pt x="42" y="70"/>
                  </a:lnTo>
                  <a:lnTo>
                    <a:pt x="39" y="73"/>
                  </a:lnTo>
                  <a:lnTo>
                    <a:pt x="35" y="76"/>
                  </a:lnTo>
                  <a:lnTo>
                    <a:pt x="30" y="77"/>
                  </a:lnTo>
                  <a:lnTo>
                    <a:pt x="19" y="77"/>
                  </a:lnTo>
                  <a:lnTo>
                    <a:pt x="15" y="76"/>
                  </a:lnTo>
                  <a:lnTo>
                    <a:pt x="11" y="73"/>
                  </a:lnTo>
                  <a:lnTo>
                    <a:pt x="7" y="69"/>
                  </a:lnTo>
                  <a:lnTo>
                    <a:pt x="1" y="56"/>
                  </a:lnTo>
                  <a:lnTo>
                    <a:pt x="0" y="38"/>
                  </a:lnTo>
                  <a:close/>
                  <a:moveTo>
                    <a:pt x="10" y="38"/>
                  </a:moveTo>
                  <a:lnTo>
                    <a:pt x="11" y="54"/>
                  </a:lnTo>
                  <a:lnTo>
                    <a:pt x="14" y="62"/>
                  </a:lnTo>
                  <a:lnTo>
                    <a:pt x="18" y="65"/>
                  </a:lnTo>
                  <a:lnTo>
                    <a:pt x="21" y="67"/>
                  </a:lnTo>
                  <a:lnTo>
                    <a:pt x="29" y="67"/>
                  </a:lnTo>
                  <a:lnTo>
                    <a:pt x="32" y="66"/>
                  </a:lnTo>
                  <a:lnTo>
                    <a:pt x="35" y="62"/>
                  </a:lnTo>
                  <a:lnTo>
                    <a:pt x="39" y="54"/>
                  </a:lnTo>
                  <a:lnTo>
                    <a:pt x="39" y="23"/>
                  </a:lnTo>
                  <a:lnTo>
                    <a:pt x="35" y="14"/>
                  </a:lnTo>
                  <a:lnTo>
                    <a:pt x="32" y="11"/>
                  </a:lnTo>
                  <a:lnTo>
                    <a:pt x="24" y="8"/>
                  </a:lnTo>
                  <a:lnTo>
                    <a:pt x="19" y="9"/>
                  </a:lnTo>
                  <a:lnTo>
                    <a:pt x="17" y="11"/>
                  </a:lnTo>
                  <a:lnTo>
                    <a:pt x="14" y="14"/>
                  </a:lnTo>
                  <a:lnTo>
                    <a:pt x="11" y="23"/>
                  </a:lnTo>
                  <a:lnTo>
                    <a:pt x="1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948" y="1458"/>
              <a:ext cx="48" cy="78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1"/>
                </a:cxn>
                <a:cxn ang="0">
                  <a:pos x="3" y="17"/>
                </a:cxn>
                <a:cxn ang="0">
                  <a:pos x="4" y="11"/>
                </a:cxn>
                <a:cxn ang="0">
                  <a:pos x="7" y="7"/>
                </a:cxn>
                <a:cxn ang="0">
                  <a:pos x="11" y="4"/>
                </a:cxn>
                <a:cxn ang="0">
                  <a:pos x="14" y="2"/>
                </a:cxn>
                <a:cxn ang="0">
                  <a:pos x="19" y="0"/>
                </a:cxn>
                <a:cxn ang="0">
                  <a:pos x="29" y="0"/>
                </a:cxn>
                <a:cxn ang="0">
                  <a:pos x="37" y="4"/>
                </a:cxn>
                <a:cxn ang="0">
                  <a:pos x="43" y="10"/>
                </a:cxn>
                <a:cxn ang="0">
                  <a:pos x="46" y="15"/>
                </a:cxn>
                <a:cxn ang="0">
                  <a:pos x="48" y="26"/>
                </a:cxn>
                <a:cxn ang="0">
                  <a:pos x="48" y="54"/>
                </a:cxn>
                <a:cxn ang="0">
                  <a:pos x="47" y="61"/>
                </a:cxn>
                <a:cxn ang="0">
                  <a:pos x="44" y="67"/>
                </a:cxn>
                <a:cxn ang="0">
                  <a:pos x="42" y="71"/>
                </a:cxn>
                <a:cxn ang="0">
                  <a:pos x="39" y="73"/>
                </a:cxn>
                <a:cxn ang="0">
                  <a:pos x="35" y="76"/>
                </a:cxn>
                <a:cxn ang="0">
                  <a:pos x="30" y="78"/>
                </a:cxn>
                <a:cxn ang="0">
                  <a:pos x="19" y="78"/>
                </a:cxn>
                <a:cxn ang="0">
                  <a:pos x="15" y="76"/>
                </a:cxn>
                <a:cxn ang="0">
                  <a:pos x="11" y="73"/>
                </a:cxn>
                <a:cxn ang="0">
                  <a:pos x="7" y="69"/>
                </a:cxn>
                <a:cxn ang="0">
                  <a:pos x="1" y="57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11" y="54"/>
                </a:cxn>
                <a:cxn ang="0">
                  <a:pos x="14" y="62"/>
                </a:cxn>
                <a:cxn ang="0">
                  <a:pos x="17" y="65"/>
                </a:cxn>
                <a:cxn ang="0">
                  <a:pos x="21" y="68"/>
                </a:cxn>
                <a:cxn ang="0">
                  <a:pos x="29" y="68"/>
                </a:cxn>
                <a:cxn ang="0">
                  <a:pos x="32" y="67"/>
                </a:cxn>
                <a:cxn ang="0">
                  <a:pos x="35" y="62"/>
                </a:cxn>
                <a:cxn ang="0">
                  <a:pos x="39" y="54"/>
                </a:cxn>
                <a:cxn ang="0">
                  <a:pos x="39" y="24"/>
                </a:cxn>
                <a:cxn ang="0">
                  <a:pos x="35" y="14"/>
                </a:cxn>
                <a:cxn ang="0">
                  <a:pos x="32" y="11"/>
                </a:cxn>
                <a:cxn ang="0">
                  <a:pos x="24" y="8"/>
                </a:cxn>
                <a:cxn ang="0">
                  <a:pos x="19" y="10"/>
                </a:cxn>
                <a:cxn ang="0">
                  <a:pos x="17" y="11"/>
                </a:cxn>
                <a:cxn ang="0">
                  <a:pos x="14" y="14"/>
                </a:cxn>
                <a:cxn ang="0">
                  <a:pos x="11" y="24"/>
                </a:cxn>
                <a:cxn ang="0">
                  <a:pos x="10" y="39"/>
                </a:cxn>
              </a:cxnLst>
              <a:rect l="0" t="0" r="r" b="b"/>
              <a:pathLst>
                <a:path w="48" h="78">
                  <a:moveTo>
                    <a:pt x="0" y="39"/>
                  </a:moveTo>
                  <a:lnTo>
                    <a:pt x="0" y="31"/>
                  </a:lnTo>
                  <a:lnTo>
                    <a:pt x="3" y="17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7" y="4"/>
                  </a:lnTo>
                  <a:lnTo>
                    <a:pt x="43" y="10"/>
                  </a:lnTo>
                  <a:lnTo>
                    <a:pt x="46" y="15"/>
                  </a:lnTo>
                  <a:lnTo>
                    <a:pt x="48" y="26"/>
                  </a:lnTo>
                  <a:lnTo>
                    <a:pt x="48" y="54"/>
                  </a:lnTo>
                  <a:lnTo>
                    <a:pt x="47" y="61"/>
                  </a:lnTo>
                  <a:lnTo>
                    <a:pt x="44" y="67"/>
                  </a:lnTo>
                  <a:lnTo>
                    <a:pt x="42" y="71"/>
                  </a:lnTo>
                  <a:lnTo>
                    <a:pt x="39" y="73"/>
                  </a:lnTo>
                  <a:lnTo>
                    <a:pt x="35" y="76"/>
                  </a:lnTo>
                  <a:lnTo>
                    <a:pt x="30" y="78"/>
                  </a:lnTo>
                  <a:lnTo>
                    <a:pt x="19" y="78"/>
                  </a:lnTo>
                  <a:lnTo>
                    <a:pt x="15" y="76"/>
                  </a:lnTo>
                  <a:lnTo>
                    <a:pt x="11" y="73"/>
                  </a:lnTo>
                  <a:lnTo>
                    <a:pt x="7" y="69"/>
                  </a:lnTo>
                  <a:lnTo>
                    <a:pt x="1" y="57"/>
                  </a:lnTo>
                  <a:lnTo>
                    <a:pt x="0" y="39"/>
                  </a:lnTo>
                  <a:close/>
                  <a:moveTo>
                    <a:pt x="10" y="39"/>
                  </a:moveTo>
                  <a:lnTo>
                    <a:pt x="11" y="54"/>
                  </a:lnTo>
                  <a:lnTo>
                    <a:pt x="14" y="62"/>
                  </a:lnTo>
                  <a:lnTo>
                    <a:pt x="17" y="65"/>
                  </a:lnTo>
                  <a:lnTo>
                    <a:pt x="21" y="68"/>
                  </a:lnTo>
                  <a:lnTo>
                    <a:pt x="29" y="68"/>
                  </a:lnTo>
                  <a:lnTo>
                    <a:pt x="32" y="67"/>
                  </a:lnTo>
                  <a:lnTo>
                    <a:pt x="35" y="62"/>
                  </a:lnTo>
                  <a:lnTo>
                    <a:pt x="39" y="54"/>
                  </a:lnTo>
                  <a:lnTo>
                    <a:pt x="39" y="24"/>
                  </a:lnTo>
                  <a:lnTo>
                    <a:pt x="35" y="14"/>
                  </a:lnTo>
                  <a:lnTo>
                    <a:pt x="32" y="11"/>
                  </a:lnTo>
                  <a:lnTo>
                    <a:pt x="24" y="8"/>
                  </a:lnTo>
                  <a:lnTo>
                    <a:pt x="19" y="10"/>
                  </a:lnTo>
                  <a:lnTo>
                    <a:pt x="17" y="11"/>
                  </a:lnTo>
                  <a:lnTo>
                    <a:pt x="14" y="14"/>
                  </a:lnTo>
                  <a:lnTo>
                    <a:pt x="11" y="24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90" y="1140"/>
              <a:ext cx="48" cy="76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0" y="54"/>
                </a:cxn>
                <a:cxn ang="0">
                  <a:pos x="11" y="58"/>
                </a:cxn>
                <a:cxn ang="0">
                  <a:pos x="14" y="64"/>
                </a:cxn>
                <a:cxn ang="0">
                  <a:pos x="19" y="67"/>
                </a:cxn>
                <a:cxn ang="0">
                  <a:pos x="30" y="67"/>
                </a:cxn>
                <a:cxn ang="0">
                  <a:pos x="33" y="65"/>
                </a:cxn>
                <a:cxn ang="0">
                  <a:pos x="35" y="63"/>
                </a:cxn>
                <a:cxn ang="0">
                  <a:pos x="37" y="60"/>
                </a:cxn>
                <a:cxn ang="0">
                  <a:pos x="39" y="54"/>
                </a:cxn>
                <a:cxn ang="0">
                  <a:pos x="39" y="43"/>
                </a:cxn>
                <a:cxn ang="0">
                  <a:pos x="36" y="38"/>
                </a:cxn>
                <a:cxn ang="0">
                  <a:pos x="33" y="35"/>
                </a:cxn>
                <a:cxn ang="0">
                  <a:pos x="29" y="34"/>
                </a:cxn>
                <a:cxn ang="0">
                  <a:pos x="21" y="34"/>
                </a:cxn>
                <a:cxn ang="0">
                  <a:pos x="18" y="35"/>
                </a:cxn>
                <a:cxn ang="0">
                  <a:pos x="17" y="35"/>
                </a:cxn>
                <a:cxn ang="0">
                  <a:pos x="14" y="36"/>
                </a:cxn>
                <a:cxn ang="0">
                  <a:pos x="12" y="38"/>
                </a:cxn>
                <a:cxn ang="0">
                  <a:pos x="11" y="40"/>
                </a:cxn>
                <a:cxn ang="0">
                  <a:pos x="0" y="39"/>
                </a:cxn>
                <a:cxn ang="0">
                  <a:pos x="8" y="0"/>
                </a:cxn>
                <a:cxn ang="0">
                  <a:pos x="44" y="0"/>
                </a:cxn>
                <a:cxn ang="0">
                  <a:pos x="44" y="10"/>
                </a:cxn>
                <a:cxn ang="0">
                  <a:pos x="17" y="10"/>
                </a:cxn>
                <a:cxn ang="0">
                  <a:pos x="12" y="29"/>
                </a:cxn>
                <a:cxn ang="0">
                  <a:pos x="17" y="27"/>
                </a:cxn>
                <a:cxn ang="0">
                  <a:pos x="22" y="25"/>
                </a:cxn>
                <a:cxn ang="0">
                  <a:pos x="26" y="24"/>
                </a:cxn>
                <a:cxn ang="0">
                  <a:pos x="32" y="25"/>
                </a:cxn>
                <a:cxn ang="0">
                  <a:pos x="43" y="31"/>
                </a:cxn>
                <a:cxn ang="0">
                  <a:pos x="48" y="42"/>
                </a:cxn>
                <a:cxn ang="0">
                  <a:pos x="48" y="54"/>
                </a:cxn>
                <a:cxn ang="0">
                  <a:pos x="46" y="63"/>
                </a:cxn>
                <a:cxn ang="0">
                  <a:pos x="43" y="67"/>
                </a:cxn>
                <a:cxn ang="0">
                  <a:pos x="39" y="71"/>
                </a:cxn>
                <a:cxn ang="0">
                  <a:pos x="35" y="74"/>
                </a:cxn>
                <a:cxn ang="0">
                  <a:pos x="24" y="76"/>
                </a:cxn>
                <a:cxn ang="0">
                  <a:pos x="12" y="74"/>
                </a:cxn>
                <a:cxn ang="0">
                  <a:pos x="7" y="71"/>
                </a:cxn>
                <a:cxn ang="0">
                  <a:pos x="3" y="67"/>
                </a:cxn>
                <a:cxn ang="0">
                  <a:pos x="0" y="56"/>
                </a:cxn>
              </a:cxnLst>
              <a:rect l="0" t="0" r="r" b="b"/>
              <a:pathLst>
                <a:path w="48" h="76">
                  <a:moveTo>
                    <a:pt x="0" y="56"/>
                  </a:moveTo>
                  <a:lnTo>
                    <a:pt x="10" y="54"/>
                  </a:lnTo>
                  <a:lnTo>
                    <a:pt x="11" y="58"/>
                  </a:lnTo>
                  <a:lnTo>
                    <a:pt x="14" y="64"/>
                  </a:lnTo>
                  <a:lnTo>
                    <a:pt x="19" y="67"/>
                  </a:lnTo>
                  <a:lnTo>
                    <a:pt x="30" y="67"/>
                  </a:lnTo>
                  <a:lnTo>
                    <a:pt x="33" y="65"/>
                  </a:lnTo>
                  <a:lnTo>
                    <a:pt x="35" y="63"/>
                  </a:lnTo>
                  <a:lnTo>
                    <a:pt x="37" y="60"/>
                  </a:lnTo>
                  <a:lnTo>
                    <a:pt x="39" y="54"/>
                  </a:lnTo>
                  <a:lnTo>
                    <a:pt x="39" y="43"/>
                  </a:lnTo>
                  <a:lnTo>
                    <a:pt x="36" y="38"/>
                  </a:lnTo>
                  <a:lnTo>
                    <a:pt x="33" y="35"/>
                  </a:lnTo>
                  <a:lnTo>
                    <a:pt x="29" y="34"/>
                  </a:lnTo>
                  <a:lnTo>
                    <a:pt x="21" y="34"/>
                  </a:lnTo>
                  <a:lnTo>
                    <a:pt x="18" y="35"/>
                  </a:lnTo>
                  <a:lnTo>
                    <a:pt x="17" y="35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1" y="40"/>
                  </a:lnTo>
                  <a:lnTo>
                    <a:pt x="0" y="39"/>
                  </a:lnTo>
                  <a:lnTo>
                    <a:pt x="8" y="0"/>
                  </a:lnTo>
                  <a:lnTo>
                    <a:pt x="44" y="0"/>
                  </a:lnTo>
                  <a:lnTo>
                    <a:pt x="44" y="10"/>
                  </a:lnTo>
                  <a:lnTo>
                    <a:pt x="17" y="10"/>
                  </a:lnTo>
                  <a:lnTo>
                    <a:pt x="12" y="29"/>
                  </a:lnTo>
                  <a:lnTo>
                    <a:pt x="17" y="27"/>
                  </a:lnTo>
                  <a:lnTo>
                    <a:pt x="22" y="25"/>
                  </a:lnTo>
                  <a:lnTo>
                    <a:pt x="26" y="24"/>
                  </a:lnTo>
                  <a:lnTo>
                    <a:pt x="32" y="25"/>
                  </a:lnTo>
                  <a:lnTo>
                    <a:pt x="43" y="31"/>
                  </a:lnTo>
                  <a:lnTo>
                    <a:pt x="48" y="42"/>
                  </a:lnTo>
                  <a:lnTo>
                    <a:pt x="48" y="54"/>
                  </a:lnTo>
                  <a:lnTo>
                    <a:pt x="46" y="63"/>
                  </a:lnTo>
                  <a:lnTo>
                    <a:pt x="43" y="67"/>
                  </a:lnTo>
                  <a:lnTo>
                    <a:pt x="39" y="71"/>
                  </a:lnTo>
                  <a:lnTo>
                    <a:pt x="35" y="74"/>
                  </a:lnTo>
                  <a:lnTo>
                    <a:pt x="24" y="76"/>
                  </a:lnTo>
                  <a:lnTo>
                    <a:pt x="12" y="74"/>
                  </a:lnTo>
                  <a:lnTo>
                    <a:pt x="7" y="71"/>
                  </a:lnTo>
                  <a:lnTo>
                    <a:pt x="3" y="67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Freeform 51"/>
            <p:cNvSpPr>
              <a:spLocks noEditPoints="1"/>
            </p:cNvSpPr>
            <p:nvPr/>
          </p:nvSpPr>
          <p:spPr bwMode="auto">
            <a:xfrm>
              <a:off x="948" y="1139"/>
              <a:ext cx="50" cy="77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0"/>
                </a:cxn>
                <a:cxn ang="0">
                  <a:pos x="3" y="17"/>
                </a:cxn>
                <a:cxn ang="0">
                  <a:pos x="4" y="11"/>
                </a:cxn>
                <a:cxn ang="0">
                  <a:pos x="7" y="7"/>
                </a:cxn>
                <a:cxn ang="0">
                  <a:pos x="15" y="1"/>
                </a:cxn>
                <a:cxn ang="0">
                  <a:pos x="19" y="0"/>
                </a:cxn>
                <a:cxn ang="0">
                  <a:pos x="29" y="0"/>
                </a:cxn>
                <a:cxn ang="0">
                  <a:pos x="35" y="3"/>
                </a:cxn>
                <a:cxn ang="0">
                  <a:pos x="39" y="4"/>
                </a:cxn>
                <a:cxn ang="0">
                  <a:pos x="42" y="7"/>
                </a:cxn>
                <a:cxn ang="0">
                  <a:pos x="46" y="15"/>
                </a:cxn>
                <a:cxn ang="0">
                  <a:pos x="48" y="26"/>
                </a:cxn>
                <a:cxn ang="0">
                  <a:pos x="48" y="32"/>
                </a:cxn>
                <a:cxn ang="0">
                  <a:pos x="50" y="39"/>
                </a:cxn>
                <a:cxn ang="0">
                  <a:pos x="50" y="47"/>
                </a:cxn>
                <a:cxn ang="0">
                  <a:pos x="47" y="61"/>
                </a:cxn>
                <a:cxn ang="0">
                  <a:pos x="44" y="66"/>
                </a:cxn>
                <a:cxn ang="0">
                  <a:pos x="42" y="70"/>
                </a:cxn>
                <a:cxn ang="0">
                  <a:pos x="39" y="73"/>
                </a:cxn>
                <a:cxn ang="0">
                  <a:pos x="35" y="76"/>
                </a:cxn>
                <a:cxn ang="0">
                  <a:pos x="30" y="77"/>
                </a:cxn>
                <a:cxn ang="0">
                  <a:pos x="19" y="77"/>
                </a:cxn>
                <a:cxn ang="0">
                  <a:pos x="15" y="76"/>
                </a:cxn>
                <a:cxn ang="0">
                  <a:pos x="11" y="73"/>
                </a:cxn>
                <a:cxn ang="0">
                  <a:pos x="7" y="69"/>
                </a:cxn>
                <a:cxn ang="0">
                  <a:pos x="1" y="57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11" y="54"/>
                </a:cxn>
                <a:cxn ang="0">
                  <a:pos x="14" y="62"/>
                </a:cxn>
                <a:cxn ang="0">
                  <a:pos x="18" y="65"/>
                </a:cxn>
                <a:cxn ang="0">
                  <a:pos x="21" y="68"/>
                </a:cxn>
                <a:cxn ang="0">
                  <a:pos x="29" y="68"/>
                </a:cxn>
                <a:cxn ang="0">
                  <a:pos x="32" y="66"/>
                </a:cxn>
                <a:cxn ang="0">
                  <a:pos x="35" y="62"/>
                </a:cxn>
                <a:cxn ang="0">
                  <a:pos x="39" y="54"/>
                </a:cxn>
                <a:cxn ang="0">
                  <a:pos x="39" y="23"/>
                </a:cxn>
                <a:cxn ang="0">
                  <a:pos x="35" y="14"/>
                </a:cxn>
                <a:cxn ang="0">
                  <a:pos x="32" y="11"/>
                </a:cxn>
                <a:cxn ang="0">
                  <a:pos x="24" y="8"/>
                </a:cxn>
                <a:cxn ang="0">
                  <a:pos x="19" y="10"/>
                </a:cxn>
                <a:cxn ang="0">
                  <a:pos x="17" y="11"/>
                </a:cxn>
                <a:cxn ang="0">
                  <a:pos x="14" y="14"/>
                </a:cxn>
                <a:cxn ang="0">
                  <a:pos x="11" y="23"/>
                </a:cxn>
                <a:cxn ang="0">
                  <a:pos x="10" y="39"/>
                </a:cxn>
              </a:cxnLst>
              <a:rect l="0" t="0" r="r" b="b"/>
              <a:pathLst>
                <a:path w="50" h="77">
                  <a:moveTo>
                    <a:pt x="0" y="39"/>
                  </a:moveTo>
                  <a:lnTo>
                    <a:pt x="0" y="30"/>
                  </a:lnTo>
                  <a:lnTo>
                    <a:pt x="3" y="17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5" y="3"/>
                  </a:lnTo>
                  <a:lnTo>
                    <a:pt x="39" y="4"/>
                  </a:lnTo>
                  <a:lnTo>
                    <a:pt x="42" y="7"/>
                  </a:lnTo>
                  <a:lnTo>
                    <a:pt x="46" y="15"/>
                  </a:lnTo>
                  <a:lnTo>
                    <a:pt x="48" y="26"/>
                  </a:lnTo>
                  <a:lnTo>
                    <a:pt x="48" y="32"/>
                  </a:lnTo>
                  <a:lnTo>
                    <a:pt x="50" y="39"/>
                  </a:lnTo>
                  <a:lnTo>
                    <a:pt x="50" y="47"/>
                  </a:lnTo>
                  <a:lnTo>
                    <a:pt x="47" y="61"/>
                  </a:lnTo>
                  <a:lnTo>
                    <a:pt x="44" y="66"/>
                  </a:lnTo>
                  <a:lnTo>
                    <a:pt x="42" y="70"/>
                  </a:lnTo>
                  <a:lnTo>
                    <a:pt x="39" y="73"/>
                  </a:lnTo>
                  <a:lnTo>
                    <a:pt x="35" y="76"/>
                  </a:lnTo>
                  <a:lnTo>
                    <a:pt x="30" y="77"/>
                  </a:lnTo>
                  <a:lnTo>
                    <a:pt x="19" y="77"/>
                  </a:lnTo>
                  <a:lnTo>
                    <a:pt x="15" y="76"/>
                  </a:lnTo>
                  <a:lnTo>
                    <a:pt x="11" y="73"/>
                  </a:lnTo>
                  <a:lnTo>
                    <a:pt x="7" y="69"/>
                  </a:lnTo>
                  <a:lnTo>
                    <a:pt x="1" y="57"/>
                  </a:lnTo>
                  <a:lnTo>
                    <a:pt x="0" y="39"/>
                  </a:lnTo>
                  <a:close/>
                  <a:moveTo>
                    <a:pt x="10" y="39"/>
                  </a:moveTo>
                  <a:lnTo>
                    <a:pt x="11" y="54"/>
                  </a:lnTo>
                  <a:lnTo>
                    <a:pt x="14" y="62"/>
                  </a:lnTo>
                  <a:lnTo>
                    <a:pt x="18" y="65"/>
                  </a:lnTo>
                  <a:lnTo>
                    <a:pt x="21" y="68"/>
                  </a:lnTo>
                  <a:lnTo>
                    <a:pt x="29" y="68"/>
                  </a:lnTo>
                  <a:lnTo>
                    <a:pt x="32" y="66"/>
                  </a:lnTo>
                  <a:lnTo>
                    <a:pt x="35" y="62"/>
                  </a:lnTo>
                  <a:lnTo>
                    <a:pt x="39" y="54"/>
                  </a:lnTo>
                  <a:lnTo>
                    <a:pt x="39" y="23"/>
                  </a:lnTo>
                  <a:lnTo>
                    <a:pt x="35" y="14"/>
                  </a:lnTo>
                  <a:lnTo>
                    <a:pt x="32" y="11"/>
                  </a:lnTo>
                  <a:lnTo>
                    <a:pt x="24" y="8"/>
                  </a:lnTo>
                  <a:lnTo>
                    <a:pt x="19" y="10"/>
                  </a:lnTo>
                  <a:lnTo>
                    <a:pt x="17" y="11"/>
                  </a:lnTo>
                  <a:lnTo>
                    <a:pt x="14" y="14"/>
                  </a:lnTo>
                  <a:lnTo>
                    <a:pt x="11" y="23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53" name="Line 52"/>
          <p:cNvSpPr>
            <a:spLocks noChangeShapeType="1"/>
          </p:cNvSpPr>
          <p:nvPr/>
        </p:nvSpPr>
        <p:spPr bwMode="auto">
          <a:xfrm flipV="1">
            <a:off x="1334195" y="5138961"/>
            <a:ext cx="0" cy="428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>
            <a:off x="1334195" y="1120998"/>
            <a:ext cx="0" cy="412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 flipV="1">
            <a:off x="2008883" y="5138961"/>
            <a:ext cx="0" cy="428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>
            <a:off x="2008883" y="1120998"/>
            <a:ext cx="0" cy="412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 flipV="1">
            <a:off x="2686745" y="5138961"/>
            <a:ext cx="0" cy="428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8" name="Line 57"/>
          <p:cNvSpPr>
            <a:spLocks noChangeShapeType="1"/>
          </p:cNvSpPr>
          <p:nvPr/>
        </p:nvSpPr>
        <p:spPr bwMode="auto">
          <a:xfrm>
            <a:off x="2686745" y="1120998"/>
            <a:ext cx="0" cy="412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9" name="Line 58"/>
          <p:cNvSpPr>
            <a:spLocks noChangeShapeType="1"/>
          </p:cNvSpPr>
          <p:nvPr/>
        </p:nvSpPr>
        <p:spPr bwMode="auto">
          <a:xfrm flipV="1">
            <a:off x="3364608" y="5138961"/>
            <a:ext cx="0" cy="428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0" name="Line 59"/>
          <p:cNvSpPr>
            <a:spLocks noChangeShapeType="1"/>
          </p:cNvSpPr>
          <p:nvPr/>
        </p:nvSpPr>
        <p:spPr bwMode="auto">
          <a:xfrm>
            <a:off x="3364608" y="1120998"/>
            <a:ext cx="0" cy="412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 flipV="1">
            <a:off x="4042470" y="5138961"/>
            <a:ext cx="0" cy="428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2" name="Line 61"/>
          <p:cNvSpPr>
            <a:spLocks noChangeShapeType="1"/>
          </p:cNvSpPr>
          <p:nvPr/>
        </p:nvSpPr>
        <p:spPr bwMode="auto">
          <a:xfrm>
            <a:off x="4042470" y="1120998"/>
            <a:ext cx="0" cy="412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3" name="Line 62"/>
          <p:cNvSpPr>
            <a:spLocks noChangeShapeType="1"/>
          </p:cNvSpPr>
          <p:nvPr/>
        </p:nvSpPr>
        <p:spPr bwMode="auto">
          <a:xfrm flipV="1">
            <a:off x="4720333" y="5138961"/>
            <a:ext cx="0" cy="428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4" name="Line 63"/>
          <p:cNvSpPr>
            <a:spLocks noChangeShapeType="1"/>
          </p:cNvSpPr>
          <p:nvPr/>
        </p:nvSpPr>
        <p:spPr bwMode="auto">
          <a:xfrm>
            <a:off x="4720333" y="1120998"/>
            <a:ext cx="0" cy="412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5" name="Line 64"/>
          <p:cNvSpPr>
            <a:spLocks noChangeShapeType="1"/>
          </p:cNvSpPr>
          <p:nvPr/>
        </p:nvSpPr>
        <p:spPr bwMode="auto">
          <a:xfrm flipV="1">
            <a:off x="5398195" y="5138961"/>
            <a:ext cx="0" cy="428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>
            <a:off x="5398195" y="1120998"/>
            <a:ext cx="0" cy="412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7" name="Line 66"/>
          <p:cNvSpPr>
            <a:spLocks noChangeShapeType="1"/>
          </p:cNvSpPr>
          <p:nvPr/>
        </p:nvSpPr>
        <p:spPr bwMode="auto">
          <a:xfrm flipV="1">
            <a:off x="6076058" y="5138961"/>
            <a:ext cx="0" cy="428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8" name="Line 67"/>
          <p:cNvSpPr>
            <a:spLocks noChangeShapeType="1"/>
          </p:cNvSpPr>
          <p:nvPr/>
        </p:nvSpPr>
        <p:spPr bwMode="auto">
          <a:xfrm>
            <a:off x="6076058" y="1120998"/>
            <a:ext cx="0" cy="412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" name="Line 68"/>
          <p:cNvSpPr>
            <a:spLocks noChangeShapeType="1"/>
          </p:cNvSpPr>
          <p:nvPr/>
        </p:nvSpPr>
        <p:spPr bwMode="auto">
          <a:xfrm flipV="1">
            <a:off x="6753920" y="5138961"/>
            <a:ext cx="0" cy="428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0" name="Line 69"/>
          <p:cNvSpPr>
            <a:spLocks noChangeShapeType="1"/>
          </p:cNvSpPr>
          <p:nvPr/>
        </p:nvSpPr>
        <p:spPr bwMode="auto">
          <a:xfrm>
            <a:off x="6753920" y="1120998"/>
            <a:ext cx="0" cy="412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" name="Line 70"/>
          <p:cNvSpPr>
            <a:spLocks noChangeShapeType="1"/>
          </p:cNvSpPr>
          <p:nvPr/>
        </p:nvSpPr>
        <p:spPr bwMode="auto">
          <a:xfrm flipV="1">
            <a:off x="7431783" y="5138961"/>
            <a:ext cx="0" cy="428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2" name="Line 71"/>
          <p:cNvSpPr>
            <a:spLocks noChangeShapeType="1"/>
          </p:cNvSpPr>
          <p:nvPr/>
        </p:nvSpPr>
        <p:spPr bwMode="auto">
          <a:xfrm>
            <a:off x="7431783" y="1120998"/>
            <a:ext cx="0" cy="412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1188145" y="5281836"/>
            <a:ext cx="6445250" cy="123825"/>
            <a:chOff x="974" y="3803"/>
            <a:chExt cx="4060" cy="78"/>
          </a:xfrm>
        </p:grpSpPr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974" y="3803"/>
              <a:ext cx="28" cy="76"/>
            </a:xfrm>
            <a:custGeom>
              <a:avLst/>
              <a:gdLst/>
              <a:ahLst/>
              <a:cxnLst>
                <a:cxn ang="0">
                  <a:pos x="28" y="76"/>
                </a:cxn>
                <a:cxn ang="0">
                  <a:pos x="18" y="76"/>
                </a:cxn>
                <a:cxn ang="0">
                  <a:pos x="18" y="17"/>
                </a:cxn>
                <a:cxn ang="0">
                  <a:pos x="14" y="21"/>
                </a:cxn>
                <a:cxn ang="0">
                  <a:pos x="10" y="24"/>
                </a:cxn>
                <a:cxn ang="0">
                  <a:pos x="4" y="26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6" y="17"/>
                </a:cxn>
                <a:cxn ang="0">
                  <a:pos x="10" y="14"/>
                </a:cxn>
                <a:cxn ang="0">
                  <a:pos x="17" y="7"/>
                </a:cxn>
                <a:cxn ang="0">
                  <a:pos x="20" y="3"/>
                </a:cxn>
                <a:cxn ang="0">
                  <a:pos x="22" y="0"/>
                </a:cxn>
                <a:cxn ang="0">
                  <a:pos x="28" y="0"/>
                </a:cxn>
                <a:cxn ang="0">
                  <a:pos x="28" y="76"/>
                </a:cxn>
              </a:cxnLst>
              <a:rect l="0" t="0" r="r" b="b"/>
              <a:pathLst>
                <a:path w="28" h="76">
                  <a:moveTo>
                    <a:pt x="28" y="76"/>
                  </a:moveTo>
                  <a:lnTo>
                    <a:pt x="18" y="76"/>
                  </a:lnTo>
                  <a:lnTo>
                    <a:pt x="18" y="17"/>
                  </a:lnTo>
                  <a:lnTo>
                    <a:pt x="14" y="21"/>
                  </a:lnTo>
                  <a:lnTo>
                    <a:pt x="10" y="24"/>
                  </a:lnTo>
                  <a:lnTo>
                    <a:pt x="4" y="26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6" y="17"/>
                  </a:lnTo>
                  <a:lnTo>
                    <a:pt x="10" y="14"/>
                  </a:lnTo>
                  <a:lnTo>
                    <a:pt x="17" y="7"/>
                  </a:lnTo>
                  <a:lnTo>
                    <a:pt x="20" y="3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8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27" y="3803"/>
              <a:ext cx="50" cy="78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10" y="55"/>
                </a:cxn>
                <a:cxn ang="0">
                  <a:pos x="11" y="60"/>
                </a:cxn>
                <a:cxn ang="0">
                  <a:pos x="12" y="62"/>
                </a:cxn>
                <a:cxn ang="0">
                  <a:pos x="15" y="65"/>
                </a:cxn>
                <a:cxn ang="0">
                  <a:pos x="21" y="68"/>
                </a:cxn>
                <a:cxn ang="0">
                  <a:pos x="30" y="68"/>
                </a:cxn>
                <a:cxn ang="0">
                  <a:pos x="33" y="66"/>
                </a:cxn>
                <a:cxn ang="0">
                  <a:pos x="34" y="64"/>
                </a:cxn>
                <a:cxn ang="0">
                  <a:pos x="37" y="61"/>
                </a:cxn>
                <a:cxn ang="0">
                  <a:pos x="39" y="57"/>
                </a:cxn>
                <a:cxn ang="0">
                  <a:pos x="39" y="48"/>
                </a:cxn>
                <a:cxn ang="0">
                  <a:pos x="37" y="46"/>
                </a:cxn>
                <a:cxn ang="0">
                  <a:pos x="32" y="40"/>
                </a:cxn>
                <a:cxn ang="0">
                  <a:pos x="29" y="39"/>
                </a:cxn>
                <a:cxn ang="0">
                  <a:pos x="22" y="39"/>
                </a:cxn>
                <a:cxn ang="0">
                  <a:pos x="18" y="40"/>
                </a:cxn>
                <a:cxn ang="0">
                  <a:pos x="19" y="31"/>
                </a:cxn>
                <a:cxn ang="0">
                  <a:pos x="26" y="31"/>
                </a:cxn>
                <a:cxn ang="0">
                  <a:pos x="30" y="29"/>
                </a:cxn>
                <a:cxn ang="0">
                  <a:pos x="33" y="26"/>
                </a:cxn>
                <a:cxn ang="0">
                  <a:pos x="34" y="24"/>
                </a:cxn>
                <a:cxn ang="0">
                  <a:pos x="34" y="17"/>
                </a:cxn>
                <a:cxn ang="0">
                  <a:pos x="33" y="14"/>
                </a:cxn>
                <a:cxn ang="0">
                  <a:pos x="32" y="13"/>
                </a:cxn>
                <a:cxn ang="0">
                  <a:pos x="29" y="11"/>
                </a:cxn>
                <a:cxn ang="0">
                  <a:pos x="27" y="10"/>
                </a:cxn>
                <a:cxn ang="0">
                  <a:pos x="23" y="8"/>
                </a:cxn>
                <a:cxn ang="0">
                  <a:pos x="15" y="13"/>
                </a:cxn>
                <a:cxn ang="0">
                  <a:pos x="11" y="21"/>
                </a:cxn>
                <a:cxn ang="0">
                  <a:pos x="1" y="19"/>
                </a:cxn>
                <a:cxn ang="0">
                  <a:pos x="3" y="14"/>
                </a:cxn>
                <a:cxn ang="0">
                  <a:pos x="8" y="6"/>
                </a:cxn>
                <a:cxn ang="0">
                  <a:pos x="12" y="3"/>
                </a:cxn>
                <a:cxn ang="0">
                  <a:pos x="23" y="0"/>
                </a:cxn>
                <a:cxn ang="0">
                  <a:pos x="34" y="3"/>
                </a:cxn>
                <a:cxn ang="0">
                  <a:pos x="37" y="4"/>
                </a:cxn>
                <a:cxn ang="0">
                  <a:pos x="43" y="10"/>
                </a:cxn>
                <a:cxn ang="0">
                  <a:pos x="44" y="13"/>
                </a:cxn>
                <a:cxn ang="0">
                  <a:pos x="44" y="25"/>
                </a:cxn>
                <a:cxn ang="0">
                  <a:pos x="43" y="28"/>
                </a:cxn>
                <a:cxn ang="0">
                  <a:pos x="37" y="33"/>
                </a:cxn>
                <a:cxn ang="0">
                  <a:pos x="34" y="35"/>
                </a:cxn>
                <a:cxn ang="0">
                  <a:pos x="43" y="37"/>
                </a:cxn>
                <a:cxn ang="0">
                  <a:pos x="44" y="42"/>
                </a:cxn>
                <a:cxn ang="0">
                  <a:pos x="47" y="44"/>
                </a:cxn>
                <a:cxn ang="0">
                  <a:pos x="48" y="47"/>
                </a:cxn>
                <a:cxn ang="0">
                  <a:pos x="48" y="50"/>
                </a:cxn>
                <a:cxn ang="0">
                  <a:pos x="50" y="53"/>
                </a:cxn>
                <a:cxn ang="0">
                  <a:pos x="48" y="60"/>
                </a:cxn>
                <a:cxn ang="0">
                  <a:pos x="45" y="65"/>
                </a:cxn>
                <a:cxn ang="0">
                  <a:pos x="41" y="71"/>
                </a:cxn>
                <a:cxn ang="0">
                  <a:pos x="37" y="73"/>
                </a:cxn>
                <a:cxn ang="0">
                  <a:pos x="34" y="76"/>
                </a:cxn>
                <a:cxn ang="0">
                  <a:pos x="29" y="76"/>
                </a:cxn>
                <a:cxn ang="0">
                  <a:pos x="23" y="78"/>
                </a:cxn>
                <a:cxn ang="0">
                  <a:pos x="12" y="75"/>
                </a:cxn>
                <a:cxn ang="0">
                  <a:pos x="7" y="72"/>
                </a:cxn>
                <a:cxn ang="0">
                  <a:pos x="4" y="68"/>
                </a:cxn>
                <a:cxn ang="0">
                  <a:pos x="1" y="62"/>
                </a:cxn>
                <a:cxn ang="0">
                  <a:pos x="0" y="57"/>
                </a:cxn>
              </a:cxnLst>
              <a:rect l="0" t="0" r="r" b="b"/>
              <a:pathLst>
                <a:path w="50" h="78">
                  <a:moveTo>
                    <a:pt x="0" y="57"/>
                  </a:moveTo>
                  <a:lnTo>
                    <a:pt x="10" y="55"/>
                  </a:lnTo>
                  <a:lnTo>
                    <a:pt x="11" y="60"/>
                  </a:lnTo>
                  <a:lnTo>
                    <a:pt x="12" y="62"/>
                  </a:lnTo>
                  <a:lnTo>
                    <a:pt x="15" y="65"/>
                  </a:lnTo>
                  <a:lnTo>
                    <a:pt x="21" y="68"/>
                  </a:lnTo>
                  <a:lnTo>
                    <a:pt x="30" y="68"/>
                  </a:lnTo>
                  <a:lnTo>
                    <a:pt x="33" y="66"/>
                  </a:lnTo>
                  <a:lnTo>
                    <a:pt x="34" y="64"/>
                  </a:lnTo>
                  <a:lnTo>
                    <a:pt x="37" y="61"/>
                  </a:lnTo>
                  <a:lnTo>
                    <a:pt x="39" y="57"/>
                  </a:lnTo>
                  <a:lnTo>
                    <a:pt x="39" y="48"/>
                  </a:lnTo>
                  <a:lnTo>
                    <a:pt x="37" y="46"/>
                  </a:lnTo>
                  <a:lnTo>
                    <a:pt x="32" y="40"/>
                  </a:lnTo>
                  <a:lnTo>
                    <a:pt x="29" y="39"/>
                  </a:lnTo>
                  <a:lnTo>
                    <a:pt x="22" y="39"/>
                  </a:lnTo>
                  <a:lnTo>
                    <a:pt x="18" y="40"/>
                  </a:lnTo>
                  <a:lnTo>
                    <a:pt x="19" y="31"/>
                  </a:lnTo>
                  <a:lnTo>
                    <a:pt x="26" y="31"/>
                  </a:lnTo>
                  <a:lnTo>
                    <a:pt x="30" y="29"/>
                  </a:lnTo>
                  <a:lnTo>
                    <a:pt x="33" y="26"/>
                  </a:lnTo>
                  <a:lnTo>
                    <a:pt x="34" y="24"/>
                  </a:lnTo>
                  <a:lnTo>
                    <a:pt x="34" y="17"/>
                  </a:lnTo>
                  <a:lnTo>
                    <a:pt x="33" y="14"/>
                  </a:lnTo>
                  <a:lnTo>
                    <a:pt x="32" y="13"/>
                  </a:lnTo>
                  <a:lnTo>
                    <a:pt x="29" y="11"/>
                  </a:lnTo>
                  <a:lnTo>
                    <a:pt x="27" y="10"/>
                  </a:lnTo>
                  <a:lnTo>
                    <a:pt x="23" y="8"/>
                  </a:lnTo>
                  <a:lnTo>
                    <a:pt x="15" y="13"/>
                  </a:lnTo>
                  <a:lnTo>
                    <a:pt x="11" y="21"/>
                  </a:lnTo>
                  <a:lnTo>
                    <a:pt x="1" y="19"/>
                  </a:lnTo>
                  <a:lnTo>
                    <a:pt x="3" y="14"/>
                  </a:lnTo>
                  <a:lnTo>
                    <a:pt x="8" y="6"/>
                  </a:lnTo>
                  <a:lnTo>
                    <a:pt x="12" y="3"/>
                  </a:lnTo>
                  <a:lnTo>
                    <a:pt x="23" y="0"/>
                  </a:lnTo>
                  <a:lnTo>
                    <a:pt x="34" y="3"/>
                  </a:lnTo>
                  <a:lnTo>
                    <a:pt x="37" y="4"/>
                  </a:lnTo>
                  <a:lnTo>
                    <a:pt x="43" y="10"/>
                  </a:lnTo>
                  <a:lnTo>
                    <a:pt x="44" y="13"/>
                  </a:lnTo>
                  <a:lnTo>
                    <a:pt x="44" y="25"/>
                  </a:lnTo>
                  <a:lnTo>
                    <a:pt x="43" y="28"/>
                  </a:lnTo>
                  <a:lnTo>
                    <a:pt x="37" y="33"/>
                  </a:lnTo>
                  <a:lnTo>
                    <a:pt x="34" y="35"/>
                  </a:lnTo>
                  <a:lnTo>
                    <a:pt x="43" y="37"/>
                  </a:lnTo>
                  <a:lnTo>
                    <a:pt x="44" y="42"/>
                  </a:lnTo>
                  <a:lnTo>
                    <a:pt x="47" y="44"/>
                  </a:lnTo>
                  <a:lnTo>
                    <a:pt x="48" y="47"/>
                  </a:lnTo>
                  <a:lnTo>
                    <a:pt x="48" y="50"/>
                  </a:lnTo>
                  <a:lnTo>
                    <a:pt x="50" y="53"/>
                  </a:lnTo>
                  <a:lnTo>
                    <a:pt x="48" y="60"/>
                  </a:lnTo>
                  <a:lnTo>
                    <a:pt x="45" y="65"/>
                  </a:lnTo>
                  <a:lnTo>
                    <a:pt x="41" y="71"/>
                  </a:lnTo>
                  <a:lnTo>
                    <a:pt x="37" y="73"/>
                  </a:lnTo>
                  <a:lnTo>
                    <a:pt x="34" y="76"/>
                  </a:lnTo>
                  <a:lnTo>
                    <a:pt x="29" y="76"/>
                  </a:lnTo>
                  <a:lnTo>
                    <a:pt x="23" y="78"/>
                  </a:lnTo>
                  <a:lnTo>
                    <a:pt x="12" y="75"/>
                  </a:lnTo>
                  <a:lnTo>
                    <a:pt x="7" y="72"/>
                  </a:lnTo>
                  <a:lnTo>
                    <a:pt x="4" y="68"/>
                  </a:lnTo>
                  <a:lnTo>
                    <a:pt x="1" y="6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1085" y="3803"/>
              <a:ext cx="50" cy="78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1"/>
                </a:cxn>
                <a:cxn ang="0">
                  <a:pos x="3" y="17"/>
                </a:cxn>
                <a:cxn ang="0">
                  <a:pos x="5" y="11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5" y="2"/>
                </a:cxn>
                <a:cxn ang="0">
                  <a:pos x="19" y="0"/>
                </a:cxn>
                <a:cxn ang="0">
                  <a:pos x="29" y="0"/>
                </a:cxn>
                <a:cxn ang="0">
                  <a:pos x="34" y="3"/>
                </a:cxn>
                <a:cxn ang="0">
                  <a:pos x="39" y="4"/>
                </a:cxn>
                <a:cxn ang="0">
                  <a:pos x="41" y="7"/>
                </a:cxn>
                <a:cxn ang="0">
                  <a:pos x="45" y="15"/>
                </a:cxn>
                <a:cxn ang="0">
                  <a:pos x="50" y="32"/>
                </a:cxn>
                <a:cxn ang="0">
                  <a:pos x="50" y="47"/>
                </a:cxn>
                <a:cxn ang="0">
                  <a:pos x="47" y="61"/>
                </a:cxn>
                <a:cxn ang="0">
                  <a:pos x="44" y="66"/>
                </a:cxn>
                <a:cxn ang="0">
                  <a:pos x="41" y="71"/>
                </a:cxn>
                <a:cxn ang="0">
                  <a:pos x="39" y="73"/>
                </a:cxn>
                <a:cxn ang="0">
                  <a:pos x="34" y="76"/>
                </a:cxn>
                <a:cxn ang="0">
                  <a:pos x="30" y="78"/>
                </a:cxn>
                <a:cxn ang="0">
                  <a:pos x="19" y="78"/>
                </a:cxn>
                <a:cxn ang="0">
                  <a:pos x="15" y="76"/>
                </a:cxn>
                <a:cxn ang="0">
                  <a:pos x="11" y="73"/>
                </a:cxn>
                <a:cxn ang="0">
                  <a:pos x="8" y="69"/>
                </a:cxn>
                <a:cxn ang="0">
                  <a:pos x="3" y="62"/>
                </a:cxn>
                <a:cxn ang="0">
                  <a:pos x="1" y="51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11" y="54"/>
                </a:cxn>
                <a:cxn ang="0">
                  <a:pos x="14" y="62"/>
                </a:cxn>
                <a:cxn ang="0">
                  <a:pos x="18" y="65"/>
                </a:cxn>
                <a:cxn ang="0">
                  <a:pos x="21" y="68"/>
                </a:cxn>
                <a:cxn ang="0">
                  <a:pos x="29" y="68"/>
                </a:cxn>
                <a:cxn ang="0">
                  <a:pos x="32" y="66"/>
                </a:cxn>
                <a:cxn ang="0">
                  <a:pos x="34" y="62"/>
                </a:cxn>
                <a:cxn ang="0">
                  <a:pos x="39" y="54"/>
                </a:cxn>
                <a:cxn ang="0">
                  <a:pos x="40" y="39"/>
                </a:cxn>
                <a:cxn ang="0">
                  <a:pos x="39" y="24"/>
                </a:cxn>
                <a:cxn ang="0">
                  <a:pos x="34" y="14"/>
                </a:cxn>
                <a:cxn ang="0">
                  <a:pos x="32" y="11"/>
                </a:cxn>
                <a:cxn ang="0">
                  <a:pos x="29" y="10"/>
                </a:cxn>
                <a:cxn ang="0">
                  <a:pos x="25" y="8"/>
                </a:cxn>
                <a:cxn ang="0">
                  <a:pos x="16" y="11"/>
                </a:cxn>
                <a:cxn ang="0">
                  <a:pos x="14" y="14"/>
                </a:cxn>
                <a:cxn ang="0">
                  <a:pos x="11" y="24"/>
                </a:cxn>
                <a:cxn ang="0">
                  <a:pos x="10" y="39"/>
                </a:cxn>
              </a:cxnLst>
              <a:rect l="0" t="0" r="r" b="b"/>
              <a:pathLst>
                <a:path w="50" h="78">
                  <a:moveTo>
                    <a:pt x="0" y="39"/>
                  </a:moveTo>
                  <a:lnTo>
                    <a:pt x="0" y="31"/>
                  </a:lnTo>
                  <a:lnTo>
                    <a:pt x="3" y="17"/>
                  </a:lnTo>
                  <a:lnTo>
                    <a:pt x="5" y="11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4" y="3"/>
                  </a:lnTo>
                  <a:lnTo>
                    <a:pt x="39" y="4"/>
                  </a:lnTo>
                  <a:lnTo>
                    <a:pt x="41" y="7"/>
                  </a:lnTo>
                  <a:lnTo>
                    <a:pt x="45" y="15"/>
                  </a:lnTo>
                  <a:lnTo>
                    <a:pt x="50" y="32"/>
                  </a:lnTo>
                  <a:lnTo>
                    <a:pt x="50" y="47"/>
                  </a:lnTo>
                  <a:lnTo>
                    <a:pt x="47" y="61"/>
                  </a:lnTo>
                  <a:lnTo>
                    <a:pt x="44" y="66"/>
                  </a:lnTo>
                  <a:lnTo>
                    <a:pt x="41" y="71"/>
                  </a:lnTo>
                  <a:lnTo>
                    <a:pt x="39" y="73"/>
                  </a:lnTo>
                  <a:lnTo>
                    <a:pt x="34" y="76"/>
                  </a:lnTo>
                  <a:lnTo>
                    <a:pt x="30" y="78"/>
                  </a:lnTo>
                  <a:lnTo>
                    <a:pt x="19" y="78"/>
                  </a:lnTo>
                  <a:lnTo>
                    <a:pt x="15" y="76"/>
                  </a:lnTo>
                  <a:lnTo>
                    <a:pt x="11" y="73"/>
                  </a:lnTo>
                  <a:lnTo>
                    <a:pt x="8" y="69"/>
                  </a:lnTo>
                  <a:lnTo>
                    <a:pt x="3" y="62"/>
                  </a:lnTo>
                  <a:lnTo>
                    <a:pt x="1" y="51"/>
                  </a:lnTo>
                  <a:lnTo>
                    <a:pt x="0" y="39"/>
                  </a:lnTo>
                  <a:close/>
                  <a:moveTo>
                    <a:pt x="10" y="39"/>
                  </a:moveTo>
                  <a:lnTo>
                    <a:pt x="11" y="54"/>
                  </a:lnTo>
                  <a:lnTo>
                    <a:pt x="14" y="62"/>
                  </a:lnTo>
                  <a:lnTo>
                    <a:pt x="18" y="65"/>
                  </a:lnTo>
                  <a:lnTo>
                    <a:pt x="21" y="68"/>
                  </a:lnTo>
                  <a:lnTo>
                    <a:pt x="29" y="68"/>
                  </a:lnTo>
                  <a:lnTo>
                    <a:pt x="32" y="66"/>
                  </a:lnTo>
                  <a:lnTo>
                    <a:pt x="34" y="62"/>
                  </a:lnTo>
                  <a:lnTo>
                    <a:pt x="39" y="54"/>
                  </a:lnTo>
                  <a:lnTo>
                    <a:pt x="40" y="39"/>
                  </a:lnTo>
                  <a:lnTo>
                    <a:pt x="39" y="24"/>
                  </a:lnTo>
                  <a:lnTo>
                    <a:pt x="34" y="14"/>
                  </a:lnTo>
                  <a:lnTo>
                    <a:pt x="32" y="11"/>
                  </a:lnTo>
                  <a:lnTo>
                    <a:pt x="29" y="10"/>
                  </a:lnTo>
                  <a:lnTo>
                    <a:pt x="25" y="8"/>
                  </a:lnTo>
                  <a:lnTo>
                    <a:pt x="16" y="11"/>
                  </a:lnTo>
                  <a:lnTo>
                    <a:pt x="14" y="14"/>
                  </a:lnTo>
                  <a:lnTo>
                    <a:pt x="11" y="24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1143" y="3803"/>
              <a:ext cx="50" cy="78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1"/>
                </a:cxn>
                <a:cxn ang="0">
                  <a:pos x="1" y="24"/>
                </a:cxn>
                <a:cxn ang="0">
                  <a:pos x="4" y="17"/>
                </a:cxn>
                <a:cxn ang="0">
                  <a:pos x="5" y="11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5" y="2"/>
                </a:cxn>
                <a:cxn ang="0">
                  <a:pos x="19" y="0"/>
                </a:cxn>
                <a:cxn ang="0">
                  <a:pos x="29" y="0"/>
                </a:cxn>
                <a:cxn ang="0">
                  <a:pos x="33" y="2"/>
                </a:cxn>
                <a:cxn ang="0">
                  <a:pos x="39" y="4"/>
                </a:cxn>
                <a:cxn ang="0">
                  <a:pos x="41" y="7"/>
                </a:cxn>
                <a:cxn ang="0">
                  <a:pos x="46" y="15"/>
                </a:cxn>
                <a:cxn ang="0">
                  <a:pos x="50" y="32"/>
                </a:cxn>
                <a:cxn ang="0">
                  <a:pos x="50" y="47"/>
                </a:cxn>
                <a:cxn ang="0">
                  <a:pos x="47" y="61"/>
                </a:cxn>
                <a:cxn ang="0">
                  <a:pos x="44" y="66"/>
                </a:cxn>
                <a:cxn ang="0">
                  <a:pos x="41" y="71"/>
                </a:cxn>
                <a:cxn ang="0">
                  <a:pos x="39" y="73"/>
                </a:cxn>
                <a:cxn ang="0">
                  <a:pos x="34" y="76"/>
                </a:cxn>
                <a:cxn ang="0">
                  <a:pos x="30" y="78"/>
                </a:cxn>
                <a:cxn ang="0">
                  <a:pos x="19" y="78"/>
                </a:cxn>
                <a:cxn ang="0">
                  <a:pos x="15" y="76"/>
                </a:cxn>
                <a:cxn ang="0">
                  <a:pos x="11" y="73"/>
                </a:cxn>
                <a:cxn ang="0">
                  <a:pos x="8" y="69"/>
                </a:cxn>
                <a:cxn ang="0">
                  <a:pos x="3" y="57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11" y="54"/>
                </a:cxn>
                <a:cxn ang="0">
                  <a:pos x="15" y="62"/>
                </a:cxn>
                <a:cxn ang="0">
                  <a:pos x="18" y="65"/>
                </a:cxn>
                <a:cxn ang="0">
                  <a:pos x="22" y="68"/>
                </a:cxn>
                <a:cxn ang="0">
                  <a:pos x="29" y="68"/>
                </a:cxn>
                <a:cxn ang="0">
                  <a:pos x="33" y="66"/>
                </a:cxn>
                <a:cxn ang="0">
                  <a:pos x="36" y="62"/>
                </a:cxn>
                <a:cxn ang="0">
                  <a:pos x="39" y="54"/>
                </a:cxn>
                <a:cxn ang="0">
                  <a:pos x="40" y="39"/>
                </a:cxn>
                <a:cxn ang="0">
                  <a:pos x="39" y="24"/>
                </a:cxn>
                <a:cxn ang="0">
                  <a:pos x="36" y="14"/>
                </a:cxn>
                <a:cxn ang="0">
                  <a:pos x="33" y="11"/>
                </a:cxn>
                <a:cxn ang="0">
                  <a:pos x="25" y="8"/>
                </a:cxn>
                <a:cxn ang="0">
                  <a:pos x="16" y="11"/>
                </a:cxn>
                <a:cxn ang="0">
                  <a:pos x="15" y="14"/>
                </a:cxn>
                <a:cxn ang="0">
                  <a:pos x="11" y="24"/>
                </a:cxn>
                <a:cxn ang="0">
                  <a:pos x="10" y="39"/>
                </a:cxn>
              </a:cxnLst>
              <a:rect l="0" t="0" r="r" b="b"/>
              <a:pathLst>
                <a:path w="50" h="78">
                  <a:moveTo>
                    <a:pt x="0" y="39"/>
                  </a:moveTo>
                  <a:lnTo>
                    <a:pt x="0" y="31"/>
                  </a:lnTo>
                  <a:lnTo>
                    <a:pt x="1" y="24"/>
                  </a:lnTo>
                  <a:lnTo>
                    <a:pt x="4" y="17"/>
                  </a:lnTo>
                  <a:lnTo>
                    <a:pt x="5" y="11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3" y="2"/>
                  </a:lnTo>
                  <a:lnTo>
                    <a:pt x="39" y="4"/>
                  </a:lnTo>
                  <a:lnTo>
                    <a:pt x="41" y="7"/>
                  </a:lnTo>
                  <a:lnTo>
                    <a:pt x="46" y="15"/>
                  </a:lnTo>
                  <a:lnTo>
                    <a:pt x="50" y="32"/>
                  </a:lnTo>
                  <a:lnTo>
                    <a:pt x="50" y="47"/>
                  </a:lnTo>
                  <a:lnTo>
                    <a:pt x="47" y="61"/>
                  </a:lnTo>
                  <a:lnTo>
                    <a:pt x="44" y="66"/>
                  </a:lnTo>
                  <a:lnTo>
                    <a:pt x="41" y="71"/>
                  </a:lnTo>
                  <a:lnTo>
                    <a:pt x="39" y="73"/>
                  </a:lnTo>
                  <a:lnTo>
                    <a:pt x="34" y="76"/>
                  </a:lnTo>
                  <a:lnTo>
                    <a:pt x="30" y="78"/>
                  </a:lnTo>
                  <a:lnTo>
                    <a:pt x="19" y="78"/>
                  </a:lnTo>
                  <a:lnTo>
                    <a:pt x="15" y="76"/>
                  </a:lnTo>
                  <a:lnTo>
                    <a:pt x="11" y="73"/>
                  </a:lnTo>
                  <a:lnTo>
                    <a:pt x="8" y="69"/>
                  </a:lnTo>
                  <a:lnTo>
                    <a:pt x="3" y="57"/>
                  </a:lnTo>
                  <a:lnTo>
                    <a:pt x="0" y="39"/>
                  </a:lnTo>
                  <a:close/>
                  <a:moveTo>
                    <a:pt x="10" y="39"/>
                  </a:moveTo>
                  <a:lnTo>
                    <a:pt x="11" y="54"/>
                  </a:lnTo>
                  <a:lnTo>
                    <a:pt x="15" y="62"/>
                  </a:lnTo>
                  <a:lnTo>
                    <a:pt x="18" y="65"/>
                  </a:lnTo>
                  <a:lnTo>
                    <a:pt x="22" y="68"/>
                  </a:lnTo>
                  <a:lnTo>
                    <a:pt x="29" y="68"/>
                  </a:lnTo>
                  <a:lnTo>
                    <a:pt x="33" y="66"/>
                  </a:lnTo>
                  <a:lnTo>
                    <a:pt x="36" y="62"/>
                  </a:lnTo>
                  <a:lnTo>
                    <a:pt x="39" y="54"/>
                  </a:lnTo>
                  <a:lnTo>
                    <a:pt x="40" y="39"/>
                  </a:lnTo>
                  <a:lnTo>
                    <a:pt x="39" y="24"/>
                  </a:lnTo>
                  <a:lnTo>
                    <a:pt x="36" y="14"/>
                  </a:lnTo>
                  <a:lnTo>
                    <a:pt x="33" y="11"/>
                  </a:lnTo>
                  <a:lnTo>
                    <a:pt x="25" y="8"/>
                  </a:lnTo>
                  <a:lnTo>
                    <a:pt x="16" y="11"/>
                  </a:lnTo>
                  <a:lnTo>
                    <a:pt x="15" y="14"/>
                  </a:lnTo>
                  <a:lnTo>
                    <a:pt x="11" y="24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400" y="3803"/>
              <a:ext cx="28" cy="76"/>
            </a:xfrm>
            <a:custGeom>
              <a:avLst/>
              <a:gdLst/>
              <a:ahLst/>
              <a:cxnLst>
                <a:cxn ang="0">
                  <a:pos x="28" y="76"/>
                </a:cxn>
                <a:cxn ang="0">
                  <a:pos x="18" y="76"/>
                </a:cxn>
                <a:cxn ang="0">
                  <a:pos x="18" y="17"/>
                </a:cxn>
                <a:cxn ang="0">
                  <a:pos x="14" y="21"/>
                </a:cxn>
                <a:cxn ang="0">
                  <a:pos x="10" y="24"/>
                </a:cxn>
                <a:cxn ang="0">
                  <a:pos x="4" y="26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5" y="17"/>
                </a:cxn>
                <a:cxn ang="0">
                  <a:pos x="10" y="14"/>
                </a:cxn>
                <a:cxn ang="0">
                  <a:pos x="17" y="7"/>
                </a:cxn>
                <a:cxn ang="0">
                  <a:pos x="19" y="3"/>
                </a:cxn>
                <a:cxn ang="0">
                  <a:pos x="22" y="0"/>
                </a:cxn>
                <a:cxn ang="0">
                  <a:pos x="28" y="0"/>
                </a:cxn>
                <a:cxn ang="0">
                  <a:pos x="28" y="76"/>
                </a:cxn>
              </a:cxnLst>
              <a:rect l="0" t="0" r="r" b="b"/>
              <a:pathLst>
                <a:path w="28" h="76">
                  <a:moveTo>
                    <a:pt x="28" y="76"/>
                  </a:moveTo>
                  <a:lnTo>
                    <a:pt x="18" y="76"/>
                  </a:lnTo>
                  <a:lnTo>
                    <a:pt x="18" y="17"/>
                  </a:lnTo>
                  <a:lnTo>
                    <a:pt x="14" y="21"/>
                  </a:lnTo>
                  <a:lnTo>
                    <a:pt x="10" y="24"/>
                  </a:lnTo>
                  <a:lnTo>
                    <a:pt x="4" y="26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5" y="17"/>
                  </a:lnTo>
                  <a:lnTo>
                    <a:pt x="10" y="14"/>
                  </a:lnTo>
                  <a:lnTo>
                    <a:pt x="17" y="7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8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" name="Freeform 78"/>
            <p:cNvSpPr>
              <a:spLocks noEditPoints="1"/>
            </p:cNvSpPr>
            <p:nvPr/>
          </p:nvSpPr>
          <p:spPr bwMode="auto">
            <a:xfrm>
              <a:off x="1448" y="3805"/>
              <a:ext cx="54" cy="74"/>
            </a:xfrm>
            <a:custGeom>
              <a:avLst/>
              <a:gdLst/>
              <a:ahLst/>
              <a:cxnLst>
                <a:cxn ang="0">
                  <a:pos x="35" y="74"/>
                </a:cxn>
                <a:cxn ang="0">
                  <a:pos x="35" y="56"/>
                </a:cxn>
                <a:cxn ang="0">
                  <a:pos x="0" y="56"/>
                </a:cxn>
                <a:cxn ang="0">
                  <a:pos x="0" y="46"/>
                </a:cxn>
                <a:cxn ang="0">
                  <a:pos x="38" y="0"/>
                </a:cxn>
                <a:cxn ang="0">
                  <a:pos x="45" y="0"/>
                </a:cxn>
                <a:cxn ang="0">
                  <a:pos x="45" y="46"/>
                </a:cxn>
                <a:cxn ang="0">
                  <a:pos x="54" y="46"/>
                </a:cxn>
                <a:cxn ang="0">
                  <a:pos x="54" y="56"/>
                </a:cxn>
                <a:cxn ang="0">
                  <a:pos x="45" y="56"/>
                </a:cxn>
                <a:cxn ang="0">
                  <a:pos x="45" y="74"/>
                </a:cxn>
                <a:cxn ang="0">
                  <a:pos x="35" y="74"/>
                </a:cxn>
                <a:cxn ang="0">
                  <a:pos x="35" y="46"/>
                </a:cxn>
                <a:cxn ang="0">
                  <a:pos x="35" y="17"/>
                </a:cxn>
                <a:cxn ang="0">
                  <a:pos x="13" y="46"/>
                </a:cxn>
                <a:cxn ang="0">
                  <a:pos x="35" y="46"/>
                </a:cxn>
              </a:cxnLst>
              <a:rect l="0" t="0" r="r" b="b"/>
              <a:pathLst>
                <a:path w="54" h="74">
                  <a:moveTo>
                    <a:pt x="35" y="74"/>
                  </a:moveTo>
                  <a:lnTo>
                    <a:pt x="35" y="56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45" y="46"/>
                  </a:lnTo>
                  <a:lnTo>
                    <a:pt x="54" y="46"/>
                  </a:lnTo>
                  <a:lnTo>
                    <a:pt x="54" y="56"/>
                  </a:lnTo>
                  <a:lnTo>
                    <a:pt x="45" y="56"/>
                  </a:lnTo>
                  <a:lnTo>
                    <a:pt x="45" y="74"/>
                  </a:lnTo>
                  <a:lnTo>
                    <a:pt x="35" y="74"/>
                  </a:lnTo>
                  <a:close/>
                  <a:moveTo>
                    <a:pt x="35" y="46"/>
                  </a:moveTo>
                  <a:lnTo>
                    <a:pt x="35" y="17"/>
                  </a:lnTo>
                  <a:lnTo>
                    <a:pt x="13" y="46"/>
                  </a:lnTo>
                  <a:lnTo>
                    <a:pt x="35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" name="Freeform 79"/>
            <p:cNvSpPr>
              <a:spLocks noEditPoints="1"/>
            </p:cNvSpPr>
            <p:nvPr/>
          </p:nvSpPr>
          <p:spPr bwMode="auto">
            <a:xfrm>
              <a:off x="1510" y="3803"/>
              <a:ext cx="50" cy="78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1"/>
                </a:cxn>
                <a:cxn ang="0">
                  <a:pos x="3" y="17"/>
                </a:cxn>
                <a:cxn ang="0">
                  <a:pos x="6" y="11"/>
                </a:cxn>
                <a:cxn ang="0">
                  <a:pos x="9" y="7"/>
                </a:cxn>
                <a:cxn ang="0">
                  <a:pos x="12" y="4"/>
                </a:cxn>
                <a:cxn ang="0">
                  <a:pos x="16" y="2"/>
                </a:cxn>
                <a:cxn ang="0">
                  <a:pos x="20" y="0"/>
                </a:cxn>
                <a:cxn ang="0">
                  <a:pos x="29" y="0"/>
                </a:cxn>
                <a:cxn ang="0">
                  <a:pos x="35" y="3"/>
                </a:cxn>
                <a:cxn ang="0">
                  <a:pos x="39" y="4"/>
                </a:cxn>
                <a:cxn ang="0">
                  <a:pos x="42" y="7"/>
                </a:cxn>
                <a:cxn ang="0">
                  <a:pos x="46" y="15"/>
                </a:cxn>
                <a:cxn ang="0">
                  <a:pos x="50" y="32"/>
                </a:cxn>
                <a:cxn ang="0">
                  <a:pos x="50" y="47"/>
                </a:cxn>
                <a:cxn ang="0">
                  <a:pos x="47" y="61"/>
                </a:cxn>
                <a:cxn ang="0">
                  <a:pos x="45" y="66"/>
                </a:cxn>
                <a:cxn ang="0">
                  <a:pos x="42" y="71"/>
                </a:cxn>
                <a:cxn ang="0">
                  <a:pos x="39" y="73"/>
                </a:cxn>
                <a:cxn ang="0">
                  <a:pos x="35" y="76"/>
                </a:cxn>
                <a:cxn ang="0">
                  <a:pos x="31" y="78"/>
                </a:cxn>
                <a:cxn ang="0">
                  <a:pos x="20" y="78"/>
                </a:cxn>
                <a:cxn ang="0">
                  <a:pos x="16" y="76"/>
                </a:cxn>
                <a:cxn ang="0">
                  <a:pos x="12" y="73"/>
                </a:cxn>
                <a:cxn ang="0">
                  <a:pos x="9" y="69"/>
                </a:cxn>
                <a:cxn ang="0">
                  <a:pos x="3" y="62"/>
                </a:cxn>
                <a:cxn ang="0">
                  <a:pos x="2" y="51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12" y="54"/>
                </a:cxn>
                <a:cxn ang="0">
                  <a:pos x="14" y="62"/>
                </a:cxn>
                <a:cxn ang="0">
                  <a:pos x="18" y="65"/>
                </a:cxn>
                <a:cxn ang="0">
                  <a:pos x="21" y="68"/>
                </a:cxn>
                <a:cxn ang="0">
                  <a:pos x="29" y="68"/>
                </a:cxn>
                <a:cxn ang="0">
                  <a:pos x="32" y="66"/>
                </a:cxn>
                <a:cxn ang="0">
                  <a:pos x="35" y="62"/>
                </a:cxn>
                <a:cxn ang="0">
                  <a:pos x="39" y="54"/>
                </a:cxn>
                <a:cxn ang="0">
                  <a:pos x="41" y="39"/>
                </a:cxn>
                <a:cxn ang="0">
                  <a:pos x="39" y="24"/>
                </a:cxn>
                <a:cxn ang="0">
                  <a:pos x="35" y="14"/>
                </a:cxn>
                <a:cxn ang="0">
                  <a:pos x="32" y="11"/>
                </a:cxn>
                <a:cxn ang="0">
                  <a:pos x="29" y="10"/>
                </a:cxn>
                <a:cxn ang="0">
                  <a:pos x="25" y="8"/>
                </a:cxn>
                <a:cxn ang="0">
                  <a:pos x="17" y="11"/>
                </a:cxn>
                <a:cxn ang="0">
                  <a:pos x="14" y="14"/>
                </a:cxn>
                <a:cxn ang="0">
                  <a:pos x="12" y="24"/>
                </a:cxn>
                <a:cxn ang="0">
                  <a:pos x="10" y="39"/>
                </a:cxn>
              </a:cxnLst>
              <a:rect l="0" t="0" r="r" b="b"/>
              <a:pathLst>
                <a:path w="50" h="78">
                  <a:moveTo>
                    <a:pt x="0" y="39"/>
                  </a:moveTo>
                  <a:lnTo>
                    <a:pt x="0" y="31"/>
                  </a:lnTo>
                  <a:lnTo>
                    <a:pt x="3" y="17"/>
                  </a:lnTo>
                  <a:lnTo>
                    <a:pt x="6" y="11"/>
                  </a:lnTo>
                  <a:lnTo>
                    <a:pt x="9" y="7"/>
                  </a:lnTo>
                  <a:lnTo>
                    <a:pt x="12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5" y="3"/>
                  </a:lnTo>
                  <a:lnTo>
                    <a:pt x="39" y="4"/>
                  </a:lnTo>
                  <a:lnTo>
                    <a:pt x="42" y="7"/>
                  </a:lnTo>
                  <a:lnTo>
                    <a:pt x="46" y="15"/>
                  </a:lnTo>
                  <a:lnTo>
                    <a:pt x="50" y="32"/>
                  </a:lnTo>
                  <a:lnTo>
                    <a:pt x="50" y="47"/>
                  </a:lnTo>
                  <a:lnTo>
                    <a:pt x="47" y="61"/>
                  </a:lnTo>
                  <a:lnTo>
                    <a:pt x="45" y="66"/>
                  </a:lnTo>
                  <a:lnTo>
                    <a:pt x="42" y="71"/>
                  </a:lnTo>
                  <a:lnTo>
                    <a:pt x="39" y="73"/>
                  </a:lnTo>
                  <a:lnTo>
                    <a:pt x="35" y="76"/>
                  </a:lnTo>
                  <a:lnTo>
                    <a:pt x="31" y="78"/>
                  </a:lnTo>
                  <a:lnTo>
                    <a:pt x="20" y="78"/>
                  </a:lnTo>
                  <a:lnTo>
                    <a:pt x="16" y="76"/>
                  </a:lnTo>
                  <a:lnTo>
                    <a:pt x="12" y="73"/>
                  </a:lnTo>
                  <a:lnTo>
                    <a:pt x="9" y="69"/>
                  </a:lnTo>
                  <a:lnTo>
                    <a:pt x="3" y="62"/>
                  </a:lnTo>
                  <a:lnTo>
                    <a:pt x="2" y="51"/>
                  </a:lnTo>
                  <a:lnTo>
                    <a:pt x="0" y="39"/>
                  </a:lnTo>
                  <a:close/>
                  <a:moveTo>
                    <a:pt x="10" y="39"/>
                  </a:moveTo>
                  <a:lnTo>
                    <a:pt x="12" y="54"/>
                  </a:lnTo>
                  <a:lnTo>
                    <a:pt x="14" y="62"/>
                  </a:lnTo>
                  <a:lnTo>
                    <a:pt x="18" y="65"/>
                  </a:lnTo>
                  <a:lnTo>
                    <a:pt x="21" y="68"/>
                  </a:lnTo>
                  <a:lnTo>
                    <a:pt x="29" y="68"/>
                  </a:lnTo>
                  <a:lnTo>
                    <a:pt x="32" y="66"/>
                  </a:lnTo>
                  <a:lnTo>
                    <a:pt x="35" y="62"/>
                  </a:lnTo>
                  <a:lnTo>
                    <a:pt x="39" y="54"/>
                  </a:lnTo>
                  <a:lnTo>
                    <a:pt x="41" y="39"/>
                  </a:lnTo>
                  <a:lnTo>
                    <a:pt x="39" y="24"/>
                  </a:lnTo>
                  <a:lnTo>
                    <a:pt x="35" y="14"/>
                  </a:lnTo>
                  <a:lnTo>
                    <a:pt x="32" y="11"/>
                  </a:lnTo>
                  <a:lnTo>
                    <a:pt x="29" y="10"/>
                  </a:lnTo>
                  <a:lnTo>
                    <a:pt x="25" y="8"/>
                  </a:lnTo>
                  <a:lnTo>
                    <a:pt x="17" y="11"/>
                  </a:lnTo>
                  <a:lnTo>
                    <a:pt x="14" y="14"/>
                  </a:lnTo>
                  <a:lnTo>
                    <a:pt x="12" y="24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1569" y="3803"/>
              <a:ext cx="49" cy="78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1"/>
                </a:cxn>
                <a:cxn ang="0">
                  <a:pos x="1" y="24"/>
                </a:cxn>
                <a:cxn ang="0">
                  <a:pos x="4" y="17"/>
                </a:cxn>
                <a:cxn ang="0">
                  <a:pos x="5" y="11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5" y="2"/>
                </a:cxn>
                <a:cxn ang="0">
                  <a:pos x="19" y="0"/>
                </a:cxn>
                <a:cxn ang="0">
                  <a:pos x="29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1" y="7"/>
                </a:cxn>
                <a:cxn ang="0">
                  <a:pos x="45" y="15"/>
                </a:cxn>
                <a:cxn ang="0">
                  <a:pos x="49" y="32"/>
                </a:cxn>
                <a:cxn ang="0">
                  <a:pos x="49" y="47"/>
                </a:cxn>
                <a:cxn ang="0">
                  <a:pos x="46" y="61"/>
                </a:cxn>
                <a:cxn ang="0">
                  <a:pos x="44" y="66"/>
                </a:cxn>
                <a:cxn ang="0">
                  <a:pos x="41" y="71"/>
                </a:cxn>
                <a:cxn ang="0">
                  <a:pos x="38" y="73"/>
                </a:cxn>
                <a:cxn ang="0">
                  <a:pos x="34" y="76"/>
                </a:cxn>
                <a:cxn ang="0">
                  <a:pos x="30" y="78"/>
                </a:cxn>
                <a:cxn ang="0">
                  <a:pos x="19" y="78"/>
                </a:cxn>
                <a:cxn ang="0">
                  <a:pos x="15" y="76"/>
                </a:cxn>
                <a:cxn ang="0">
                  <a:pos x="11" y="73"/>
                </a:cxn>
                <a:cxn ang="0">
                  <a:pos x="8" y="69"/>
                </a:cxn>
                <a:cxn ang="0">
                  <a:pos x="2" y="57"/>
                </a:cxn>
                <a:cxn ang="0">
                  <a:pos x="0" y="39"/>
                </a:cxn>
                <a:cxn ang="0">
                  <a:pos x="9" y="39"/>
                </a:cxn>
                <a:cxn ang="0">
                  <a:pos x="11" y="54"/>
                </a:cxn>
                <a:cxn ang="0">
                  <a:pos x="15" y="62"/>
                </a:cxn>
                <a:cxn ang="0">
                  <a:pos x="17" y="65"/>
                </a:cxn>
                <a:cxn ang="0">
                  <a:pos x="22" y="68"/>
                </a:cxn>
                <a:cxn ang="0">
                  <a:pos x="29" y="68"/>
                </a:cxn>
                <a:cxn ang="0">
                  <a:pos x="33" y="66"/>
                </a:cxn>
                <a:cxn ang="0">
                  <a:pos x="35" y="62"/>
                </a:cxn>
                <a:cxn ang="0">
                  <a:pos x="38" y="54"/>
                </a:cxn>
                <a:cxn ang="0">
                  <a:pos x="40" y="39"/>
                </a:cxn>
                <a:cxn ang="0">
                  <a:pos x="38" y="24"/>
                </a:cxn>
                <a:cxn ang="0">
                  <a:pos x="35" y="14"/>
                </a:cxn>
                <a:cxn ang="0">
                  <a:pos x="33" y="11"/>
                </a:cxn>
                <a:cxn ang="0">
                  <a:pos x="24" y="8"/>
                </a:cxn>
                <a:cxn ang="0">
                  <a:pos x="16" y="11"/>
                </a:cxn>
                <a:cxn ang="0">
                  <a:pos x="15" y="14"/>
                </a:cxn>
                <a:cxn ang="0">
                  <a:pos x="11" y="24"/>
                </a:cxn>
                <a:cxn ang="0">
                  <a:pos x="9" y="39"/>
                </a:cxn>
              </a:cxnLst>
              <a:rect l="0" t="0" r="r" b="b"/>
              <a:pathLst>
                <a:path w="49" h="78">
                  <a:moveTo>
                    <a:pt x="0" y="39"/>
                  </a:moveTo>
                  <a:lnTo>
                    <a:pt x="0" y="31"/>
                  </a:lnTo>
                  <a:lnTo>
                    <a:pt x="1" y="24"/>
                  </a:lnTo>
                  <a:lnTo>
                    <a:pt x="4" y="17"/>
                  </a:lnTo>
                  <a:lnTo>
                    <a:pt x="5" y="11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1" y="7"/>
                  </a:lnTo>
                  <a:lnTo>
                    <a:pt x="45" y="15"/>
                  </a:lnTo>
                  <a:lnTo>
                    <a:pt x="49" y="32"/>
                  </a:lnTo>
                  <a:lnTo>
                    <a:pt x="49" y="47"/>
                  </a:lnTo>
                  <a:lnTo>
                    <a:pt x="46" y="61"/>
                  </a:lnTo>
                  <a:lnTo>
                    <a:pt x="44" y="66"/>
                  </a:lnTo>
                  <a:lnTo>
                    <a:pt x="41" y="71"/>
                  </a:lnTo>
                  <a:lnTo>
                    <a:pt x="38" y="73"/>
                  </a:lnTo>
                  <a:lnTo>
                    <a:pt x="34" y="76"/>
                  </a:lnTo>
                  <a:lnTo>
                    <a:pt x="30" y="78"/>
                  </a:lnTo>
                  <a:lnTo>
                    <a:pt x="19" y="78"/>
                  </a:lnTo>
                  <a:lnTo>
                    <a:pt x="15" y="76"/>
                  </a:lnTo>
                  <a:lnTo>
                    <a:pt x="11" y="73"/>
                  </a:lnTo>
                  <a:lnTo>
                    <a:pt x="8" y="69"/>
                  </a:lnTo>
                  <a:lnTo>
                    <a:pt x="2" y="57"/>
                  </a:lnTo>
                  <a:lnTo>
                    <a:pt x="0" y="39"/>
                  </a:lnTo>
                  <a:close/>
                  <a:moveTo>
                    <a:pt x="9" y="39"/>
                  </a:moveTo>
                  <a:lnTo>
                    <a:pt x="11" y="54"/>
                  </a:lnTo>
                  <a:lnTo>
                    <a:pt x="15" y="62"/>
                  </a:lnTo>
                  <a:lnTo>
                    <a:pt x="17" y="65"/>
                  </a:lnTo>
                  <a:lnTo>
                    <a:pt x="22" y="68"/>
                  </a:lnTo>
                  <a:lnTo>
                    <a:pt x="29" y="68"/>
                  </a:lnTo>
                  <a:lnTo>
                    <a:pt x="33" y="66"/>
                  </a:lnTo>
                  <a:lnTo>
                    <a:pt x="35" y="62"/>
                  </a:lnTo>
                  <a:lnTo>
                    <a:pt x="38" y="54"/>
                  </a:lnTo>
                  <a:lnTo>
                    <a:pt x="40" y="39"/>
                  </a:lnTo>
                  <a:lnTo>
                    <a:pt x="38" y="24"/>
                  </a:lnTo>
                  <a:lnTo>
                    <a:pt x="35" y="14"/>
                  </a:lnTo>
                  <a:lnTo>
                    <a:pt x="33" y="11"/>
                  </a:lnTo>
                  <a:lnTo>
                    <a:pt x="24" y="8"/>
                  </a:lnTo>
                  <a:lnTo>
                    <a:pt x="16" y="11"/>
                  </a:lnTo>
                  <a:lnTo>
                    <a:pt x="15" y="14"/>
                  </a:lnTo>
                  <a:lnTo>
                    <a:pt x="11" y="24"/>
                  </a:lnTo>
                  <a:lnTo>
                    <a:pt x="9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1827" y="3803"/>
              <a:ext cx="28" cy="76"/>
            </a:xfrm>
            <a:custGeom>
              <a:avLst/>
              <a:gdLst/>
              <a:ahLst/>
              <a:cxnLst>
                <a:cxn ang="0">
                  <a:pos x="28" y="76"/>
                </a:cxn>
                <a:cxn ang="0">
                  <a:pos x="18" y="76"/>
                </a:cxn>
                <a:cxn ang="0">
                  <a:pos x="18" y="17"/>
                </a:cxn>
                <a:cxn ang="0">
                  <a:pos x="14" y="21"/>
                </a:cxn>
                <a:cxn ang="0">
                  <a:pos x="10" y="24"/>
                </a:cxn>
                <a:cxn ang="0">
                  <a:pos x="4" y="26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5" y="17"/>
                </a:cxn>
                <a:cxn ang="0">
                  <a:pos x="10" y="14"/>
                </a:cxn>
                <a:cxn ang="0">
                  <a:pos x="16" y="7"/>
                </a:cxn>
                <a:cxn ang="0">
                  <a:pos x="19" y="3"/>
                </a:cxn>
                <a:cxn ang="0">
                  <a:pos x="22" y="0"/>
                </a:cxn>
                <a:cxn ang="0">
                  <a:pos x="28" y="0"/>
                </a:cxn>
                <a:cxn ang="0">
                  <a:pos x="28" y="76"/>
                </a:cxn>
              </a:cxnLst>
              <a:rect l="0" t="0" r="r" b="b"/>
              <a:pathLst>
                <a:path w="28" h="76">
                  <a:moveTo>
                    <a:pt x="28" y="76"/>
                  </a:moveTo>
                  <a:lnTo>
                    <a:pt x="18" y="76"/>
                  </a:lnTo>
                  <a:lnTo>
                    <a:pt x="18" y="17"/>
                  </a:lnTo>
                  <a:lnTo>
                    <a:pt x="14" y="21"/>
                  </a:lnTo>
                  <a:lnTo>
                    <a:pt x="10" y="24"/>
                  </a:lnTo>
                  <a:lnTo>
                    <a:pt x="4" y="26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5" y="17"/>
                  </a:lnTo>
                  <a:lnTo>
                    <a:pt x="10" y="14"/>
                  </a:lnTo>
                  <a:lnTo>
                    <a:pt x="16" y="7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8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1879" y="3805"/>
              <a:ext cx="50" cy="76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10" y="53"/>
                </a:cxn>
                <a:cxn ang="0">
                  <a:pos x="11" y="58"/>
                </a:cxn>
                <a:cxn ang="0">
                  <a:pos x="14" y="63"/>
                </a:cxn>
                <a:cxn ang="0">
                  <a:pos x="20" y="66"/>
                </a:cxn>
                <a:cxn ang="0">
                  <a:pos x="31" y="66"/>
                </a:cxn>
                <a:cxn ang="0">
                  <a:pos x="34" y="64"/>
                </a:cxn>
                <a:cxn ang="0">
                  <a:pos x="35" y="62"/>
                </a:cxn>
                <a:cxn ang="0">
                  <a:pos x="38" y="59"/>
                </a:cxn>
                <a:cxn ang="0">
                  <a:pos x="39" y="53"/>
                </a:cxn>
                <a:cxn ang="0">
                  <a:pos x="39" y="42"/>
                </a:cxn>
                <a:cxn ang="0">
                  <a:pos x="36" y="37"/>
                </a:cxn>
                <a:cxn ang="0">
                  <a:pos x="34" y="34"/>
                </a:cxn>
                <a:cxn ang="0">
                  <a:pos x="29" y="33"/>
                </a:cxn>
                <a:cxn ang="0">
                  <a:pos x="21" y="33"/>
                </a:cxn>
                <a:cxn ang="0">
                  <a:pos x="18" y="34"/>
                </a:cxn>
                <a:cxn ang="0">
                  <a:pos x="17" y="34"/>
                </a:cxn>
                <a:cxn ang="0">
                  <a:pos x="14" y="35"/>
                </a:cxn>
                <a:cxn ang="0">
                  <a:pos x="13" y="37"/>
                </a:cxn>
                <a:cxn ang="0">
                  <a:pos x="11" y="40"/>
                </a:cxn>
                <a:cxn ang="0">
                  <a:pos x="2" y="38"/>
                </a:cxn>
                <a:cxn ang="0">
                  <a:pos x="9" y="0"/>
                </a:cxn>
                <a:cxn ang="0">
                  <a:pos x="45" y="0"/>
                </a:cxn>
                <a:cxn ang="0">
                  <a:pos x="45" y="9"/>
                </a:cxn>
                <a:cxn ang="0">
                  <a:pos x="17" y="9"/>
                </a:cxn>
                <a:cxn ang="0">
                  <a:pos x="13" y="29"/>
                </a:cxn>
                <a:cxn ang="0">
                  <a:pos x="17" y="26"/>
                </a:cxn>
                <a:cxn ang="0">
                  <a:pos x="23" y="24"/>
                </a:cxn>
                <a:cxn ang="0">
                  <a:pos x="27" y="23"/>
                </a:cxn>
                <a:cxn ang="0">
                  <a:pos x="32" y="24"/>
                </a:cxn>
                <a:cxn ang="0">
                  <a:pos x="43" y="30"/>
                </a:cxn>
                <a:cxn ang="0">
                  <a:pos x="47" y="35"/>
                </a:cxn>
                <a:cxn ang="0">
                  <a:pos x="49" y="41"/>
                </a:cxn>
                <a:cxn ang="0">
                  <a:pos x="50" y="48"/>
                </a:cxn>
                <a:cxn ang="0">
                  <a:pos x="49" y="55"/>
                </a:cxn>
                <a:cxn ang="0">
                  <a:pos x="47" y="60"/>
                </a:cxn>
                <a:cxn ang="0">
                  <a:pos x="45" y="66"/>
                </a:cxn>
                <a:cxn ang="0">
                  <a:pos x="40" y="70"/>
                </a:cxn>
                <a:cxn ang="0">
                  <a:pos x="35" y="73"/>
                </a:cxn>
                <a:cxn ang="0">
                  <a:pos x="24" y="76"/>
                </a:cxn>
                <a:cxn ang="0">
                  <a:pos x="13" y="73"/>
                </a:cxn>
                <a:cxn ang="0">
                  <a:pos x="7" y="70"/>
                </a:cxn>
                <a:cxn ang="0">
                  <a:pos x="5" y="66"/>
                </a:cxn>
                <a:cxn ang="0">
                  <a:pos x="2" y="60"/>
                </a:cxn>
                <a:cxn ang="0">
                  <a:pos x="0" y="55"/>
                </a:cxn>
              </a:cxnLst>
              <a:rect l="0" t="0" r="r" b="b"/>
              <a:pathLst>
                <a:path w="50" h="76">
                  <a:moveTo>
                    <a:pt x="0" y="55"/>
                  </a:moveTo>
                  <a:lnTo>
                    <a:pt x="10" y="53"/>
                  </a:lnTo>
                  <a:lnTo>
                    <a:pt x="11" y="58"/>
                  </a:lnTo>
                  <a:lnTo>
                    <a:pt x="14" y="63"/>
                  </a:lnTo>
                  <a:lnTo>
                    <a:pt x="20" y="66"/>
                  </a:lnTo>
                  <a:lnTo>
                    <a:pt x="31" y="66"/>
                  </a:lnTo>
                  <a:lnTo>
                    <a:pt x="34" y="64"/>
                  </a:lnTo>
                  <a:lnTo>
                    <a:pt x="35" y="62"/>
                  </a:lnTo>
                  <a:lnTo>
                    <a:pt x="38" y="59"/>
                  </a:lnTo>
                  <a:lnTo>
                    <a:pt x="39" y="53"/>
                  </a:lnTo>
                  <a:lnTo>
                    <a:pt x="39" y="42"/>
                  </a:lnTo>
                  <a:lnTo>
                    <a:pt x="36" y="37"/>
                  </a:lnTo>
                  <a:lnTo>
                    <a:pt x="34" y="34"/>
                  </a:lnTo>
                  <a:lnTo>
                    <a:pt x="29" y="33"/>
                  </a:lnTo>
                  <a:lnTo>
                    <a:pt x="21" y="33"/>
                  </a:lnTo>
                  <a:lnTo>
                    <a:pt x="18" y="34"/>
                  </a:lnTo>
                  <a:lnTo>
                    <a:pt x="17" y="34"/>
                  </a:lnTo>
                  <a:lnTo>
                    <a:pt x="14" y="35"/>
                  </a:lnTo>
                  <a:lnTo>
                    <a:pt x="13" y="37"/>
                  </a:lnTo>
                  <a:lnTo>
                    <a:pt x="11" y="40"/>
                  </a:lnTo>
                  <a:lnTo>
                    <a:pt x="2" y="38"/>
                  </a:lnTo>
                  <a:lnTo>
                    <a:pt x="9" y="0"/>
                  </a:lnTo>
                  <a:lnTo>
                    <a:pt x="45" y="0"/>
                  </a:lnTo>
                  <a:lnTo>
                    <a:pt x="45" y="9"/>
                  </a:lnTo>
                  <a:lnTo>
                    <a:pt x="17" y="9"/>
                  </a:lnTo>
                  <a:lnTo>
                    <a:pt x="13" y="29"/>
                  </a:lnTo>
                  <a:lnTo>
                    <a:pt x="17" y="26"/>
                  </a:lnTo>
                  <a:lnTo>
                    <a:pt x="23" y="24"/>
                  </a:lnTo>
                  <a:lnTo>
                    <a:pt x="27" y="23"/>
                  </a:lnTo>
                  <a:lnTo>
                    <a:pt x="32" y="24"/>
                  </a:lnTo>
                  <a:lnTo>
                    <a:pt x="43" y="30"/>
                  </a:lnTo>
                  <a:lnTo>
                    <a:pt x="47" y="35"/>
                  </a:lnTo>
                  <a:lnTo>
                    <a:pt x="49" y="41"/>
                  </a:lnTo>
                  <a:lnTo>
                    <a:pt x="50" y="48"/>
                  </a:lnTo>
                  <a:lnTo>
                    <a:pt x="49" y="55"/>
                  </a:lnTo>
                  <a:lnTo>
                    <a:pt x="47" y="60"/>
                  </a:lnTo>
                  <a:lnTo>
                    <a:pt x="45" y="66"/>
                  </a:lnTo>
                  <a:lnTo>
                    <a:pt x="40" y="70"/>
                  </a:lnTo>
                  <a:lnTo>
                    <a:pt x="35" y="73"/>
                  </a:lnTo>
                  <a:lnTo>
                    <a:pt x="24" y="76"/>
                  </a:lnTo>
                  <a:lnTo>
                    <a:pt x="13" y="73"/>
                  </a:lnTo>
                  <a:lnTo>
                    <a:pt x="7" y="70"/>
                  </a:lnTo>
                  <a:lnTo>
                    <a:pt x="5" y="66"/>
                  </a:lnTo>
                  <a:lnTo>
                    <a:pt x="2" y="6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" name="Freeform 83"/>
            <p:cNvSpPr>
              <a:spLocks noEditPoints="1"/>
            </p:cNvSpPr>
            <p:nvPr/>
          </p:nvSpPr>
          <p:spPr bwMode="auto">
            <a:xfrm>
              <a:off x="1937" y="3803"/>
              <a:ext cx="50" cy="78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1"/>
                </a:cxn>
                <a:cxn ang="0">
                  <a:pos x="3" y="17"/>
                </a:cxn>
                <a:cxn ang="0">
                  <a:pos x="6" y="11"/>
                </a:cxn>
                <a:cxn ang="0">
                  <a:pos x="9" y="7"/>
                </a:cxn>
                <a:cxn ang="0">
                  <a:pos x="12" y="4"/>
                </a:cxn>
                <a:cxn ang="0">
                  <a:pos x="16" y="2"/>
                </a:cxn>
                <a:cxn ang="0">
                  <a:pos x="20" y="0"/>
                </a:cxn>
                <a:cxn ang="0">
                  <a:pos x="29" y="0"/>
                </a:cxn>
                <a:cxn ang="0">
                  <a:pos x="35" y="3"/>
                </a:cxn>
                <a:cxn ang="0">
                  <a:pos x="39" y="4"/>
                </a:cxn>
                <a:cxn ang="0">
                  <a:pos x="42" y="7"/>
                </a:cxn>
                <a:cxn ang="0">
                  <a:pos x="46" y="15"/>
                </a:cxn>
                <a:cxn ang="0">
                  <a:pos x="50" y="32"/>
                </a:cxn>
                <a:cxn ang="0">
                  <a:pos x="50" y="47"/>
                </a:cxn>
                <a:cxn ang="0">
                  <a:pos x="47" y="61"/>
                </a:cxn>
                <a:cxn ang="0">
                  <a:pos x="45" y="66"/>
                </a:cxn>
                <a:cxn ang="0">
                  <a:pos x="42" y="71"/>
                </a:cxn>
                <a:cxn ang="0">
                  <a:pos x="39" y="73"/>
                </a:cxn>
                <a:cxn ang="0">
                  <a:pos x="35" y="76"/>
                </a:cxn>
                <a:cxn ang="0">
                  <a:pos x="31" y="78"/>
                </a:cxn>
                <a:cxn ang="0">
                  <a:pos x="20" y="78"/>
                </a:cxn>
                <a:cxn ang="0">
                  <a:pos x="16" y="76"/>
                </a:cxn>
                <a:cxn ang="0">
                  <a:pos x="12" y="73"/>
                </a:cxn>
                <a:cxn ang="0">
                  <a:pos x="9" y="69"/>
                </a:cxn>
                <a:cxn ang="0">
                  <a:pos x="3" y="62"/>
                </a:cxn>
                <a:cxn ang="0">
                  <a:pos x="2" y="51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12" y="54"/>
                </a:cxn>
                <a:cxn ang="0">
                  <a:pos x="14" y="62"/>
                </a:cxn>
                <a:cxn ang="0">
                  <a:pos x="18" y="65"/>
                </a:cxn>
                <a:cxn ang="0">
                  <a:pos x="21" y="68"/>
                </a:cxn>
                <a:cxn ang="0">
                  <a:pos x="29" y="68"/>
                </a:cxn>
                <a:cxn ang="0">
                  <a:pos x="32" y="66"/>
                </a:cxn>
                <a:cxn ang="0">
                  <a:pos x="35" y="62"/>
                </a:cxn>
                <a:cxn ang="0">
                  <a:pos x="39" y="54"/>
                </a:cxn>
                <a:cxn ang="0">
                  <a:pos x="41" y="39"/>
                </a:cxn>
                <a:cxn ang="0">
                  <a:pos x="39" y="24"/>
                </a:cxn>
                <a:cxn ang="0">
                  <a:pos x="35" y="14"/>
                </a:cxn>
                <a:cxn ang="0">
                  <a:pos x="32" y="11"/>
                </a:cxn>
                <a:cxn ang="0">
                  <a:pos x="29" y="10"/>
                </a:cxn>
                <a:cxn ang="0">
                  <a:pos x="25" y="8"/>
                </a:cxn>
                <a:cxn ang="0">
                  <a:pos x="17" y="11"/>
                </a:cxn>
                <a:cxn ang="0">
                  <a:pos x="14" y="14"/>
                </a:cxn>
                <a:cxn ang="0">
                  <a:pos x="12" y="24"/>
                </a:cxn>
                <a:cxn ang="0">
                  <a:pos x="10" y="39"/>
                </a:cxn>
              </a:cxnLst>
              <a:rect l="0" t="0" r="r" b="b"/>
              <a:pathLst>
                <a:path w="50" h="78">
                  <a:moveTo>
                    <a:pt x="0" y="39"/>
                  </a:moveTo>
                  <a:lnTo>
                    <a:pt x="0" y="31"/>
                  </a:lnTo>
                  <a:lnTo>
                    <a:pt x="3" y="17"/>
                  </a:lnTo>
                  <a:lnTo>
                    <a:pt x="6" y="11"/>
                  </a:lnTo>
                  <a:lnTo>
                    <a:pt x="9" y="7"/>
                  </a:lnTo>
                  <a:lnTo>
                    <a:pt x="12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5" y="3"/>
                  </a:lnTo>
                  <a:lnTo>
                    <a:pt x="39" y="4"/>
                  </a:lnTo>
                  <a:lnTo>
                    <a:pt x="42" y="7"/>
                  </a:lnTo>
                  <a:lnTo>
                    <a:pt x="46" y="15"/>
                  </a:lnTo>
                  <a:lnTo>
                    <a:pt x="50" y="32"/>
                  </a:lnTo>
                  <a:lnTo>
                    <a:pt x="50" y="47"/>
                  </a:lnTo>
                  <a:lnTo>
                    <a:pt x="47" y="61"/>
                  </a:lnTo>
                  <a:lnTo>
                    <a:pt x="45" y="66"/>
                  </a:lnTo>
                  <a:lnTo>
                    <a:pt x="42" y="71"/>
                  </a:lnTo>
                  <a:lnTo>
                    <a:pt x="39" y="73"/>
                  </a:lnTo>
                  <a:lnTo>
                    <a:pt x="35" y="76"/>
                  </a:lnTo>
                  <a:lnTo>
                    <a:pt x="31" y="78"/>
                  </a:lnTo>
                  <a:lnTo>
                    <a:pt x="20" y="78"/>
                  </a:lnTo>
                  <a:lnTo>
                    <a:pt x="16" y="76"/>
                  </a:lnTo>
                  <a:lnTo>
                    <a:pt x="12" y="73"/>
                  </a:lnTo>
                  <a:lnTo>
                    <a:pt x="9" y="69"/>
                  </a:lnTo>
                  <a:lnTo>
                    <a:pt x="3" y="62"/>
                  </a:lnTo>
                  <a:lnTo>
                    <a:pt x="2" y="51"/>
                  </a:lnTo>
                  <a:lnTo>
                    <a:pt x="0" y="39"/>
                  </a:lnTo>
                  <a:close/>
                  <a:moveTo>
                    <a:pt x="10" y="39"/>
                  </a:moveTo>
                  <a:lnTo>
                    <a:pt x="12" y="54"/>
                  </a:lnTo>
                  <a:lnTo>
                    <a:pt x="14" y="62"/>
                  </a:lnTo>
                  <a:lnTo>
                    <a:pt x="18" y="65"/>
                  </a:lnTo>
                  <a:lnTo>
                    <a:pt x="21" y="68"/>
                  </a:lnTo>
                  <a:lnTo>
                    <a:pt x="29" y="68"/>
                  </a:lnTo>
                  <a:lnTo>
                    <a:pt x="32" y="66"/>
                  </a:lnTo>
                  <a:lnTo>
                    <a:pt x="35" y="62"/>
                  </a:lnTo>
                  <a:lnTo>
                    <a:pt x="39" y="54"/>
                  </a:lnTo>
                  <a:lnTo>
                    <a:pt x="41" y="39"/>
                  </a:lnTo>
                  <a:lnTo>
                    <a:pt x="39" y="24"/>
                  </a:lnTo>
                  <a:lnTo>
                    <a:pt x="35" y="14"/>
                  </a:lnTo>
                  <a:lnTo>
                    <a:pt x="32" y="11"/>
                  </a:lnTo>
                  <a:lnTo>
                    <a:pt x="29" y="10"/>
                  </a:lnTo>
                  <a:lnTo>
                    <a:pt x="25" y="8"/>
                  </a:lnTo>
                  <a:lnTo>
                    <a:pt x="17" y="11"/>
                  </a:lnTo>
                  <a:lnTo>
                    <a:pt x="14" y="14"/>
                  </a:lnTo>
                  <a:lnTo>
                    <a:pt x="12" y="24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" name="Freeform 84"/>
            <p:cNvSpPr>
              <a:spLocks noEditPoints="1"/>
            </p:cNvSpPr>
            <p:nvPr/>
          </p:nvSpPr>
          <p:spPr bwMode="auto">
            <a:xfrm>
              <a:off x="1995" y="3803"/>
              <a:ext cx="50" cy="78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1"/>
                </a:cxn>
                <a:cxn ang="0">
                  <a:pos x="2" y="24"/>
                </a:cxn>
                <a:cxn ang="0">
                  <a:pos x="5" y="17"/>
                </a:cxn>
                <a:cxn ang="0">
                  <a:pos x="6" y="11"/>
                </a:cxn>
                <a:cxn ang="0">
                  <a:pos x="9" y="7"/>
                </a:cxn>
                <a:cxn ang="0">
                  <a:pos x="12" y="4"/>
                </a:cxn>
                <a:cxn ang="0">
                  <a:pos x="16" y="2"/>
                </a:cxn>
                <a:cxn ang="0">
                  <a:pos x="20" y="0"/>
                </a:cxn>
                <a:cxn ang="0">
                  <a:pos x="30" y="0"/>
                </a:cxn>
                <a:cxn ang="0">
                  <a:pos x="34" y="2"/>
                </a:cxn>
                <a:cxn ang="0">
                  <a:pos x="39" y="4"/>
                </a:cxn>
                <a:cxn ang="0">
                  <a:pos x="42" y="7"/>
                </a:cxn>
                <a:cxn ang="0">
                  <a:pos x="46" y="15"/>
                </a:cxn>
                <a:cxn ang="0">
                  <a:pos x="50" y="32"/>
                </a:cxn>
                <a:cxn ang="0">
                  <a:pos x="50" y="47"/>
                </a:cxn>
                <a:cxn ang="0">
                  <a:pos x="47" y="61"/>
                </a:cxn>
                <a:cxn ang="0">
                  <a:pos x="45" y="66"/>
                </a:cxn>
                <a:cxn ang="0">
                  <a:pos x="42" y="71"/>
                </a:cxn>
                <a:cxn ang="0">
                  <a:pos x="39" y="73"/>
                </a:cxn>
                <a:cxn ang="0">
                  <a:pos x="35" y="76"/>
                </a:cxn>
                <a:cxn ang="0">
                  <a:pos x="31" y="78"/>
                </a:cxn>
                <a:cxn ang="0">
                  <a:pos x="20" y="78"/>
                </a:cxn>
                <a:cxn ang="0">
                  <a:pos x="16" y="76"/>
                </a:cxn>
                <a:cxn ang="0">
                  <a:pos x="12" y="73"/>
                </a:cxn>
                <a:cxn ang="0">
                  <a:pos x="9" y="69"/>
                </a:cxn>
                <a:cxn ang="0">
                  <a:pos x="3" y="57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12" y="54"/>
                </a:cxn>
                <a:cxn ang="0">
                  <a:pos x="16" y="62"/>
                </a:cxn>
                <a:cxn ang="0">
                  <a:pos x="18" y="65"/>
                </a:cxn>
                <a:cxn ang="0">
                  <a:pos x="23" y="68"/>
                </a:cxn>
                <a:cxn ang="0">
                  <a:pos x="30" y="68"/>
                </a:cxn>
                <a:cxn ang="0">
                  <a:pos x="34" y="66"/>
                </a:cxn>
                <a:cxn ang="0">
                  <a:pos x="36" y="62"/>
                </a:cxn>
                <a:cxn ang="0">
                  <a:pos x="39" y="54"/>
                </a:cxn>
                <a:cxn ang="0">
                  <a:pos x="41" y="39"/>
                </a:cxn>
                <a:cxn ang="0">
                  <a:pos x="39" y="24"/>
                </a:cxn>
                <a:cxn ang="0">
                  <a:pos x="36" y="14"/>
                </a:cxn>
                <a:cxn ang="0">
                  <a:pos x="34" y="11"/>
                </a:cxn>
                <a:cxn ang="0">
                  <a:pos x="25" y="8"/>
                </a:cxn>
                <a:cxn ang="0">
                  <a:pos x="17" y="11"/>
                </a:cxn>
                <a:cxn ang="0">
                  <a:pos x="16" y="14"/>
                </a:cxn>
                <a:cxn ang="0">
                  <a:pos x="12" y="24"/>
                </a:cxn>
                <a:cxn ang="0">
                  <a:pos x="10" y="39"/>
                </a:cxn>
              </a:cxnLst>
              <a:rect l="0" t="0" r="r" b="b"/>
              <a:pathLst>
                <a:path w="50" h="78">
                  <a:moveTo>
                    <a:pt x="0" y="39"/>
                  </a:moveTo>
                  <a:lnTo>
                    <a:pt x="0" y="31"/>
                  </a:lnTo>
                  <a:lnTo>
                    <a:pt x="2" y="24"/>
                  </a:lnTo>
                  <a:lnTo>
                    <a:pt x="5" y="17"/>
                  </a:lnTo>
                  <a:lnTo>
                    <a:pt x="6" y="11"/>
                  </a:lnTo>
                  <a:lnTo>
                    <a:pt x="9" y="7"/>
                  </a:lnTo>
                  <a:lnTo>
                    <a:pt x="12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4" y="2"/>
                  </a:lnTo>
                  <a:lnTo>
                    <a:pt x="39" y="4"/>
                  </a:lnTo>
                  <a:lnTo>
                    <a:pt x="42" y="7"/>
                  </a:lnTo>
                  <a:lnTo>
                    <a:pt x="46" y="15"/>
                  </a:lnTo>
                  <a:lnTo>
                    <a:pt x="50" y="32"/>
                  </a:lnTo>
                  <a:lnTo>
                    <a:pt x="50" y="47"/>
                  </a:lnTo>
                  <a:lnTo>
                    <a:pt x="47" y="61"/>
                  </a:lnTo>
                  <a:lnTo>
                    <a:pt x="45" y="66"/>
                  </a:lnTo>
                  <a:lnTo>
                    <a:pt x="42" y="71"/>
                  </a:lnTo>
                  <a:lnTo>
                    <a:pt x="39" y="73"/>
                  </a:lnTo>
                  <a:lnTo>
                    <a:pt x="35" y="76"/>
                  </a:lnTo>
                  <a:lnTo>
                    <a:pt x="31" y="78"/>
                  </a:lnTo>
                  <a:lnTo>
                    <a:pt x="20" y="78"/>
                  </a:lnTo>
                  <a:lnTo>
                    <a:pt x="16" y="76"/>
                  </a:lnTo>
                  <a:lnTo>
                    <a:pt x="12" y="73"/>
                  </a:lnTo>
                  <a:lnTo>
                    <a:pt x="9" y="69"/>
                  </a:lnTo>
                  <a:lnTo>
                    <a:pt x="3" y="57"/>
                  </a:lnTo>
                  <a:lnTo>
                    <a:pt x="0" y="39"/>
                  </a:lnTo>
                  <a:close/>
                  <a:moveTo>
                    <a:pt x="10" y="39"/>
                  </a:moveTo>
                  <a:lnTo>
                    <a:pt x="12" y="54"/>
                  </a:lnTo>
                  <a:lnTo>
                    <a:pt x="16" y="62"/>
                  </a:lnTo>
                  <a:lnTo>
                    <a:pt x="18" y="65"/>
                  </a:lnTo>
                  <a:lnTo>
                    <a:pt x="23" y="68"/>
                  </a:lnTo>
                  <a:lnTo>
                    <a:pt x="30" y="68"/>
                  </a:lnTo>
                  <a:lnTo>
                    <a:pt x="34" y="66"/>
                  </a:lnTo>
                  <a:lnTo>
                    <a:pt x="36" y="62"/>
                  </a:lnTo>
                  <a:lnTo>
                    <a:pt x="39" y="54"/>
                  </a:lnTo>
                  <a:lnTo>
                    <a:pt x="41" y="39"/>
                  </a:lnTo>
                  <a:lnTo>
                    <a:pt x="39" y="24"/>
                  </a:lnTo>
                  <a:lnTo>
                    <a:pt x="36" y="14"/>
                  </a:lnTo>
                  <a:lnTo>
                    <a:pt x="34" y="11"/>
                  </a:lnTo>
                  <a:lnTo>
                    <a:pt x="25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2" y="24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254" y="3803"/>
              <a:ext cx="28" cy="76"/>
            </a:xfrm>
            <a:custGeom>
              <a:avLst/>
              <a:gdLst/>
              <a:ahLst/>
              <a:cxnLst>
                <a:cxn ang="0">
                  <a:pos x="28" y="76"/>
                </a:cxn>
                <a:cxn ang="0">
                  <a:pos x="18" y="76"/>
                </a:cxn>
                <a:cxn ang="0">
                  <a:pos x="18" y="17"/>
                </a:cxn>
                <a:cxn ang="0">
                  <a:pos x="14" y="21"/>
                </a:cxn>
                <a:cxn ang="0">
                  <a:pos x="10" y="24"/>
                </a:cxn>
                <a:cxn ang="0">
                  <a:pos x="4" y="26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5" y="17"/>
                </a:cxn>
                <a:cxn ang="0">
                  <a:pos x="10" y="14"/>
                </a:cxn>
                <a:cxn ang="0">
                  <a:pos x="16" y="7"/>
                </a:cxn>
                <a:cxn ang="0">
                  <a:pos x="19" y="3"/>
                </a:cxn>
                <a:cxn ang="0">
                  <a:pos x="22" y="0"/>
                </a:cxn>
                <a:cxn ang="0">
                  <a:pos x="28" y="0"/>
                </a:cxn>
                <a:cxn ang="0">
                  <a:pos x="28" y="76"/>
                </a:cxn>
              </a:cxnLst>
              <a:rect l="0" t="0" r="r" b="b"/>
              <a:pathLst>
                <a:path w="28" h="76">
                  <a:moveTo>
                    <a:pt x="28" y="76"/>
                  </a:moveTo>
                  <a:lnTo>
                    <a:pt x="18" y="76"/>
                  </a:lnTo>
                  <a:lnTo>
                    <a:pt x="18" y="17"/>
                  </a:lnTo>
                  <a:lnTo>
                    <a:pt x="14" y="21"/>
                  </a:lnTo>
                  <a:lnTo>
                    <a:pt x="10" y="24"/>
                  </a:lnTo>
                  <a:lnTo>
                    <a:pt x="4" y="26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5" y="17"/>
                  </a:lnTo>
                  <a:lnTo>
                    <a:pt x="10" y="14"/>
                  </a:lnTo>
                  <a:lnTo>
                    <a:pt x="16" y="7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8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2305" y="3803"/>
              <a:ext cx="51" cy="78"/>
            </a:xfrm>
            <a:custGeom>
              <a:avLst/>
              <a:gdLst/>
              <a:ahLst/>
              <a:cxnLst>
                <a:cxn ang="0">
                  <a:pos x="40" y="21"/>
                </a:cxn>
                <a:cxn ang="0">
                  <a:pos x="36" y="14"/>
                </a:cxn>
                <a:cxn ang="0">
                  <a:pos x="32" y="10"/>
                </a:cxn>
                <a:cxn ang="0">
                  <a:pos x="28" y="8"/>
                </a:cxn>
                <a:cxn ang="0">
                  <a:pos x="19" y="11"/>
                </a:cxn>
                <a:cxn ang="0">
                  <a:pos x="12" y="19"/>
                </a:cxn>
                <a:cxn ang="0">
                  <a:pos x="10" y="29"/>
                </a:cxn>
                <a:cxn ang="0">
                  <a:pos x="14" y="32"/>
                </a:cxn>
                <a:cxn ang="0">
                  <a:pos x="21" y="28"/>
                </a:cxn>
                <a:cxn ang="0">
                  <a:pos x="29" y="26"/>
                </a:cxn>
                <a:cxn ang="0">
                  <a:pos x="39" y="29"/>
                </a:cxn>
                <a:cxn ang="0">
                  <a:pos x="47" y="37"/>
                </a:cxn>
                <a:cxn ang="0">
                  <a:pos x="51" y="51"/>
                </a:cxn>
                <a:cxn ang="0">
                  <a:pos x="50" y="61"/>
                </a:cxn>
                <a:cxn ang="0">
                  <a:pos x="46" y="68"/>
                </a:cxn>
                <a:cxn ang="0">
                  <a:pos x="39" y="73"/>
                </a:cxn>
                <a:cxn ang="0">
                  <a:pos x="30" y="78"/>
                </a:cxn>
                <a:cxn ang="0">
                  <a:pos x="15" y="75"/>
                </a:cxn>
                <a:cxn ang="0">
                  <a:pos x="8" y="68"/>
                </a:cxn>
                <a:cxn ang="0">
                  <a:pos x="1" y="53"/>
                </a:cxn>
                <a:cxn ang="0">
                  <a:pos x="3" y="22"/>
                </a:cxn>
                <a:cxn ang="0">
                  <a:pos x="17" y="3"/>
                </a:cxn>
                <a:cxn ang="0">
                  <a:pos x="32" y="0"/>
                </a:cxn>
                <a:cxn ang="0">
                  <a:pos x="43" y="6"/>
                </a:cxn>
                <a:cxn ang="0">
                  <a:pos x="50" y="19"/>
                </a:cxn>
                <a:cxn ang="0">
                  <a:pos x="12" y="60"/>
                </a:cxn>
                <a:cxn ang="0">
                  <a:pos x="18" y="66"/>
                </a:cxn>
                <a:cxn ang="0">
                  <a:pos x="30" y="68"/>
                </a:cxn>
                <a:cxn ang="0">
                  <a:pos x="39" y="61"/>
                </a:cxn>
                <a:cxn ang="0">
                  <a:pos x="40" y="47"/>
                </a:cxn>
                <a:cxn ang="0">
                  <a:pos x="36" y="40"/>
                </a:cxn>
                <a:cxn ang="0">
                  <a:pos x="32" y="36"/>
                </a:cxn>
                <a:cxn ang="0">
                  <a:pos x="18" y="37"/>
                </a:cxn>
                <a:cxn ang="0">
                  <a:pos x="11" y="43"/>
                </a:cxn>
                <a:cxn ang="0">
                  <a:pos x="10" y="51"/>
                </a:cxn>
              </a:cxnLst>
              <a:rect l="0" t="0" r="r" b="b"/>
              <a:pathLst>
                <a:path w="51" h="78">
                  <a:moveTo>
                    <a:pt x="50" y="19"/>
                  </a:moveTo>
                  <a:lnTo>
                    <a:pt x="40" y="21"/>
                  </a:lnTo>
                  <a:lnTo>
                    <a:pt x="37" y="15"/>
                  </a:lnTo>
                  <a:lnTo>
                    <a:pt x="36" y="14"/>
                  </a:lnTo>
                  <a:lnTo>
                    <a:pt x="35" y="11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28" y="8"/>
                  </a:lnTo>
                  <a:lnTo>
                    <a:pt x="22" y="10"/>
                  </a:lnTo>
                  <a:lnTo>
                    <a:pt x="19" y="11"/>
                  </a:lnTo>
                  <a:lnTo>
                    <a:pt x="14" y="17"/>
                  </a:lnTo>
                  <a:lnTo>
                    <a:pt x="12" y="19"/>
                  </a:lnTo>
                  <a:lnTo>
                    <a:pt x="11" y="24"/>
                  </a:lnTo>
                  <a:lnTo>
                    <a:pt x="10" y="29"/>
                  </a:lnTo>
                  <a:lnTo>
                    <a:pt x="10" y="36"/>
                  </a:lnTo>
                  <a:lnTo>
                    <a:pt x="14" y="32"/>
                  </a:lnTo>
                  <a:lnTo>
                    <a:pt x="18" y="29"/>
                  </a:lnTo>
                  <a:lnTo>
                    <a:pt x="21" y="28"/>
                  </a:lnTo>
                  <a:lnTo>
                    <a:pt x="25" y="26"/>
                  </a:lnTo>
                  <a:lnTo>
                    <a:pt x="29" y="26"/>
                  </a:lnTo>
                  <a:lnTo>
                    <a:pt x="35" y="28"/>
                  </a:lnTo>
                  <a:lnTo>
                    <a:pt x="39" y="29"/>
                  </a:lnTo>
                  <a:lnTo>
                    <a:pt x="44" y="33"/>
                  </a:lnTo>
                  <a:lnTo>
                    <a:pt x="47" y="37"/>
                  </a:lnTo>
                  <a:lnTo>
                    <a:pt x="50" y="46"/>
                  </a:lnTo>
                  <a:lnTo>
                    <a:pt x="51" y="51"/>
                  </a:lnTo>
                  <a:lnTo>
                    <a:pt x="50" y="57"/>
                  </a:lnTo>
                  <a:lnTo>
                    <a:pt x="50" y="61"/>
                  </a:lnTo>
                  <a:lnTo>
                    <a:pt x="47" y="64"/>
                  </a:lnTo>
                  <a:lnTo>
                    <a:pt x="46" y="68"/>
                  </a:lnTo>
                  <a:lnTo>
                    <a:pt x="43" y="72"/>
                  </a:lnTo>
                  <a:lnTo>
                    <a:pt x="39" y="73"/>
                  </a:lnTo>
                  <a:lnTo>
                    <a:pt x="35" y="76"/>
                  </a:lnTo>
                  <a:lnTo>
                    <a:pt x="30" y="78"/>
                  </a:lnTo>
                  <a:lnTo>
                    <a:pt x="26" y="78"/>
                  </a:lnTo>
                  <a:lnTo>
                    <a:pt x="15" y="75"/>
                  </a:lnTo>
                  <a:lnTo>
                    <a:pt x="11" y="72"/>
                  </a:lnTo>
                  <a:lnTo>
                    <a:pt x="8" y="68"/>
                  </a:lnTo>
                  <a:lnTo>
                    <a:pt x="4" y="61"/>
                  </a:lnTo>
                  <a:lnTo>
                    <a:pt x="1" y="53"/>
                  </a:lnTo>
                  <a:lnTo>
                    <a:pt x="0" y="42"/>
                  </a:lnTo>
                  <a:lnTo>
                    <a:pt x="3" y="22"/>
                  </a:lnTo>
                  <a:lnTo>
                    <a:pt x="8" y="8"/>
                  </a:lnTo>
                  <a:lnTo>
                    <a:pt x="17" y="3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40" y="3"/>
                  </a:lnTo>
                  <a:lnTo>
                    <a:pt x="43" y="6"/>
                  </a:lnTo>
                  <a:lnTo>
                    <a:pt x="48" y="14"/>
                  </a:lnTo>
                  <a:lnTo>
                    <a:pt x="50" y="19"/>
                  </a:lnTo>
                  <a:close/>
                  <a:moveTo>
                    <a:pt x="10" y="51"/>
                  </a:moveTo>
                  <a:lnTo>
                    <a:pt x="12" y="60"/>
                  </a:lnTo>
                  <a:lnTo>
                    <a:pt x="15" y="65"/>
                  </a:lnTo>
                  <a:lnTo>
                    <a:pt x="18" y="66"/>
                  </a:lnTo>
                  <a:lnTo>
                    <a:pt x="22" y="68"/>
                  </a:lnTo>
                  <a:lnTo>
                    <a:pt x="30" y="68"/>
                  </a:lnTo>
                  <a:lnTo>
                    <a:pt x="33" y="66"/>
                  </a:lnTo>
                  <a:lnTo>
                    <a:pt x="39" y="61"/>
                  </a:lnTo>
                  <a:lnTo>
                    <a:pt x="40" y="57"/>
                  </a:lnTo>
                  <a:lnTo>
                    <a:pt x="40" y="47"/>
                  </a:lnTo>
                  <a:lnTo>
                    <a:pt x="39" y="43"/>
                  </a:lnTo>
                  <a:lnTo>
                    <a:pt x="36" y="40"/>
                  </a:lnTo>
                  <a:lnTo>
                    <a:pt x="35" y="37"/>
                  </a:lnTo>
                  <a:lnTo>
                    <a:pt x="32" y="36"/>
                  </a:lnTo>
                  <a:lnTo>
                    <a:pt x="21" y="36"/>
                  </a:lnTo>
                  <a:lnTo>
                    <a:pt x="18" y="37"/>
                  </a:lnTo>
                  <a:lnTo>
                    <a:pt x="14" y="40"/>
                  </a:lnTo>
                  <a:lnTo>
                    <a:pt x="11" y="43"/>
                  </a:lnTo>
                  <a:lnTo>
                    <a:pt x="10" y="47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8" name="Freeform 87"/>
            <p:cNvSpPr>
              <a:spLocks noEditPoints="1"/>
            </p:cNvSpPr>
            <p:nvPr/>
          </p:nvSpPr>
          <p:spPr bwMode="auto">
            <a:xfrm>
              <a:off x="2364" y="3803"/>
              <a:ext cx="50" cy="78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1"/>
                </a:cxn>
                <a:cxn ang="0">
                  <a:pos x="3" y="17"/>
                </a:cxn>
                <a:cxn ang="0">
                  <a:pos x="6" y="11"/>
                </a:cxn>
                <a:cxn ang="0">
                  <a:pos x="9" y="7"/>
                </a:cxn>
                <a:cxn ang="0">
                  <a:pos x="11" y="4"/>
                </a:cxn>
                <a:cxn ang="0">
                  <a:pos x="16" y="2"/>
                </a:cxn>
                <a:cxn ang="0">
                  <a:pos x="20" y="0"/>
                </a:cxn>
                <a:cxn ang="0">
                  <a:pos x="29" y="0"/>
                </a:cxn>
                <a:cxn ang="0">
                  <a:pos x="35" y="3"/>
                </a:cxn>
                <a:cxn ang="0">
                  <a:pos x="39" y="4"/>
                </a:cxn>
                <a:cxn ang="0">
                  <a:pos x="42" y="7"/>
                </a:cxn>
                <a:cxn ang="0">
                  <a:pos x="46" y="15"/>
                </a:cxn>
                <a:cxn ang="0">
                  <a:pos x="50" y="32"/>
                </a:cxn>
                <a:cxn ang="0">
                  <a:pos x="50" y="47"/>
                </a:cxn>
                <a:cxn ang="0">
                  <a:pos x="47" y="61"/>
                </a:cxn>
                <a:cxn ang="0">
                  <a:pos x="45" y="66"/>
                </a:cxn>
                <a:cxn ang="0">
                  <a:pos x="42" y="71"/>
                </a:cxn>
                <a:cxn ang="0">
                  <a:pos x="39" y="73"/>
                </a:cxn>
                <a:cxn ang="0">
                  <a:pos x="35" y="76"/>
                </a:cxn>
                <a:cxn ang="0">
                  <a:pos x="31" y="78"/>
                </a:cxn>
                <a:cxn ang="0">
                  <a:pos x="20" y="78"/>
                </a:cxn>
                <a:cxn ang="0">
                  <a:pos x="16" y="76"/>
                </a:cxn>
                <a:cxn ang="0">
                  <a:pos x="11" y="73"/>
                </a:cxn>
                <a:cxn ang="0">
                  <a:pos x="9" y="69"/>
                </a:cxn>
                <a:cxn ang="0">
                  <a:pos x="3" y="62"/>
                </a:cxn>
                <a:cxn ang="0">
                  <a:pos x="2" y="51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11" y="54"/>
                </a:cxn>
                <a:cxn ang="0">
                  <a:pos x="14" y="62"/>
                </a:cxn>
                <a:cxn ang="0">
                  <a:pos x="18" y="65"/>
                </a:cxn>
                <a:cxn ang="0">
                  <a:pos x="21" y="68"/>
                </a:cxn>
                <a:cxn ang="0">
                  <a:pos x="29" y="68"/>
                </a:cxn>
                <a:cxn ang="0">
                  <a:pos x="32" y="66"/>
                </a:cxn>
                <a:cxn ang="0">
                  <a:pos x="35" y="62"/>
                </a:cxn>
                <a:cxn ang="0">
                  <a:pos x="39" y="54"/>
                </a:cxn>
                <a:cxn ang="0">
                  <a:pos x="41" y="39"/>
                </a:cxn>
                <a:cxn ang="0">
                  <a:pos x="39" y="24"/>
                </a:cxn>
                <a:cxn ang="0">
                  <a:pos x="35" y="14"/>
                </a:cxn>
                <a:cxn ang="0">
                  <a:pos x="32" y="11"/>
                </a:cxn>
                <a:cxn ang="0">
                  <a:pos x="29" y="10"/>
                </a:cxn>
                <a:cxn ang="0">
                  <a:pos x="25" y="8"/>
                </a:cxn>
                <a:cxn ang="0">
                  <a:pos x="17" y="11"/>
                </a:cxn>
                <a:cxn ang="0">
                  <a:pos x="14" y="14"/>
                </a:cxn>
                <a:cxn ang="0">
                  <a:pos x="11" y="24"/>
                </a:cxn>
                <a:cxn ang="0">
                  <a:pos x="10" y="39"/>
                </a:cxn>
              </a:cxnLst>
              <a:rect l="0" t="0" r="r" b="b"/>
              <a:pathLst>
                <a:path w="50" h="78">
                  <a:moveTo>
                    <a:pt x="0" y="39"/>
                  </a:moveTo>
                  <a:lnTo>
                    <a:pt x="0" y="31"/>
                  </a:lnTo>
                  <a:lnTo>
                    <a:pt x="3" y="17"/>
                  </a:lnTo>
                  <a:lnTo>
                    <a:pt x="6" y="11"/>
                  </a:lnTo>
                  <a:lnTo>
                    <a:pt x="9" y="7"/>
                  </a:lnTo>
                  <a:lnTo>
                    <a:pt x="11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5" y="3"/>
                  </a:lnTo>
                  <a:lnTo>
                    <a:pt x="39" y="4"/>
                  </a:lnTo>
                  <a:lnTo>
                    <a:pt x="42" y="7"/>
                  </a:lnTo>
                  <a:lnTo>
                    <a:pt x="46" y="15"/>
                  </a:lnTo>
                  <a:lnTo>
                    <a:pt x="50" y="32"/>
                  </a:lnTo>
                  <a:lnTo>
                    <a:pt x="50" y="47"/>
                  </a:lnTo>
                  <a:lnTo>
                    <a:pt x="47" y="61"/>
                  </a:lnTo>
                  <a:lnTo>
                    <a:pt x="45" y="66"/>
                  </a:lnTo>
                  <a:lnTo>
                    <a:pt x="42" y="71"/>
                  </a:lnTo>
                  <a:lnTo>
                    <a:pt x="39" y="73"/>
                  </a:lnTo>
                  <a:lnTo>
                    <a:pt x="35" y="76"/>
                  </a:lnTo>
                  <a:lnTo>
                    <a:pt x="31" y="78"/>
                  </a:lnTo>
                  <a:lnTo>
                    <a:pt x="20" y="78"/>
                  </a:lnTo>
                  <a:lnTo>
                    <a:pt x="16" y="76"/>
                  </a:lnTo>
                  <a:lnTo>
                    <a:pt x="11" y="73"/>
                  </a:lnTo>
                  <a:lnTo>
                    <a:pt x="9" y="69"/>
                  </a:lnTo>
                  <a:lnTo>
                    <a:pt x="3" y="62"/>
                  </a:lnTo>
                  <a:lnTo>
                    <a:pt x="2" y="51"/>
                  </a:lnTo>
                  <a:lnTo>
                    <a:pt x="0" y="39"/>
                  </a:lnTo>
                  <a:close/>
                  <a:moveTo>
                    <a:pt x="10" y="39"/>
                  </a:moveTo>
                  <a:lnTo>
                    <a:pt x="11" y="54"/>
                  </a:lnTo>
                  <a:lnTo>
                    <a:pt x="14" y="62"/>
                  </a:lnTo>
                  <a:lnTo>
                    <a:pt x="18" y="65"/>
                  </a:lnTo>
                  <a:lnTo>
                    <a:pt x="21" y="68"/>
                  </a:lnTo>
                  <a:lnTo>
                    <a:pt x="29" y="68"/>
                  </a:lnTo>
                  <a:lnTo>
                    <a:pt x="32" y="66"/>
                  </a:lnTo>
                  <a:lnTo>
                    <a:pt x="35" y="62"/>
                  </a:lnTo>
                  <a:lnTo>
                    <a:pt x="39" y="54"/>
                  </a:lnTo>
                  <a:lnTo>
                    <a:pt x="41" y="39"/>
                  </a:lnTo>
                  <a:lnTo>
                    <a:pt x="39" y="24"/>
                  </a:lnTo>
                  <a:lnTo>
                    <a:pt x="35" y="14"/>
                  </a:lnTo>
                  <a:lnTo>
                    <a:pt x="32" y="11"/>
                  </a:lnTo>
                  <a:lnTo>
                    <a:pt x="29" y="10"/>
                  </a:lnTo>
                  <a:lnTo>
                    <a:pt x="25" y="8"/>
                  </a:lnTo>
                  <a:lnTo>
                    <a:pt x="17" y="11"/>
                  </a:lnTo>
                  <a:lnTo>
                    <a:pt x="14" y="14"/>
                  </a:lnTo>
                  <a:lnTo>
                    <a:pt x="11" y="24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9" name="Freeform 88"/>
            <p:cNvSpPr>
              <a:spLocks noEditPoints="1"/>
            </p:cNvSpPr>
            <p:nvPr/>
          </p:nvSpPr>
          <p:spPr bwMode="auto">
            <a:xfrm>
              <a:off x="2422" y="3803"/>
              <a:ext cx="50" cy="78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1"/>
                </a:cxn>
                <a:cxn ang="0">
                  <a:pos x="2" y="24"/>
                </a:cxn>
                <a:cxn ang="0">
                  <a:pos x="5" y="17"/>
                </a:cxn>
                <a:cxn ang="0">
                  <a:pos x="6" y="11"/>
                </a:cxn>
                <a:cxn ang="0">
                  <a:pos x="9" y="7"/>
                </a:cxn>
                <a:cxn ang="0">
                  <a:pos x="12" y="4"/>
                </a:cxn>
                <a:cxn ang="0">
                  <a:pos x="16" y="2"/>
                </a:cxn>
                <a:cxn ang="0">
                  <a:pos x="20" y="0"/>
                </a:cxn>
                <a:cxn ang="0">
                  <a:pos x="29" y="0"/>
                </a:cxn>
                <a:cxn ang="0">
                  <a:pos x="34" y="2"/>
                </a:cxn>
                <a:cxn ang="0">
                  <a:pos x="39" y="4"/>
                </a:cxn>
                <a:cxn ang="0">
                  <a:pos x="42" y="7"/>
                </a:cxn>
                <a:cxn ang="0">
                  <a:pos x="46" y="15"/>
                </a:cxn>
                <a:cxn ang="0">
                  <a:pos x="50" y="32"/>
                </a:cxn>
                <a:cxn ang="0">
                  <a:pos x="50" y="47"/>
                </a:cxn>
                <a:cxn ang="0">
                  <a:pos x="47" y="61"/>
                </a:cxn>
                <a:cxn ang="0">
                  <a:pos x="45" y="66"/>
                </a:cxn>
                <a:cxn ang="0">
                  <a:pos x="42" y="71"/>
                </a:cxn>
                <a:cxn ang="0">
                  <a:pos x="39" y="73"/>
                </a:cxn>
                <a:cxn ang="0">
                  <a:pos x="35" y="76"/>
                </a:cxn>
                <a:cxn ang="0">
                  <a:pos x="31" y="78"/>
                </a:cxn>
                <a:cxn ang="0">
                  <a:pos x="20" y="78"/>
                </a:cxn>
                <a:cxn ang="0">
                  <a:pos x="16" y="76"/>
                </a:cxn>
                <a:cxn ang="0">
                  <a:pos x="12" y="73"/>
                </a:cxn>
                <a:cxn ang="0">
                  <a:pos x="9" y="69"/>
                </a:cxn>
                <a:cxn ang="0">
                  <a:pos x="3" y="57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12" y="54"/>
                </a:cxn>
                <a:cxn ang="0">
                  <a:pos x="16" y="62"/>
                </a:cxn>
                <a:cxn ang="0">
                  <a:pos x="18" y="65"/>
                </a:cxn>
                <a:cxn ang="0">
                  <a:pos x="23" y="68"/>
                </a:cxn>
                <a:cxn ang="0">
                  <a:pos x="29" y="68"/>
                </a:cxn>
                <a:cxn ang="0">
                  <a:pos x="34" y="66"/>
                </a:cxn>
                <a:cxn ang="0">
                  <a:pos x="36" y="62"/>
                </a:cxn>
                <a:cxn ang="0">
                  <a:pos x="39" y="54"/>
                </a:cxn>
                <a:cxn ang="0">
                  <a:pos x="41" y="39"/>
                </a:cxn>
                <a:cxn ang="0">
                  <a:pos x="39" y="24"/>
                </a:cxn>
                <a:cxn ang="0">
                  <a:pos x="36" y="14"/>
                </a:cxn>
                <a:cxn ang="0">
                  <a:pos x="34" y="11"/>
                </a:cxn>
                <a:cxn ang="0">
                  <a:pos x="25" y="8"/>
                </a:cxn>
                <a:cxn ang="0">
                  <a:pos x="17" y="11"/>
                </a:cxn>
                <a:cxn ang="0">
                  <a:pos x="16" y="14"/>
                </a:cxn>
                <a:cxn ang="0">
                  <a:pos x="12" y="24"/>
                </a:cxn>
                <a:cxn ang="0">
                  <a:pos x="10" y="39"/>
                </a:cxn>
              </a:cxnLst>
              <a:rect l="0" t="0" r="r" b="b"/>
              <a:pathLst>
                <a:path w="50" h="78">
                  <a:moveTo>
                    <a:pt x="0" y="39"/>
                  </a:moveTo>
                  <a:lnTo>
                    <a:pt x="0" y="31"/>
                  </a:lnTo>
                  <a:lnTo>
                    <a:pt x="2" y="24"/>
                  </a:lnTo>
                  <a:lnTo>
                    <a:pt x="5" y="17"/>
                  </a:lnTo>
                  <a:lnTo>
                    <a:pt x="6" y="11"/>
                  </a:lnTo>
                  <a:lnTo>
                    <a:pt x="9" y="7"/>
                  </a:lnTo>
                  <a:lnTo>
                    <a:pt x="12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4" y="2"/>
                  </a:lnTo>
                  <a:lnTo>
                    <a:pt x="39" y="4"/>
                  </a:lnTo>
                  <a:lnTo>
                    <a:pt x="42" y="7"/>
                  </a:lnTo>
                  <a:lnTo>
                    <a:pt x="46" y="15"/>
                  </a:lnTo>
                  <a:lnTo>
                    <a:pt x="50" y="32"/>
                  </a:lnTo>
                  <a:lnTo>
                    <a:pt x="50" y="47"/>
                  </a:lnTo>
                  <a:lnTo>
                    <a:pt x="47" y="61"/>
                  </a:lnTo>
                  <a:lnTo>
                    <a:pt x="45" y="66"/>
                  </a:lnTo>
                  <a:lnTo>
                    <a:pt x="42" y="71"/>
                  </a:lnTo>
                  <a:lnTo>
                    <a:pt x="39" y="73"/>
                  </a:lnTo>
                  <a:lnTo>
                    <a:pt x="35" y="76"/>
                  </a:lnTo>
                  <a:lnTo>
                    <a:pt x="31" y="78"/>
                  </a:lnTo>
                  <a:lnTo>
                    <a:pt x="20" y="78"/>
                  </a:lnTo>
                  <a:lnTo>
                    <a:pt x="16" y="76"/>
                  </a:lnTo>
                  <a:lnTo>
                    <a:pt x="12" y="73"/>
                  </a:lnTo>
                  <a:lnTo>
                    <a:pt x="9" y="69"/>
                  </a:lnTo>
                  <a:lnTo>
                    <a:pt x="3" y="57"/>
                  </a:lnTo>
                  <a:lnTo>
                    <a:pt x="0" y="39"/>
                  </a:lnTo>
                  <a:close/>
                  <a:moveTo>
                    <a:pt x="10" y="39"/>
                  </a:moveTo>
                  <a:lnTo>
                    <a:pt x="12" y="54"/>
                  </a:lnTo>
                  <a:lnTo>
                    <a:pt x="16" y="62"/>
                  </a:lnTo>
                  <a:lnTo>
                    <a:pt x="18" y="65"/>
                  </a:lnTo>
                  <a:lnTo>
                    <a:pt x="23" y="68"/>
                  </a:lnTo>
                  <a:lnTo>
                    <a:pt x="29" y="68"/>
                  </a:lnTo>
                  <a:lnTo>
                    <a:pt x="34" y="66"/>
                  </a:lnTo>
                  <a:lnTo>
                    <a:pt x="36" y="62"/>
                  </a:lnTo>
                  <a:lnTo>
                    <a:pt x="39" y="54"/>
                  </a:lnTo>
                  <a:lnTo>
                    <a:pt x="41" y="39"/>
                  </a:lnTo>
                  <a:lnTo>
                    <a:pt x="39" y="24"/>
                  </a:lnTo>
                  <a:lnTo>
                    <a:pt x="36" y="14"/>
                  </a:lnTo>
                  <a:lnTo>
                    <a:pt x="34" y="11"/>
                  </a:lnTo>
                  <a:lnTo>
                    <a:pt x="25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2" y="24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2681" y="3803"/>
              <a:ext cx="28" cy="76"/>
            </a:xfrm>
            <a:custGeom>
              <a:avLst/>
              <a:gdLst/>
              <a:ahLst/>
              <a:cxnLst>
                <a:cxn ang="0">
                  <a:pos x="28" y="76"/>
                </a:cxn>
                <a:cxn ang="0">
                  <a:pos x="18" y="76"/>
                </a:cxn>
                <a:cxn ang="0">
                  <a:pos x="18" y="17"/>
                </a:cxn>
                <a:cxn ang="0">
                  <a:pos x="14" y="21"/>
                </a:cxn>
                <a:cxn ang="0">
                  <a:pos x="10" y="24"/>
                </a:cxn>
                <a:cxn ang="0">
                  <a:pos x="4" y="26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5" y="17"/>
                </a:cxn>
                <a:cxn ang="0">
                  <a:pos x="10" y="14"/>
                </a:cxn>
                <a:cxn ang="0">
                  <a:pos x="16" y="7"/>
                </a:cxn>
                <a:cxn ang="0">
                  <a:pos x="19" y="3"/>
                </a:cxn>
                <a:cxn ang="0">
                  <a:pos x="22" y="0"/>
                </a:cxn>
                <a:cxn ang="0">
                  <a:pos x="28" y="0"/>
                </a:cxn>
                <a:cxn ang="0">
                  <a:pos x="28" y="76"/>
                </a:cxn>
              </a:cxnLst>
              <a:rect l="0" t="0" r="r" b="b"/>
              <a:pathLst>
                <a:path w="28" h="76">
                  <a:moveTo>
                    <a:pt x="28" y="76"/>
                  </a:moveTo>
                  <a:lnTo>
                    <a:pt x="18" y="76"/>
                  </a:lnTo>
                  <a:lnTo>
                    <a:pt x="18" y="17"/>
                  </a:lnTo>
                  <a:lnTo>
                    <a:pt x="14" y="21"/>
                  </a:lnTo>
                  <a:lnTo>
                    <a:pt x="10" y="24"/>
                  </a:lnTo>
                  <a:lnTo>
                    <a:pt x="4" y="26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5" y="17"/>
                  </a:lnTo>
                  <a:lnTo>
                    <a:pt x="10" y="14"/>
                  </a:lnTo>
                  <a:lnTo>
                    <a:pt x="16" y="7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8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735" y="3805"/>
              <a:ext cx="48" cy="7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8" y="6"/>
                </a:cxn>
                <a:cxn ang="0">
                  <a:pos x="44" y="13"/>
                </a:cxn>
                <a:cxn ang="0">
                  <a:pos x="38" y="20"/>
                </a:cxn>
                <a:cxn ang="0">
                  <a:pos x="29" y="40"/>
                </a:cxn>
                <a:cxn ang="0">
                  <a:pos x="23" y="53"/>
                </a:cxn>
                <a:cxn ang="0">
                  <a:pos x="20" y="67"/>
                </a:cxn>
                <a:cxn ang="0">
                  <a:pos x="20" y="74"/>
                </a:cxn>
                <a:cxn ang="0">
                  <a:pos x="11" y="74"/>
                </a:cxn>
                <a:cxn ang="0">
                  <a:pos x="11" y="69"/>
                </a:cxn>
                <a:cxn ang="0">
                  <a:pos x="12" y="60"/>
                </a:cxn>
                <a:cxn ang="0">
                  <a:pos x="14" y="53"/>
                </a:cxn>
                <a:cxn ang="0">
                  <a:pos x="18" y="41"/>
                </a:cxn>
                <a:cxn ang="0">
                  <a:pos x="23" y="29"/>
                </a:cxn>
                <a:cxn ang="0">
                  <a:pos x="27" y="22"/>
                </a:cxn>
                <a:cxn ang="0">
                  <a:pos x="33" y="15"/>
                </a:cxn>
                <a:cxn ang="0">
                  <a:pos x="37" y="9"/>
                </a:cxn>
                <a:cxn ang="0">
                  <a:pos x="0" y="9"/>
                </a:cxn>
              </a:cxnLst>
              <a:rect l="0" t="0" r="r" b="b"/>
              <a:pathLst>
                <a:path w="48" h="74">
                  <a:moveTo>
                    <a:pt x="0" y="9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6"/>
                  </a:lnTo>
                  <a:lnTo>
                    <a:pt x="44" y="13"/>
                  </a:lnTo>
                  <a:lnTo>
                    <a:pt x="38" y="20"/>
                  </a:lnTo>
                  <a:lnTo>
                    <a:pt x="29" y="40"/>
                  </a:lnTo>
                  <a:lnTo>
                    <a:pt x="23" y="53"/>
                  </a:lnTo>
                  <a:lnTo>
                    <a:pt x="20" y="67"/>
                  </a:lnTo>
                  <a:lnTo>
                    <a:pt x="20" y="74"/>
                  </a:lnTo>
                  <a:lnTo>
                    <a:pt x="11" y="74"/>
                  </a:lnTo>
                  <a:lnTo>
                    <a:pt x="11" y="69"/>
                  </a:lnTo>
                  <a:lnTo>
                    <a:pt x="12" y="60"/>
                  </a:lnTo>
                  <a:lnTo>
                    <a:pt x="14" y="53"/>
                  </a:lnTo>
                  <a:lnTo>
                    <a:pt x="18" y="41"/>
                  </a:lnTo>
                  <a:lnTo>
                    <a:pt x="23" y="29"/>
                  </a:lnTo>
                  <a:lnTo>
                    <a:pt x="27" y="22"/>
                  </a:lnTo>
                  <a:lnTo>
                    <a:pt x="33" y="15"/>
                  </a:lnTo>
                  <a:lnTo>
                    <a:pt x="37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" name="Freeform 91"/>
            <p:cNvSpPr>
              <a:spLocks noEditPoints="1"/>
            </p:cNvSpPr>
            <p:nvPr/>
          </p:nvSpPr>
          <p:spPr bwMode="auto">
            <a:xfrm>
              <a:off x="2791" y="3803"/>
              <a:ext cx="50" cy="78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1"/>
                </a:cxn>
                <a:cxn ang="0">
                  <a:pos x="3" y="17"/>
                </a:cxn>
                <a:cxn ang="0">
                  <a:pos x="6" y="11"/>
                </a:cxn>
                <a:cxn ang="0">
                  <a:pos x="9" y="7"/>
                </a:cxn>
                <a:cxn ang="0">
                  <a:pos x="14" y="2"/>
                </a:cxn>
                <a:cxn ang="0">
                  <a:pos x="20" y="0"/>
                </a:cxn>
                <a:cxn ang="0">
                  <a:pos x="29" y="0"/>
                </a:cxn>
                <a:cxn ang="0">
                  <a:pos x="35" y="3"/>
                </a:cxn>
                <a:cxn ang="0">
                  <a:pos x="39" y="4"/>
                </a:cxn>
                <a:cxn ang="0">
                  <a:pos x="42" y="7"/>
                </a:cxn>
                <a:cxn ang="0">
                  <a:pos x="46" y="15"/>
                </a:cxn>
                <a:cxn ang="0">
                  <a:pos x="50" y="32"/>
                </a:cxn>
                <a:cxn ang="0">
                  <a:pos x="50" y="47"/>
                </a:cxn>
                <a:cxn ang="0">
                  <a:pos x="47" y="61"/>
                </a:cxn>
                <a:cxn ang="0">
                  <a:pos x="45" y="66"/>
                </a:cxn>
                <a:cxn ang="0">
                  <a:pos x="42" y="71"/>
                </a:cxn>
                <a:cxn ang="0">
                  <a:pos x="39" y="73"/>
                </a:cxn>
                <a:cxn ang="0">
                  <a:pos x="35" y="76"/>
                </a:cxn>
                <a:cxn ang="0">
                  <a:pos x="31" y="78"/>
                </a:cxn>
                <a:cxn ang="0">
                  <a:pos x="20" y="78"/>
                </a:cxn>
                <a:cxn ang="0">
                  <a:pos x="16" y="76"/>
                </a:cxn>
                <a:cxn ang="0">
                  <a:pos x="11" y="73"/>
                </a:cxn>
                <a:cxn ang="0">
                  <a:pos x="9" y="69"/>
                </a:cxn>
                <a:cxn ang="0">
                  <a:pos x="3" y="62"/>
                </a:cxn>
                <a:cxn ang="0">
                  <a:pos x="2" y="51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11" y="54"/>
                </a:cxn>
                <a:cxn ang="0">
                  <a:pos x="14" y="62"/>
                </a:cxn>
                <a:cxn ang="0">
                  <a:pos x="18" y="65"/>
                </a:cxn>
                <a:cxn ang="0">
                  <a:pos x="21" y="68"/>
                </a:cxn>
                <a:cxn ang="0">
                  <a:pos x="29" y="68"/>
                </a:cxn>
                <a:cxn ang="0">
                  <a:pos x="32" y="66"/>
                </a:cxn>
                <a:cxn ang="0">
                  <a:pos x="35" y="62"/>
                </a:cxn>
                <a:cxn ang="0">
                  <a:pos x="39" y="54"/>
                </a:cxn>
                <a:cxn ang="0">
                  <a:pos x="40" y="39"/>
                </a:cxn>
                <a:cxn ang="0">
                  <a:pos x="39" y="24"/>
                </a:cxn>
                <a:cxn ang="0">
                  <a:pos x="35" y="14"/>
                </a:cxn>
                <a:cxn ang="0">
                  <a:pos x="32" y="11"/>
                </a:cxn>
                <a:cxn ang="0">
                  <a:pos x="29" y="10"/>
                </a:cxn>
                <a:cxn ang="0">
                  <a:pos x="25" y="8"/>
                </a:cxn>
                <a:cxn ang="0">
                  <a:pos x="17" y="11"/>
                </a:cxn>
                <a:cxn ang="0">
                  <a:pos x="14" y="14"/>
                </a:cxn>
                <a:cxn ang="0">
                  <a:pos x="11" y="24"/>
                </a:cxn>
                <a:cxn ang="0">
                  <a:pos x="10" y="39"/>
                </a:cxn>
              </a:cxnLst>
              <a:rect l="0" t="0" r="r" b="b"/>
              <a:pathLst>
                <a:path w="50" h="78">
                  <a:moveTo>
                    <a:pt x="0" y="39"/>
                  </a:moveTo>
                  <a:lnTo>
                    <a:pt x="0" y="31"/>
                  </a:lnTo>
                  <a:lnTo>
                    <a:pt x="3" y="17"/>
                  </a:lnTo>
                  <a:lnTo>
                    <a:pt x="6" y="11"/>
                  </a:lnTo>
                  <a:lnTo>
                    <a:pt x="9" y="7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5" y="3"/>
                  </a:lnTo>
                  <a:lnTo>
                    <a:pt x="39" y="4"/>
                  </a:lnTo>
                  <a:lnTo>
                    <a:pt x="42" y="7"/>
                  </a:lnTo>
                  <a:lnTo>
                    <a:pt x="46" y="15"/>
                  </a:lnTo>
                  <a:lnTo>
                    <a:pt x="50" y="32"/>
                  </a:lnTo>
                  <a:lnTo>
                    <a:pt x="50" y="47"/>
                  </a:lnTo>
                  <a:lnTo>
                    <a:pt x="47" y="61"/>
                  </a:lnTo>
                  <a:lnTo>
                    <a:pt x="45" y="66"/>
                  </a:lnTo>
                  <a:lnTo>
                    <a:pt x="42" y="71"/>
                  </a:lnTo>
                  <a:lnTo>
                    <a:pt x="39" y="73"/>
                  </a:lnTo>
                  <a:lnTo>
                    <a:pt x="35" y="76"/>
                  </a:lnTo>
                  <a:lnTo>
                    <a:pt x="31" y="78"/>
                  </a:lnTo>
                  <a:lnTo>
                    <a:pt x="20" y="78"/>
                  </a:lnTo>
                  <a:lnTo>
                    <a:pt x="16" y="76"/>
                  </a:lnTo>
                  <a:lnTo>
                    <a:pt x="11" y="73"/>
                  </a:lnTo>
                  <a:lnTo>
                    <a:pt x="9" y="69"/>
                  </a:lnTo>
                  <a:lnTo>
                    <a:pt x="3" y="62"/>
                  </a:lnTo>
                  <a:lnTo>
                    <a:pt x="2" y="51"/>
                  </a:lnTo>
                  <a:lnTo>
                    <a:pt x="0" y="39"/>
                  </a:lnTo>
                  <a:close/>
                  <a:moveTo>
                    <a:pt x="10" y="39"/>
                  </a:moveTo>
                  <a:lnTo>
                    <a:pt x="11" y="54"/>
                  </a:lnTo>
                  <a:lnTo>
                    <a:pt x="14" y="62"/>
                  </a:lnTo>
                  <a:lnTo>
                    <a:pt x="18" y="65"/>
                  </a:lnTo>
                  <a:lnTo>
                    <a:pt x="21" y="68"/>
                  </a:lnTo>
                  <a:lnTo>
                    <a:pt x="29" y="68"/>
                  </a:lnTo>
                  <a:lnTo>
                    <a:pt x="32" y="66"/>
                  </a:lnTo>
                  <a:lnTo>
                    <a:pt x="35" y="62"/>
                  </a:lnTo>
                  <a:lnTo>
                    <a:pt x="39" y="54"/>
                  </a:lnTo>
                  <a:lnTo>
                    <a:pt x="40" y="39"/>
                  </a:lnTo>
                  <a:lnTo>
                    <a:pt x="39" y="24"/>
                  </a:lnTo>
                  <a:lnTo>
                    <a:pt x="35" y="14"/>
                  </a:lnTo>
                  <a:lnTo>
                    <a:pt x="32" y="11"/>
                  </a:lnTo>
                  <a:lnTo>
                    <a:pt x="29" y="10"/>
                  </a:lnTo>
                  <a:lnTo>
                    <a:pt x="25" y="8"/>
                  </a:lnTo>
                  <a:lnTo>
                    <a:pt x="17" y="11"/>
                  </a:lnTo>
                  <a:lnTo>
                    <a:pt x="14" y="14"/>
                  </a:lnTo>
                  <a:lnTo>
                    <a:pt x="11" y="24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" name="Freeform 92"/>
            <p:cNvSpPr>
              <a:spLocks noEditPoints="1"/>
            </p:cNvSpPr>
            <p:nvPr/>
          </p:nvSpPr>
          <p:spPr bwMode="auto">
            <a:xfrm>
              <a:off x="2849" y="3803"/>
              <a:ext cx="50" cy="78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1"/>
                </a:cxn>
                <a:cxn ang="0">
                  <a:pos x="2" y="24"/>
                </a:cxn>
                <a:cxn ang="0">
                  <a:pos x="5" y="17"/>
                </a:cxn>
                <a:cxn ang="0">
                  <a:pos x="6" y="11"/>
                </a:cxn>
                <a:cxn ang="0">
                  <a:pos x="9" y="7"/>
                </a:cxn>
                <a:cxn ang="0">
                  <a:pos x="12" y="4"/>
                </a:cxn>
                <a:cxn ang="0">
                  <a:pos x="16" y="2"/>
                </a:cxn>
                <a:cxn ang="0">
                  <a:pos x="20" y="0"/>
                </a:cxn>
                <a:cxn ang="0">
                  <a:pos x="29" y="0"/>
                </a:cxn>
                <a:cxn ang="0">
                  <a:pos x="34" y="2"/>
                </a:cxn>
                <a:cxn ang="0">
                  <a:pos x="39" y="4"/>
                </a:cxn>
                <a:cxn ang="0">
                  <a:pos x="42" y="7"/>
                </a:cxn>
                <a:cxn ang="0">
                  <a:pos x="46" y="15"/>
                </a:cxn>
                <a:cxn ang="0">
                  <a:pos x="50" y="32"/>
                </a:cxn>
                <a:cxn ang="0">
                  <a:pos x="50" y="47"/>
                </a:cxn>
                <a:cxn ang="0">
                  <a:pos x="47" y="61"/>
                </a:cxn>
                <a:cxn ang="0">
                  <a:pos x="45" y="66"/>
                </a:cxn>
                <a:cxn ang="0">
                  <a:pos x="42" y="71"/>
                </a:cxn>
                <a:cxn ang="0">
                  <a:pos x="39" y="73"/>
                </a:cxn>
                <a:cxn ang="0">
                  <a:pos x="35" y="76"/>
                </a:cxn>
                <a:cxn ang="0">
                  <a:pos x="31" y="78"/>
                </a:cxn>
                <a:cxn ang="0">
                  <a:pos x="20" y="78"/>
                </a:cxn>
                <a:cxn ang="0">
                  <a:pos x="16" y="76"/>
                </a:cxn>
                <a:cxn ang="0">
                  <a:pos x="12" y="73"/>
                </a:cxn>
                <a:cxn ang="0">
                  <a:pos x="9" y="69"/>
                </a:cxn>
                <a:cxn ang="0">
                  <a:pos x="3" y="57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12" y="54"/>
                </a:cxn>
                <a:cxn ang="0">
                  <a:pos x="16" y="62"/>
                </a:cxn>
                <a:cxn ang="0">
                  <a:pos x="18" y="65"/>
                </a:cxn>
                <a:cxn ang="0">
                  <a:pos x="23" y="68"/>
                </a:cxn>
                <a:cxn ang="0">
                  <a:pos x="29" y="68"/>
                </a:cxn>
                <a:cxn ang="0">
                  <a:pos x="34" y="66"/>
                </a:cxn>
                <a:cxn ang="0">
                  <a:pos x="36" y="62"/>
                </a:cxn>
                <a:cxn ang="0">
                  <a:pos x="39" y="54"/>
                </a:cxn>
                <a:cxn ang="0">
                  <a:pos x="41" y="39"/>
                </a:cxn>
                <a:cxn ang="0">
                  <a:pos x="39" y="24"/>
                </a:cxn>
                <a:cxn ang="0">
                  <a:pos x="36" y="14"/>
                </a:cxn>
                <a:cxn ang="0">
                  <a:pos x="34" y="11"/>
                </a:cxn>
                <a:cxn ang="0">
                  <a:pos x="25" y="8"/>
                </a:cxn>
                <a:cxn ang="0">
                  <a:pos x="17" y="11"/>
                </a:cxn>
                <a:cxn ang="0">
                  <a:pos x="16" y="14"/>
                </a:cxn>
                <a:cxn ang="0">
                  <a:pos x="12" y="24"/>
                </a:cxn>
                <a:cxn ang="0">
                  <a:pos x="10" y="39"/>
                </a:cxn>
              </a:cxnLst>
              <a:rect l="0" t="0" r="r" b="b"/>
              <a:pathLst>
                <a:path w="50" h="78">
                  <a:moveTo>
                    <a:pt x="0" y="39"/>
                  </a:moveTo>
                  <a:lnTo>
                    <a:pt x="0" y="31"/>
                  </a:lnTo>
                  <a:lnTo>
                    <a:pt x="2" y="24"/>
                  </a:lnTo>
                  <a:lnTo>
                    <a:pt x="5" y="17"/>
                  </a:lnTo>
                  <a:lnTo>
                    <a:pt x="6" y="11"/>
                  </a:lnTo>
                  <a:lnTo>
                    <a:pt x="9" y="7"/>
                  </a:lnTo>
                  <a:lnTo>
                    <a:pt x="12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4" y="2"/>
                  </a:lnTo>
                  <a:lnTo>
                    <a:pt x="39" y="4"/>
                  </a:lnTo>
                  <a:lnTo>
                    <a:pt x="42" y="7"/>
                  </a:lnTo>
                  <a:lnTo>
                    <a:pt x="46" y="15"/>
                  </a:lnTo>
                  <a:lnTo>
                    <a:pt x="50" y="32"/>
                  </a:lnTo>
                  <a:lnTo>
                    <a:pt x="50" y="47"/>
                  </a:lnTo>
                  <a:lnTo>
                    <a:pt x="47" y="61"/>
                  </a:lnTo>
                  <a:lnTo>
                    <a:pt x="45" y="66"/>
                  </a:lnTo>
                  <a:lnTo>
                    <a:pt x="42" y="71"/>
                  </a:lnTo>
                  <a:lnTo>
                    <a:pt x="39" y="73"/>
                  </a:lnTo>
                  <a:lnTo>
                    <a:pt x="35" y="76"/>
                  </a:lnTo>
                  <a:lnTo>
                    <a:pt x="31" y="78"/>
                  </a:lnTo>
                  <a:lnTo>
                    <a:pt x="20" y="78"/>
                  </a:lnTo>
                  <a:lnTo>
                    <a:pt x="16" y="76"/>
                  </a:lnTo>
                  <a:lnTo>
                    <a:pt x="12" y="73"/>
                  </a:lnTo>
                  <a:lnTo>
                    <a:pt x="9" y="69"/>
                  </a:lnTo>
                  <a:lnTo>
                    <a:pt x="3" y="57"/>
                  </a:lnTo>
                  <a:lnTo>
                    <a:pt x="0" y="39"/>
                  </a:lnTo>
                  <a:close/>
                  <a:moveTo>
                    <a:pt x="10" y="39"/>
                  </a:moveTo>
                  <a:lnTo>
                    <a:pt x="12" y="54"/>
                  </a:lnTo>
                  <a:lnTo>
                    <a:pt x="16" y="62"/>
                  </a:lnTo>
                  <a:lnTo>
                    <a:pt x="18" y="65"/>
                  </a:lnTo>
                  <a:lnTo>
                    <a:pt x="23" y="68"/>
                  </a:lnTo>
                  <a:lnTo>
                    <a:pt x="29" y="68"/>
                  </a:lnTo>
                  <a:lnTo>
                    <a:pt x="34" y="66"/>
                  </a:lnTo>
                  <a:lnTo>
                    <a:pt x="36" y="62"/>
                  </a:lnTo>
                  <a:lnTo>
                    <a:pt x="39" y="54"/>
                  </a:lnTo>
                  <a:lnTo>
                    <a:pt x="41" y="39"/>
                  </a:lnTo>
                  <a:lnTo>
                    <a:pt x="39" y="24"/>
                  </a:lnTo>
                  <a:lnTo>
                    <a:pt x="36" y="14"/>
                  </a:lnTo>
                  <a:lnTo>
                    <a:pt x="34" y="11"/>
                  </a:lnTo>
                  <a:lnTo>
                    <a:pt x="25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2" y="24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3108" y="3803"/>
              <a:ext cx="27" cy="76"/>
            </a:xfrm>
            <a:custGeom>
              <a:avLst/>
              <a:gdLst/>
              <a:ahLst/>
              <a:cxnLst>
                <a:cxn ang="0">
                  <a:pos x="27" y="76"/>
                </a:cxn>
                <a:cxn ang="0">
                  <a:pos x="18" y="76"/>
                </a:cxn>
                <a:cxn ang="0">
                  <a:pos x="18" y="17"/>
                </a:cxn>
                <a:cxn ang="0">
                  <a:pos x="14" y="21"/>
                </a:cxn>
                <a:cxn ang="0">
                  <a:pos x="10" y="24"/>
                </a:cxn>
                <a:cxn ang="0">
                  <a:pos x="4" y="26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5" y="17"/>
                </a:cxn>
                <a:cxn ang="0">
                  <a:pos x="10" y="14"/>
                </a:cxn>
                <a:cxn ang="0">
                  <a:pos x="16" y="7"/>
                </a:cxn>
                <a:cxn ang="0">
                  <a:pos x="19" y="3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27" y="76"/>
                </a:cxn>
              </a:cxnLst>
              <a:rect l="0" t="0" r="r" b="b"/>
              <a:pathLst>
                <a:path w="27" h="76">
                  <a:moveTo>
                    <a:pt x="27" y="76"/>
                  </a:moveTo>
                  <a:lnTo>
                    <a:pt x="18" y="76"/>
                  </a:lnTo>
                  <a:lnTo>
                    <a:pt x="18" y="17"/>
                  </a:lnTo>
                  <a:lnTo>
                    <a:pt x="14" y="21"/>
                  </a:lnTo>
                  <a:lnTo>
                    <a:pt x="10" y="24"/>
                  </a:lnTo>
                  <a:lnTo>
                    <a:pt x="4" y="26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5" y="17"/>
                  </a:lnTo>
                  <a:lnTo>
                    <a:pt x="10" y="14"/>
                  </a:lnTo>
                  <a:lnTo>
                    <a:pt x="16" y="7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27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5" name="Freeform 94"/>
            <p:cNvSpPr>
              <a:spLocks noEditPoints="1"/>
            </p:cNvSpPr>
            <p:nvPr/>
          </p:nvSpPr>
          <p:spPr bwMode="auto">
            <a:xfrm>
              <a:off x="3160" y="3803"/>
              <a:ext cx="49" cy="78"/>
            </a:xfrm>
            <a:custGeom>
              <a:avLst/>
              <a:gdLst/>
              <a:ahLst/>
              <a:cxnLst>
                <a:cxn ang="0">
                  <a:pos x="10" y="33"/>
                </a:cxn>
                <a:cxn ang="0">
                  <a:pos x="2" y="19"/>
                </a:cxn>
                <a:cxn ang="0">
                  <a:pos x="5" y="10"/>
                </a:cxn>
                <a:cxn ang="0">
                  <a:pos x="13" y="3"/>
                </a:cxn>
                <a:cxn ang="0">
                  <a:pos x="31" y="2"/>
                </a:cxn>
                <a:cxn ang="0">
                  <a:pos x="42" y="8"/>
                </a:cxn>
                <a:cxn ang="0">
                  <a:pos x="46" y="15"/>
                </a:cxn>
                <a:cxn ang="0">
                  <a:pos x="42" y="31"/>
                </a:cxn>
                <a:cxn ang="0">
                  <a:pos x="35" y="35"/>
                </a:cxn>
                <a:cxn ang="0">
                  <a:pos x="43" y="39"/>
                </a:cxn>
                <a:cxn ang="0">
                  <a:pos x="47" y="46"/>
                </a:cxn>
                <a:cxn ang="0">
                  <a:pos x="49" y="54"/>
                </a:cxn>
                <a:cxn ang="0">
                  <a:pos x="46" y="66"/>
                </a:cxn>
                <a:cxn ang="0">
                  <a:pos x="38" y="73"/>
                </a:cxn>
                <a:cxn ang="0">
                  <a:pos x="29" y="76"/>
                </a:cxn>
                <a:cxn ang="0">
                  <a:pos x="17" y="76"/>
                </a:cxn>
                <a:cxn ang="0">
                  <a:pos x="3" y="66"/>
                </a:cxn>
                <a:cxn ang="0">
                  <a:pos x="0" y="48"/>
                </a:cxn>
                <a:cxn ang="0">
                  <a:pos x="3" y="42"/>
                </a:cxn>
                <a:cxn ang="0">
                  <a:pos x="10" y="36"/>
                </a:cxn>
                <a:cxn ang="0">
                  <a:pos x="13" y="19"/>
                </a:cxn>
                <a:cxn ang="0">
                  <a:pos x="14" y="25"/>
                </a:cxn>
                <a:cxn ang="0">
                  <a:pos x="24" y="31"/>
                </a:cxn>
                <a:cxn ang="0">
                  <a:pos x="31" y="29"/>
                </a:cxn>
                <a:cxn ang="0">
                  <a:pos x="36" y="19"/>
                </a:cxn>
                <a:cxn ang="0">
                  <a:pos x="34" y="13"/>
                </a:cxn>
                <a:cxn ang="0">
                  <a:pos x="24" y="8"/>
                </a:cxn>
                <a:cxn ang="0">
                  <a:pos x="13" y="15"/>
                </a:cxn>
                <a:cxn ang="0">
                  <a:pos x="10" y="53"/>
                </a:cxn>
                <a:cxn ang="0">
                  <a:pos x="11" y="61"/>
                </a:cxn>
                <a:cxn ang="0">
                  <a:pos x="20" y="68"/>
                </a:cxn>
                <a:cxn ang="0">
                  <a:pos x="32" y="66"/>
                </a:cxn>
                <a:cxn ang="0">
                  <a:pos x="38" y="58"/>
                </a:cxn>
                <a:cxn ang="0">
                  <a:pos x="39" y="51"/>
                </a:cxn>
                <a:cxn ang="0">
                  <a:pos x="36" y="46"/>
                </a:cxn>
                <a:cxn ang="0">
                  <a:pos x="32" y="40"/>
                </a:cxn>
                <a:cxn ang="0">
                  <a:pos x="20" y="39"/>
                </a:cxn>
                <a:cxn ang="0">
                  <a:pos x="13" y="43"/>
                </a:cxn>
                <a:cxn ang="0">
                  <a:pos x="10" y="50"/>
                </a:cxn>
              </a:cxnLst>
              <a:rect l="0" t="0" r="r" b="b"/>
              <a:pathLst>
                <a:path w="49" h="78">
                  <a:moveTo>
                    <a:pt x="14" y="35"/>
                  </a:moveTo>
                  <a:lnTo>
                    <a:pt x="10" y="33"/>
                  </a:lnTo>
                  <a:lnTo>
                    <a:pt x="7" y="31"/>
                  </a:lnTo>
                  <a:lnTo>
                    <a:pt x="2" y="19"/>
                  </a:lnTo>
                  <a:lnTo>
                    <a:pt x="3" y="14"/>
                  </a:lnTo>
                  <a:lnTo>
                    <a:pt x="5" y="10"/>
                  </a:lnTo>
                  <a:lnTo>
                    <a:pt x="7" y="6"/>
                  </a:lnTo>
                  <a:lnTo>
                    <a:pt x="13" y="3"/>
                  </a:lnTo>
                  <a:lnTo>
                    <a:pt x="24" y="0"/>
                  </a:lnTo>
                  <a:lnTo>
                    <a:pt x="31" y="2"/>
                  </a:lnTo>
                  <a:lnTo>
                    <a:pt x="36" y="3"/>
                  </a:lnTo>
                  <a:lnTo>
                    <a:pt x="42" y="8"/>
                  </a:lnTo>
                  <a:lnTo>
                    <a:pt x="45" y="13"/>
                  </a:lnTo>
                  <a:lnTo>
                    <a:pt x="46" y="15"/>
                  </a:lnTo>
                  <a:lnTo>
                    <a:pt x="46" y="22"/>
                  </a:lnTo>
                  <a:lnTo>
                    <a:pt x="42" y="31"/>
                  </a:lnTo>
                  <a:lnTo>
                    <a:pt x="39" y="33"/>
                  </a:lnTo>
                  <a:lnTo>
                    <a:pt x="35" y="35"/>
                  </a:lnTo>
                  <a:lnTo>
                    <a:pt x="39" y="36"/>
                  </a:lnTo>
                  <a:lnTo>
                    <a:pt x="43" y="39"/>
                  </a:lnTo>
                  <a:lnTo>
                    <a:pt x="45" y="42"/>
                  </a:lnTo>
                  <a:lnTo>
                    <a:pt x="47" y="46"/>
                  </a:lnTo>
                  <a:lnTo>
                    <a:pt x="49" y="50"/>
                  </a:lnTo>
                  <a:lnTo>
                    <a:pt x="49" y="54"/>
                  </a:lnTo>
                  <a:lnTo>
                    <a:pt x="47" y="61"/>
                  </a:lnTo>
                  <a:lnTo>
                    <a:pt x="46" y="66"/>
                  </a:lnTo>
                  <a:lnTo>
                    <a:pt x="42" y="71"/>
                  </a:lnTo>
                  <a:lnTo>
                    <a:pt x="38" y="73"/>
                  </a:lnTo>
                  <a:lnTo>
                    <a:pt x="35" y="76"/>
                  </a:lnTo>
                  <a:lnTo>
                    <a:pt x="29" y="76"/>
                  </a:lnTo>
                  <a:lnTo>
                    <a:pt x="24" y="78"/>
                  </a:lnTo>
                  <a:lnTo>
                    <a:pt x="17" y="76"/>
                  </a:lnTo>
                  <a:lnTo>
                    <a:pt x="11" y="75"/>
                  </a:lnTo>
                  <a:lnTo>
                    <a:pt x="3" y="66"/>
                  </a:lnTo>
                  <a:lnTo>
                    <a:pt x="0" y="61"/>
                  </a:lnTo>
                  <a:lnTo>
                    <a:pt x="0" y="48"/>
                  </a:lnTo>
                  <a:lnTo>
                    <a:pt x="2" y="44"/>
                  </a:lnTo>
                  <a:lnTo>
                    <a:pt x="3" y="42"/>
                  </a:lnTo>
                  <a:lnTo>
                    <a:pt x="6" y="39"/>
                  </a:lnTo>
                  <a:lnTo>
                    <a:pt x="10" y="36"/>
                  </a:lnTo>
                  <a:lnTo>
                    <a:pt x="14" y="35"/>
                  </a:lnTo>
                  <a:close/>
                  <a:moveTo>
                    <a:pt x="13" y="19"/>
                  </a:moveTo>
                  <a:lnTo>
                    <a:pt x="13" y="22"/>
                  </a:lnTo>
                  <a:lnTo>
                    <a:pt x="14" y="25"/>
                  </a:lnTo>
                  <a:lnTo>
                    <a:pt x="16" y="26"/>
                  </a:lnTo>
                  <a:lnTo>
                    <a:pt x="24" y="31"/>
                  </a:lnTo>
                  <a:lnTo>
                    <a:pt x="28" y="29"/>
                  </a:lnTo>
                  <a:lnTo>
                    <a:pt x="31" y="29"/>
                  </a:lnTo>
                  <a:lnTo>
                    <a:pt x="36" y="24"/>
                  </a:lnTo>
                  <a:lnTo>
                    <a:pt x="36" y="19"/>
                  </a:lnTo>
                  <a:lnTo>
                    <a:pt x="35" y="15"/>
                  </a:lnTo>
                  <a:lnTo>
                    <a:pt x="34" y="13"/>
                  </a:lnTo>
                  <a:lnTo>
                    <a:pt x="28" y="10"/>
                  </a:lnTo>
                  <a:lnTo>
                    <a:pt x="24" y="8"/>
                  </a:lnTo>
                  <a:lnTo>
                    <a:pt x="16" y="13"/>
                  </a:lnTo>
                  <a:lnTo>
                    <a:pt x="13" y="15"/>
                  </a:lnTo>
                  <a:lnTo>
                    <a:pt x="13" y="19"/>
                  </a:lnTo>
                  <a:close/>
                  <a:moveTo>
                    <a:pt x="10" y="53"/>
                  </a:moveTo>
                  <a:lnTo>
                    <a:pt x="10" y="57"/>
                  </a:lnTo>
                  <a:lnTo>
                    <a:pt x="11" y="61"/>
                  </a:lnTo>
                  <a:lnTo>
                    <a:pt x="17" y="66"/>
                  </a:lnTo>
                  <a:lnTo>
                    <a:pt x="20" y="68"/>
                  </a:lnTo>
                  <a:lnTo>
                    <a:pt x="28" y="68"/>
                  </a:lnTo>
                  <a:lnTo>
                    <a:pt x="32" y="66"/>
                  </a:lnTo>
                  <a:lnTo>
                    <a:pt x="38" y="61"/>
                  </a:lnTo>
                  <a:lnTo>
                    <a:pt x="38" y="58"/>
                  </a:lnTo>
                  <a:lnTo>
                    <a:pt x="39" y="54"/>
                  </a:lnTo>
                  <a:lnTo>
                    <a:pt x="39" y="51"/>
                  </a:lnTo>
                  <a:lnTo>
                    <a:pt x="38" y="47"/>
                  </a:lnTo>
                  <a:lnTo>
                    <a:pt x="36" y="46"/>
                  </a:lnTo>
                  <a:lnTo>
                    <a:pt x="35" y="43"/>
                  </a:lnTo>
                  <a:lnTo>
                    <a:pt x="32" y="40"/>
                  </a:lnTo>
                  <a:lnTo>
                    <a:pt x="28" y="39"/>
                  </a:lnTo>
                  <a:lnTo>
                    <a:pt x="20" y="39"/>
                  </a:lnTo>
                  <a:lnTo>
                    <a:pt x="17" y="40"/>
                  </a:lnTo>
                  <a:lnTo>
                    <a:pt x="13" y="43"/>
                  </a:lnTo>
                  <a:lnTo>
                    <a:pt x="11" y="46"/>
                  </a:lnTo>
                  <a:lnTo>
                    <a:pt x="10" y="50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6" name="Freeform 95"/>
            <p:cNvSpPr>
              <a:spLocks noEditPoints="1"/>
            </p:cNvSpPr>
            <p:nvPr/>
          </p:nvSpPr>
          <p:spPr bwMode="auto">
            <a:xfrm>
              <a:off x="3218" y="3803"/>
              <a:ext cx="50" cy="78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1"/>
                </a:cxn>
                <a:cxn ang="0">
                  <a:pos x="3" y="17"/>
                </a:cxn>
                <a:cxn ang="0">
                  <a:pos x="6" y="11"/>
                </a:cxn>
                <a:cxn ang="0">
                  <a:pos x="9" y="7"/>
                </a:cxn>
                <a:cxn ang="0">
                  <a:pos x="11" y="4"/>
                </a:cxn>
                <a:cxn ang="0">
                  <a:pos x="16" y="2"/>
                </a:cxn>
                <a:cxn ang="0">
                  <a:pos x="20" y="0"/>
                </a:cxn>
                <a:cxn ang="0">
                  <a:pos x="29" y="0"/>
                </a:cxn>
                <a:cxn ang="0">
                  <a:pos x="35" y="3"/>
                </a:cxn>
                <a:cxn ang="0">
                  <a:pos x="39" y="4"/>
                </a:cxn>
                <a:cxn ang="0">
                  <a:pos x="42" y="7"/>
                </a:cxn>
                <a:cxn ang="0">
                  <a:pos x="46" y="15"/>
                </a:cxn>
                <a:cxn ang="0">
                  <a:pos x="50" y="32"/>
                </a:cxn>
                <a:cxn ang="0">
                  <a:pos x="50" y="47"/>
                </a:cxn>
                <a:cxn ang="0">
                  <a:pos x="47" y="61"/>
                </a:cxn>
                <a:cxn ang="0">
                  <a:pos x="45" y="66"/>
                </a:cxn>
                <a:cxn ang="0">
                  <a:pos x="42" y="71"/>
                </a:cxn>
                <a:cxn ang="0">
                  <a:pos x="39" y="73"/>
                </a:cxn>
                <a:cxn ang="0">
                  <a:pos x="35" y="76"/>
                </a:cxn>
                <a:cxn ang="0">
                  <a:pos x="31" y="78"/>
                </a:cxn>
                <a:cxn ang="0">
                  <a:pos x="20" y="78"/>
                </a:cxn>
                <a:cxn ang="0">
                  <a:pos x="16" y="76"/>
                </a:cxn>
                <a:cxn ang="0">
                  <a:pos x="11" y="73"/>
                </a:cxn>
                <a:cxn ang="0">
                  <a:pos x="9" y="69"/>
                </a:cxn>
                <a:cxn ang="0">
                  <a:pos x="3" y="62"/>
                </a:cxn>
                <a:cxn ang="0">
                  <a:pos x="2" y="51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11" y="54"/>
                </a:cxn>
                <a:cxn ang="0">
                  <a:pos x="14" y="62"/>
                </a:cxn>
                <a:cxn ang="0">
                  <a:pos x="18" y="65"/>
                </a:cxn>
                <a:cxn ang="0">
                  <a:pos x="21" y="68"/>
                </a:cxn>
                <a:cxn ang="0">
                  <a:pos x="29" y="68"/>
                </a:cxn>
                <a:cxn ang="0">
                  <a:pos x="32" y="66"/>
                </a:cxn>
                <a:cxn ang="0">
                  <a:pos x="35" y="62"/>
                </a:cxn>
                <a:cxn ang="0">
                  <a:pos x="39" y="54"/>
                </a:cxn>
                <a:cxn ang="0">
                  <a:pos x="40" y="39"/>
                </a:cxn>
                <a:cxn ang="0">
                  <a:pos x="39" y="24"/>
                </a:cxn>
                <a:cxn ang="0">
                  <a:pos x="35" y="14"/>
                </a:cxn>
                <a:cxn ang="0">
                  <a:pos x="32" y="11"/>
                </a:cxn>
                <a:cxn ang="0">
                  <a:pos x="29" y="10"/>
                </a:cxn>
                <a:cxn ang="0">
                  <a:pos x="25" y="8"/>
                </a:cxn>
                <a:cxn ang="0">
                  <a:pos x="17" y="11"/>
                </a:cxn>
                <a:cxn ang="0">
                  <a:pos x="14" y="14"/>
                </a:cxn>
                <a:cxn ang="0">
                  <a:pos x="11" y="24"/>
                </a:cxn>
                <a:cxn ang="0">
                  <a:pos x="10" y="39"/>
                </a:cxn>
              </a:cxnLst>
              <a:rect l="0" t="0" r="r" b="b"/>
              <a:pathLst>
                <a:path w="50" h="78">
                  <a:moveTo>
                    <a:pt x="0" y="39"/>
                  </a:moveTo>
                  <a:lnTo>
                    <a:pt x="0" y="31"/>
                  </a:lnTo>
                  <a:lnTo>
                    <a:pt x="3" y="17"/>
                  </a:lnTo>
                  <a:lnTo>
                    <a:pt x="6" y="11"/>
                  </a:lnTo>
                  <a:lnTo>
                    <a:pt x="9" y="7"/>
                  </a:lnTo>
                  <a:lnTo>
                    <a:pt x="11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5" y="3"/>
                  </a:lnTo>
                  <a:lnTo>
                    <a:pt x="39" y="4"/>
                  </a:lnTo>
                  <a:lnTo>
                    <a:pt x="42" y="7"/>
                  </a:lnTo>
                  <a:lnTo>
                    <a:pt x="46" y="15"/>
                  </a:lnTo>
                  <a:lnTo>
                    <a:pt x="50" y="32"/>
                  </a:lnTo>
                  <a:lnTo>
                    <a:pt x="50" y="47"/>
                  </a:lnTo>
                  <a:lnTo>
                    <a:pt x="47" y="61"/>
                  </a:lnTo>
                  <a:lnTo>
                    <a:pt x="45" y="66"/>
                  </a:lnTo>
                  <a:lnTo>
                    <a:pt x="42" y="71"/>
                  </a:lnTo>
                  <a:lnTo>
                    <a:pt x="39" y="73"/>
                  </a:lnTo>
                  <a:lnTo>
                    <a:pt x="35" y="76"/>
                  </a:lnTo>
                  <a:lnTo>
                    <a:pt x="31" y="78"/>
                  </a:lnTo>
                  <a:lnTo>
                    <a:pt x="20" y="78"/>
                  </a:lnTo>
                  <a:lnTo>
                    <a:pt x="16" y="76"/>
                  </a:lnTo>
                  <a:lnTo>
                    <a:pt x="11" y="73"/>
                  </a:lnTo>
                  <a:lnTo>
                    <a:pt x="9" y="69"/>
                  </a:lnTo>
                  <a:lnTo>
                    <a:pt x="3" y="62"/>
                  </a:lnTo>
                  <a:lnTo>
                    <a:pt x="2" y="51"/>
                  </a:lnTo>
                  <a:lnTo>
                    <a:pt x="0" y="39"/>
                  </a:lnTo>
                  <a:close/>
                  <a:moveTo>
                    <a:pt x="10" y="39"/>
                  </a:moveTo>
                  <a:lnTo>
                    <a:pt x="11" y="54"/>
                  </a:lnTo>
                  <a:lnTo>
                    <a:pt x="14" y="62"/>
                  </a:lnTo>
                  <a:lnTo>
                    <a:pt x="18" y="65"/>
                  </a:lnTo>
                  <a:lnTo>
                    <a:pt x="21" y="68"/>
                  </a:lnTo>
                  <a:lnTo>
                    <a:pt x="29" y="68"/>
                  </a:lnTo>
                  <a:lnTo>
                    <a:pt x="32" y="66"/>
                  </a:lnTo>
                  <a:lnTo>
                    <a:pt x="35" y="62"/>
                  </a:lnTo>
                  <a:lnTo>
                    <a:pt x="39" y="54"/>
                  </a:lnTo>
                  <a:lnTo>
                    <a:pt x="40" y="39"/>
                  </a:lnTo>
                  <a:lnTo>
                    <a:pt x="39" y="24"/>
                  </a:lnTo>
                  <a:lnTo>
                    <a:pt x="35" y="14"/>
                  </a:lnTo>
                  <a:lnTo>
                    <a:pt x="32" y="11"/>
                  </a:lnTo>
                  <a:lnTo>
                    <a:pt x="29" y="10"/>
                  </a:lnTo>
                  <a:lnTo>
                    <a:pt x="25" y="8"/>
                  </a:lnTo>
                  <a:lnTo>
                    <a:pt x="17" y="11"/>
                  </a:lnTo>
                  <a:lnTo>
                    <a:pt x="14" y="14"/>
                  </a:lnTo>
                  <a:lnTo>
                    <a:pt x="11" y="24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7" name="Freeform 96"/>
            <p:cNvSpPr>
              <a:spLocks noEditPoints="1"/>
            </p:cNvSpPr>
            <p:nvPr/>
          </p:nvSpPr>
          <p:spPr bwMode="auto">
            <a:xfrm>
              <a:off x="3276" y="3803"/>
              <a:ext cx="50" cy="78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1"/>
                </a:cxn>
                <a:cxn ang="0">
                  <a:pos x="2" y="24"/>
                </a:cxn>
                <a:cxn ang="0">
                  <a:pos x="5" y="17"/>
                </a:cxn>
                <a:cxn ang="0">
                  <a:pos x="6" y="11"/>
                </a:cxn>
                <a:cxn ang="0">
                  <a:pos x="9" y="7"/>
                </a:cxn>
                <a:cxn ang="0">
                  <a:pos x="11" y="4"/>
                </a:cxn>
                <a:cxn ang="0">
                  <a:pos x="16" y="2"/>
                </a:cxn>
                <a:cxn ang="0">
                  <a:pos x="20" y="0"/>
                </a:cxn>
                <a:cxn ang="0">
                  <a:pos x="29" y="0"/>
                </a:cxn>
                <a:cxn ang="0">
                  <a:pos x="34" y="2"/>
                </a:cxn>
                <a:cxn ang="0">
                  <a:pos x="39" y="4"/>
                </a:cxn>
                <a:cxn ang="0">
                  <a:pos x="42" y="7"/>
                </a:cxn>
                <a:cxn ang="0">
                  <a:pos x="46" y="15"/>
                </a:cxn>
                <a:cxn ang="0">
                  <a:pos x="50" y="32"/>
                </a:cxn>
                <a:cxn ang="0">
                  <a:pos x="50" y="47"/>
                </a:cxn>
                <a:cxn ang="0">
                  <a:pos x="47" y="61"/>
                </a:cxn>
                <a:cxn ang="0">
                  <a:pos x="45" y="66"/>
                </a:cxn>
                <a:cxn ang="0">
                  <a:pos x="42" y="71"/>
                </a:cxn>
                <a:cxn ang="0">
                  <a:pos x="39" y="73"/>
                </a:cxn>
                <a:cxn ang="0">
                  <a:pos x="35" y="76"/>
                </a:cxn>
                <a:cxn ang="0">
                  <a:pos x="31" y="78"/>
                </a:cxn>
                <a:cxn ang="0">
                  <a:pos x="20" y="78"/>
                </a:cxn>
                <a:cxn ang="0">
                  <a:pos x="16" y="76"/>
                </a:cxn>
                <a:cxn ang="0">
                  <a:pos x="11" y="73"/>
                </a:cxn>
                <a:cxn ang="0">
                  <a:pos x="9" y="69"/>
                </a:cxn>
                <a:cxn ang="0">
                  <a:pos x="3" y="57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11" y="54"/>
                </a:cxn>
                <a:cxn ang="0">
                  <a:pos x="16" y="62"/>
                </a:cxn>
                <a:cxn ang="0">
                  <a:pos x="18" y="65"/>
                </a:cxn>
                <a:cxn ang="0">
                  <a:pos x="23" y="68"/>
                </a:cxn>
                <a:cxn ang="0">
                  <a:pos x="29" y="68"/>
                </a:cxn>
                <a:cxn ang="0">
                  <a:pos x="34" y="66"/>
                </a:cxn>
                <a:cxn ang="0">
                  <a:pos x="36" y="62"/>
                </a:cxn>
                <a:cxn ang="0">
                  <a:pos x="39" y="54"/>
                </a:cxn>
                <a:cxn ang="0">
                  <a:pos x="41" y="39"/>
                </a:cxn>
                <a:cxn ang="0">
                  <a:pos x="39" y="24"/>
                </a:cxn>
                <a:cxn ang="0">
                  <a:pos x="36" y="14"/>
                </a:cxn>
                <a:cxn ang="0">
                  <a:pos x="34" y="11"/>
                </a:cxn>
                <a:cxn ang="0">
                  <a:pos x="25" y="8"/>
                </a:cxn>
                <a:cxn ang="0">
                  <a:pos x="17" y="11"/>
                </a:cxn>
                <a:cxn ang="0">
                  <a:pos x="16" y="14"/>
                </a:cxn>
                <a:cxn ang="0">
                  <a:pos x="11" y="24"/>
                </a:cxn>
                <a:cxn ang="0">
                  <a:pos x="10" y="39"/>
                </a:cxn>
              </a:cxnLst>
              <a:rect l="0" t="0" r="r" b="b"/>
              <a:pathLst>
                <a:path w="50" h="78">
                  <a:moveTo>
                    <a:pt x="0" y="39"/>
                  </a:moveTo>
                  <a:lnTo>
                    <a:pt x="0" y="31"/>
                  </a:lnTo>
                  <a:lnTo>
                    <a:pt x="2" y="24"/>
                  </a:lnTo>
                  <a:lnTo>
                    <a:pt x="5" y="17"/>
                  </a:lnTo>
                  <a:lnTo>
                    <a:pt x="6" y="11"/>
                  </a:lnTo>
                  <a:lnTo>
                    <a:pt x="9" y="7"/>
                  </a:lnTo>
                  <a:lnTo>
                    <a:pt x="11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4" y="2"/>
                  </a:lnTo>
                  <a:lnTo>
                    <a:pt x="39" y="4"/>
                  </a:lnTo>
                  <a:lnTo>
                    <a:pt x="42" y="7"/>
                  </a:lnTo>
                  <a:lnTo>
                    <a:pt x="46" y="15"/>
                  </a:lnTo>
                  <a:lnTo>
                    <a:pt x="50" y="32"/>
                  </a:lnTo>
                  <a:lnTo>
                    <a:pt x="50" y="47"/>
                  </a:lnTo>
                  <a:lnTo>
                    <a:pt x="47" y="61"/>
                  </a:lnTo>
                  <a:lnTo>
                    <a:pt x="45" y="66"/>
                  </a:lnTo>
                  <a:lnTo>
                    <a:pt x="42" y="71"/>
                  </a:lnTo>
                  <a:lnTo>
                    <a:pt x="39" y="73"/>
                  </a:lnTo>
                  <a:lnTo>
                    <a:pt x="35" y="76"/>
                  </a:lnTo>
                  <a:lnTo>
                    <a:pt x="31" y="78"/>
                  </a:lnTo>
                  <a:lnTo>
                    <a:pt x="20" y="78"/>
                  </a:lnTo>
                  <a:lnTo>
                    <a:pt x="16" y="76"/>
                  </a:lnTo>
                  <a:lnTo>
                    <a:pt x="11" y="73"/>
                  </a:lnTo>
                  <a:lnTo>
                    <a:pt x="9" y="69"/>
                  </a:lnTo>
                  <a:lnTo>
                    <a:pt x="3" y="57"/>
                  </a:lnTo>
                  <a:lnTo>
                    <a:pt x="0" y="39"/>
                  </a:lnTo>
                  <a:close/>
                  <a:moveTo>
                    <a:pt x="10" y="39"/>
                  </a:moveTo>
                  <a:lnTo>
                    <a:pt x="11" y="54"/>
                  </a:lnTo>
                  <a:lnTo>
                    <a:pt x="16" y="62"/>
                  </a:lnTo>
                  <a:lnTo>
                    <a:pt x="18" y="65"/>
                  </a:lnTo>
                  <a:lnTo>
                    <a:pt x="23" y="68"/>
                  </a:lnTo>
                  <a:lnTo>
                    <a:pt x="29" y="68"/>
                  </a:lnTo>
                  <a:lnTo>
                    <a:pt x="34" y="66"/>
                  </a:lnTo>
                  <a:lnTo>
                    <a:pt x="36" y="62"/>
                  </a:lnTo>
                  <a:lnTo>
                    <a:pt x="39" y="54"/>
                  </a:lnTo>
                  <a:lnTo>
                    <a:pt x="41" y="39"/>
                  </a:lnTo>
                  <a:lnTo>
                    <a:pt x="39" y="24"/>
                  </a:lnTo>
                  <a:lnTo>
                    <a:pt x="36" y="14"/>
                  </a:lnTo>
                  <a:lnTo>
                    <a:pt x="34" y="11"/>
                  </a:lnTo>
                  <a:lnTo>
                    <a:pt x="25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1" y="24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3535" y="3803"/>
              <a:ext cx="27" cy="76"/>
            </a:xfrm>
            <a:custGeom>
              <a:avLst/>
              <a:gdLst/>
              <a:ahLst/>
              <a:cxnLst>
                <a:cxn ang="0">
                  <a:pos x="27" y="76"/>
                </a:cxn>
                <a:cxn ang="0">
                  <a:pos x="18" y="76"/>
                </a:cxn>
                <a:cxn ang="0">
                  <a:pos x="18" y="17"/>
                </a:cxn>
                <a:cxn ang="0">
                  <a:pos x="14" y="21"/>
                </a:cxn>
                <a:cxn ang="0">
                  <a:pos x="10" y="24"/>
                </a:cxn>
                <a:cxn ang="0">
                  <a:pos x="4" y="26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5" y="17"/>
                </a:cxn>
                <a:cxn ang="0">
                  <a:pos x="10" y="14"/>
                </a:cxn>
                <a:cxn ang="0">
                  <a:pos x="16" y="7"/>
                </a:cxn>
                <a:cxn ang="0">
                  <a:pos x="19" y="3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27" y="76"/>
                </a:cxn>
              </a:cxnLst>
              <a:rect l="0" t="0" r="r" b="b"/>
              <a:pathLst>
                <a:path w="27" h="76">
                  <a:moveTo>
                    <a:pt x="27" y="76"/>
                  </a:moveTo>
                  <a:lnTo>
                    <a:pt x="18" y="76"/>
                  </a:lnTo>
                  <a:lnTo>
                    <a:pt x="18" y="17"/>
                  </a:lnTo>
                  <a:lnTo>
                    <a:pt x="14" y="21"/>
                  </a:lnTo>
                  <a:lnTo>
                    <a:pt x="10" y="24"/>
                  </a:lnTo>
                  <a:lnTo>
                    <a:pt x="4" y="26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5" y="17"/>
                  </a:lnTo>
                  <a:lnTo>
                    <a:pt x="10" y="14"/>
                  </a:lnTo>
                  <a:lnTo>
                    <a:pt x="16" y="7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27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9" name="Freeform 98"/>
            <p:cNvSpPr>
              <a:spLocks noEditPoints="1"/>
            </p:cNvSpPr>
            <p:nvPr/>
          </p:nvSpPr>
          <p:spPr bwMode="auto">
            <a:xfrm>
              <a:off x="3587" y="3803"/>
              <a:ext cx="50" cy="78"/>
            </a:xfrm>
            <a:custGeom>
              <a:avLst/>
              <a:gdLst/>
              <a:ahLst/>
              <a:cxnLst>
                <a:cxn ang="0">
                  <a:pos x="11" y="57"/>
                </a:cxn>
                <a:cxn ang="0">
                  <a:pos x="14" y="64"/>
                </a:cxn>
                <a:cxn ang="0">
                  <a:pos x="18" y="66"/>
                </a:cxn>
                <a:cxn ang="0">
                  <a:pos x="28" y="68"/>
                </a:cxn>
                <a:cxn ang="0">
                  <a:pos x="35" y="62"/>
                </a:cxn>
                <a:cxn ang="0">
                  <a:pos x="39" y="54"/>
                </a:cxn>
                <a:cxn ang="0">
                  <a:pos x="38" y="44"/>
                </a:cxn>
                <a:cxn ang="0">
                  <a:pos x="22" y="51"/>
                </a:cxn>
                <a:cxn ang="0">
                  <a:pos x="14" y="50"/>
                </a:cxn>
                <a:cxn ang="0">
                  <a:pos x="7" y="44"/>
                </a:cxn>
                <a:cxn ang="0">
                  <a:pos x="0" y="31"/>
                </a:cxn>
                <a:cxn ang="0">
                  <a:pos x="3" y="13"/>
                </a:cxn>
                <a:cxn ang="0">
                  <a:pos x="10" y="4"/>
                </a:cxn>
                <a:cxn ang="0">
                  <a:pos x="18" y="0"/>
                </a:cxn>
                <a:cxn ang="0">
                  <a:pos x="34" y="2"/>
                </a:cxn>
                <a:cxn ang="0">
                  <a:pos x="45" y="11"/>
                </a:cxn>
                <a:cxn ang="0">
                  <a:pos x="49" y="25"/>
                </a:cxn>
                <a:cxn ang="0">
                  <a:pos x="50" y="36"/>
                </a:cxn>
                <a:cxn ang="0">
                  <a:pos x="46" y="60"/>
                </a:cxn>
                <a:cxn ang="0">
                  <a:pos x="38" y="73"/>
                </a:cxn>
                <a:cxn ang="0">
                  <a:pos x="28" y="78"/>
                </a:cxn>
                <a:cxn ang="0">
                  <a:pos x="17" y="76"/>
                </a:cxn>
                <a:cxn ang="0">
                  <a:pos x="7" y="72"/>
                </a:cxn>
                <a:cxn ang="0">
                  <a:pos x="3" y="64"/>
                </a:cxn>
                <a:cxn ang="0">
                  <a:pos x="39" y="25"/>
                </a:cxn>
                <a:cxn ang="0">
                  <a:pos x="38" y="17"/>
                </a:cxn>
                <a:cxn ang="0">
                  <a:pos x="34" y="11"/>
                </a:cxn>
                <a:cxn ang="0">
                  <a:pos x="28" y="10"/>
                </a:cxn>
                <a:cxn ang="0">
                  <a:pos x="22" y="8"/>
                </a:cxn>
                <a:cxn ang="0">
                  <a:pos x="11" y="17"/>
                </a:cxn>
                <a:cxn ang="0">
                  <a:pos x="10" y="31"/>
                </a:cxn>
                <a:cxn ang="0">
                  <a:pos x="17" y="40"/>
                </a:cxn>
                <a:cxn ang="0">
                  <a:pos x="29" y="42"/>
                </a:cxn>
                <a:cxn ang="0">
                  <a:pos x="38" y="35"/>
                </a:cxn>
                <a:cxn ang="0">
                  <a:pos x="39" y="25"/>
                </a:cxn>
              </a:cxnLst>
              <a:rect l="0" t="0" r="r" b="b"/>
              <a:pathLst>
                <a:path w="50" h="78">
                  <a:moveTo>
                    <a:pt x="2" y="57"/>
                  </a:moveTo>
                  <a:lnTo>
                    <a:pt x="11" y="57"/>
                  </a:lnTo>
                  <a:lnTo>
                    <a:pt x="13" y="61"/>
                  </a:lnTo>
                  <a:lnTo>
                    <a:pt x="14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20" y="68"/>
                  </a:lnTo>
                  <a:lnTo>
                    <a:pt x="28" y="68"/>
                  </a:lnTo>
                  <a:lnTo>
                    <a:pt x="34" y="65"/>
                  </a:lnTo>
                  <a:lnTo>
                    <a:pt x="35" y="62"/>
                  </a:lnTo>
                  <a:lnTo>
                    <a:pt x="36" y="58"/>
                  </a:lnTo>
                  <a:lnTo>
                    <a:pt x="39" y="54"/>
                  </a:lnTo>
                  <a:lnTo>
                    <a:pt x="39" y="42"/>
                  </a:lnTo>
                  <a:lnTo>
                    <a:pt x="38" y="44"/>
                  </a:lnTo>
                  <a:lnTo>
                    <a:pt x="27" y="50"/>
                  </a:lnTo>
                  <a:lnTo>
                    <a:pt x="22" y="51"/>
                  </a:lnTo>
                  <a:lnTo>
                    <a:pt x="18" y="51"/>
                  </a:lnTo>
                  <a:lnTo>
                    <a:pt x="14" y="50"/>
                  </a:lnTo>
                  <a:lnTo>
                    <a:pt x="10" y="47"/>
                  </a:lnTo>
                  <a:lnTo>
                    <a:pt x="7" y="44"/>
                  </a:lnTo>
                  <a:lnTo>
                    <a:pt x="2" y="36"/>
                  </a:lnTo>
                  <a:lnTo>
                    <a:pt x="0" y="3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4" y="2"/>
                  </a:lnTo>
                  <a:lnTo>
                    <a:pt x="42" y="7"/>
                  </a:lnTo>
                  <a:lnTo>
                    <a:pt x="45" y="11"/>
                  </a:lnTo>
                  <a:lnTo>
                    <a:pt x="47" y="19"/>
                  </a:lnTo>
                  <a:lnTo>
                    <a:pt x="49" y="25"/>
                  </a:lnTo>
                  <a:lnTo>
                    <a:pt x="49" y="31"/>
                  </a:lnTo>
                  <a:lnTo>
                    <a:pt x="50" y="36"/>
                  </a:lnTo>
                  <a:lnTo>
                    <a:pt x="49" y="50"/>
                  </a:lnTo>
                  <a:lnTo>
                    <a:pt x="46" y="60"/>
                  </a:lnTo>
                  <a:lnTo>
                    <a:pt x="43" y="65"/>
                  </a:lnTo>
                  <a:lnTo>
                    <a:pt x="38" y="73"/>
                  </a:lnTo>
                  <a:lnTo>
                    <a:pt x="34" y="76"/>
                  </a:lnTo>
                  <a:lnTo>
                    <a:pt x="28" y="78"/>
                  </a:lnTo>
                  <a:lnTo>
                    <a:pt x="22" y="78"/>
                  </a:lnTo>
                  <a:lnTo>
                    <a:pt x="17" y="76"/>
                  </a:lnTo>
                  <a:lnTo>
                    <a:pt x="13" y="75"/>
                  </a:lnTo>
                  <a:lnTo>
                    <a:pt x="7" y="72"/>
                  </a:lnTo>
                  <a:lnTo>
                    <a:pt x="4" y="68"/>
                  </a:lnTo>
                  <a:lnTo>
                    <a:pt x="3" y="64"/>
                  </a:lnTo>
                  <a:lnTo>
                    <a:pt x="2" y="57"/>
                  </a:lnTo>
                  <a:close/>
                  <a:moveTo>
                    <a:pt x="39" y="25"/>
                  </a:moveTo>
                  <a:lnTo>
                    <a:pt x="39" y="21"/>
                  </a:lnTo>
                  <a:lnTo>
                    <a:pt x="38" y="17"/>
                  </a:lnTo>
                  <a:lnTo>
                    <a:pt x="35" y="14"/>
                  </a:lnTo>
                  <a:lnTo>
                    <a:pt x="34" y="11"/>
                  </a:lnTo>
                  <a:lnTo>
                    <a:pt x="31" y="10"/>
                  </a:lnTo>
                  <a:lnTo>
                    <a:pt x="28" y="10"/>
                  </a:lnTo>
                  <a:lnTo>
                    <a:pt x="25" y="8"/>
                  </a:lnTo>
                  <a:lnTo>
                    <a:pt x="22" y="8"/>
                  </a:lnTo>
                  <a:lnTo>
                    <a:pt x="17" y="11"/>
                  </a:lnTo>
                  <a:lnTo>
                    <a:pt x="11" y="17"/>
                  </a:lnTo>
                  <a:lnTo>
                    <a:pt x="10" y="21"/>
                  </a:lnTo>
                  <a:lnTo>
                    <a:pt x="10" y="31"/>
                  </a:lnTo>
                  <a:lnTo>
                    <a:pt x="11" y="35"/>
                  </a:lnTo>
                  <a:lnTo>
                    <a:pt x="17" y="40"/>
                  </a:lnTo>
                  <a:lnTo>
                    <a:pt x="21" y="42"/>
                  </a:lnTo>
                  <a:lnTo>
                    <a:pt x="29" y="42"/>
                  </a:lnTo>
                  <a:lnTo>
                    <a:pt x="32" y="40"/>
                  </a:lnTo>
                  <a:lnTo>
                    <a:pt x="38" y="35"/>
                  </a:lnTo>
                  <a:lnTo>
                    <a:pt x="39" y="31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0" name="Freeform 99"/>
            <p:cNvSpPr>
              <a:spLocks noEditPoints="1"/>
            </p:cNvSpPr>
            <p:nvPr/>
          </p:nvSpPr>
          <p:spPr bwMode="auto">
            <a:xfrm>
              <a:off x="3645" y="3803"/>
              <a:ext cx="50" cy="78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1"/>
                </a:cxn>
                <a:cxn ang="0">
                  <a:pos x="3" y="17"/>
                </a:cxn>
                <a:cxn ang="0">
                  <a:pos x="6" y="11"/>
                </a:cxn>
                <a:cxn ang="0">
                  <a:pos x="9" y="7"/>
                </a:cxn>
                <a:cxn ang="0">
                  <a:pos x="11" y="4"/>
                </a:cxn>
                <a:cxn ang="0">
                  <a:pos x="16" y="2"/>
                </a:cxn>
                <a:cxn ang="0">
                  <a:pos x="20" y="0"/>
                </a:cxn>
                <a:cxn ang="0">
                  <a:pos x="29" y="0"/>
                </a:cxn>
                <a:cxn ang="0">
                  <a:pos x="35" y="3"/>
                </a:cxn>
                <a:cxn ang="0">
                  <a:pos x="39" y="4"/>
                </a:cxn>
                <a:cxn ang="0">
                  <a:pos x="42" y="7"/>
                </a:cxn>
                <a:cxn ang="0">
                  <a:pos x="46" y="15"/>
                </a:cxn>
                <a:cxn ang="0">
                  <a:pos x="50" y="32"/>
                </a:cxn>
                <a:cxn ang="0">
                  <a:pos x="50" y="47"/>
                </a:cxn>
                <a:cxn ang="0">
                  <a:pos x="47" y="61"/>
                </a:cxn>
                <a:cxn ang="0">
                  <a:pos x="45" y="66"/>
                </a:cxn>
                <a:cxn ang="0">
                  <a:pos x="42" y="71"/>
                </a:cxn>
                <a:cxn ang="0">
                  <a:pos x="39" y="73"/>
                </a:cxn>
                <a:cxn ang="0">
                  <a:pos x="35" y="76"/>
                </a:cxn>
                <a:cxn ang="0">
                  <a:pos x="31" y="78"/>
                </a:cxn>
                <a:cxn ang="0">
                  <a:pos x="20" y="78"/>
                </a:cxn>
                <a:cxn ang="0">
                  <a:pos x="16" y="76"/>
                </a:cxn>
                <a:cxn ang="0">
                  <a:pos x="11" y="73"/>
                </a:cxn>
                <a:cxn ang="0">
                  <a:pos x="9" y="69"/>
                </a:cxn>
                <a:cxn ang="0">
                  <a:pos x="3" y="62"/>
                </a:cxn>
                <a:cxn ang="0">
                  <a:pos x="2" y="51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11" y="54"/>
                </a:cxn>
                <a:cxn ang="0">
                  <a:pos x="14" y="62"/>
                </a:cxn>
                <a:cxn ang="0">
                  <a:pos x="18" y="65"/>
                </a:cxn>
                <a:cxn ang="0">
                  <a:pos x="21" y="68"/>
                </a:cxn>
                <a:cxn ang="0">
                  <a:pos x="29" y="68"/>
                </a:cxn>
                <a:cxn ang="0">
                  <a:pos x="32" y="66"/>
                </a:cxn>
                <a:cxn ang="0">
                  <a:pos x="35" y="62"/>
                </a:cxn>
                <a:cxn ang="0">
                  <a:pos x="39" y="54"/>
                </a:cxn>
                <a:cxn ang="0">
                  <a:pos x="40" y="39"/>
                </a:cxn>
                <a:cxn ang="0">
                  <a:pos x="39" y="24"/>
                </a:cxn>
                <a:cxn ang="0">
                  <a:pos x="35" y="14"/>
                </a:cxn>
                <a:cxn ang="0">
                  <a:pos x="32" y="11"/>
                </a:cxn>
                <a:cxn ang="0">
                  <a:pos x="29" y="10"/>
                </a:cxn>
                <a:cxn ang="0">
                  <a:pos x="25" y="8"/>
                </a:cxn>
                <a:cxn ang="0">
                  <a:pos x="17" y="11"/>
                </a:cxn>
                <a:cxn ang="0">
                  <a:pos x="14" y="14"/>
                </a:cxn>
                <a:cxn ang="0">
                  <a:pos x="11" y="24"/>
                </a:cxn>
                <a:cxn ang="0">
                  <a:pos x="10" y="39"/>
                </a:cxn>
              </a:cxnLst>
              <a:rect l="0" t="0" r="r" b="b"/>
              <a:pathLst>
                <a:path w="50" h="78">
                  <a:moveTo>
                    <a:pt x="0" y="39"/>
                  </a:moveTo>
                  <a:lnTo>
                    <a:pt x="0" y="31"/>
                  </a:lnTo>
                  <a:lnTo>
                    <a:pt x="3" y="17"/>
                  </a:lnTo>
                  <a:lnTo>
                    <a:pt x="6" y="11"/>
                  </a:lnTo>
                  <a:lnTo>
                    <a:pt x="9" y="7"/>
                  </a:lnTo>
                  <a:lnTo>
                    <a:pt x="11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5" y="3"/>
                  </a:lnTo>
                  <a:lnTo>
                    <a:pt x="39" y="4"/>
                  </a:lnTo>
                  <a:lnTo>
                    <a:pt x="42" y="7"/>
                  </a:lnTo>
                  <a:lnTo>
                    <a:pt x="46" y="15"/>
                  </a:lnTo>
                  <a:lnTo>
                    <a:pt x="50" y="32"/>
                  </a:lnTo>
                  <a:lnTo>
                    <a:pt x="50" y="47"/>
                  </a:lnTo>
                  <a:lnTo>
                    <a:pt x="47" y="61"/>
                  </a:lnTo>
                  <a:lnTo>
                    <a:pt x="45" y="66"/>
                  </a:lnTo>
                  <a:lnTo>
                    <a:pt x="42" y="71"/>
                  </a:lnTo>
                  <a:lnTo>
                    <a:pt x="39" y="73"/>
                  </a:lnTo>
                  <a:lnTo>
                    <a:pt x="35" y="76"/>
                  </a:lnTo>
                  <a:lnTo>
                    <a:pt x="31" y="78"/>
                  </a:lnTo>
                  <a:lnTo>
                    <a:pt x="20" y="78"/>
                  </a:lnTo>
                  <a:lnTo>
                    <a:pt x="16" y="76"/>
                  </a:lnTo>
                  <a:lnTo>
                    <a:pt x="11" y="73"/>
                  </a:lnTo>
                  <a:lnTo>
                    <a:pt x="9" y="69"/>
                  </a:lnTo>
                  <a:lnTo>
                    <a:pt x="3" y="62"/>
                  </a:lnTo>
                  <a:lnTo>
                    <a:pt x="2" y="51"/>
                  </a:lnTo>
                  <a:lnTo>
                    <a:pt x="0" y="39"/>
                  </a:lnTo>
                  <a:close/>
                  <a:moveTo>
                    <a:pt x="10" y="39"/>
                  </a:moveTo>
                  <a:lnTo>
                    <a:pt x="11" y="54"/>
                  </a:lnTo>
                  <a:lnTo>
                    <a:pt x="14" y="62"/>
                  </a:lnTo>
                  <a:lnTo>
                    <a:pt x="18" y="65"/>
                  </a:lnTo>
                  <a:lnTo>
                    <a:pt x="21" y="68"/>
                  </a:lnTo>
                  <a:lnTo>
                    <a:pt x="29" y="68"/>
                  </a:lnTo>
                  <a:lnTo>
                    <a:pt x="32" y="66"/>
                  </a:lnTo>
                  <a:lnTo>
                    <a:pt x="35" y="62"/>
                  </a:lnTo>
                  <a:lnTo>
                    <a:pt x="39" y="54"/>
                  </a:lnTo>
                  <a:lnTo>
                    <a:pt x="40" y="39"/>
                  </a:lnTo>
                  <a:lnTo>
                    <a:pt x="39" y="24"/>
                  </a:lnTo>
                  <a:lnTo>
                    <a:pt x="35" y="14"/>
                  </a:lnTo>
                  <a:lnTo>
                    <a:pt x="32" y="11"/>
                  </a:lnTo>
                  <a:lnTo>
                    <a:pt x="29" y="10"/>
                  </a:lnTo>
                  <a:lnTo>
                    <a:pt x="25" y="8"/>
                  </a:lnTo>
                  <a:lnTo>
                    <a:pt x="17" y="11"/>
                  </a:lnTo>
                  <a:lnTo>
                    <a:pt x="14" y="14"/>
                  </a:lnTo>
                  <a:lnTo>
                    <a:pt x="11" y="24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1" name="Freeform 100"/>
            <p:cNvSpPr>
              <a:spLocks noEditPoints="1"/>
            </p:cNvSpPr>
            <p:nvPr/>
          </p:nvSpPr>
          <p:spPr bwMode="auto">
            <a:xfrm>
              <a:off x="3703" y="3803"/>
              <a:ext cx="50" cy="78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1"/>
                </a:cxn>
                <a:cxn ang="0">
                  <a:pos x="2" y="24"/>
                </a:cxn>
                <a:cxn ang="0">
                  <a:pos x="5" y="17"/>
                </a:cxn>
                <a:cxn ang="0">
                  <a:pos x="6" y="11"/>
                </a:cxn>
                <a:cxn ang="0">
                  <a:pos x="9" y="7"/>
                </a:cxn>
                <a:cxn ang="0">
                  <a:pos x="11" y="4"/>
                </a:cxn>
                <a:cxn ang="0">
                  <a:pos x="16" y="2"/>
                </a:cxn>
                <a:cxn ang="0">
                  <a:pos x="20" y="0"/>
                </a:cxn>
                <a:cxn ang="0">
                  <a:pos x="29" y="0"/>
                </a:cxn>
                <a:cxn ang="0">
                  <a:pos x="34" y="2"/>
                </a:cxn>
                <a:cxn ang="0">
                  <a:pos x="39" y="4"/>
                </a:cxn>
                <a:cxn ang="0">
                  <a:pos x="42" y="7"/>
                </a:cxn>
                <a:cxn ang="0">
                  <a:pos x="46" y="15"/>
                </a:cxn>
                <a:cxn ang="0">
                  <a:pos x="50" y="32"/>
                </a:cxn>
                <a:cxn ang="0">
                  <a:pos x="50" y="47"/>
                </a:cxn>
                <a:cxn ang="0">
                  <a:pos x="47" y="61"/>
                </a:cxn>
                <a:cxn ang="0">
                  <a:pos x="45" y="66"/>
                </a:cxn>
                <a:cxn ang="0">
                  <a:pos x="42" y="71"/>
                </a:cxn>
                <a:cxn ang="0">
                  <a:pos x="39" y="73"/>
                </a:cxn>
                <a:cxn ang="0">
                  <a:pos x="35" y="76"/>
                </a:cxn>
                <a:cxn ang="0">
                  <a:pos x="31" y="78"/>
                </a:cxn>
                <a:cxn ang="0">
                  <a:pos x="20" y="78"/>
                </a:cxn>
                <a:cxn ang="0">
                  <a:pos x="16" y="76"/>
                </a:cxn>
                <a:cxn ang="0">
                  <a:pos x="11" y="73"/>
                </a:cxn>
                <a:cxn ang="0">
                  <a:pos x="9" y="69"/>
                </a:cxn>
                <a:cxn ang="0">
                  <a:pos x="3" y="57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11" y="54"/>
                </a:cxn>
                <a:cxn ang="0">
                  <a:pos x="16" y="62"/>
                </a:cxn>
                <a:cxn ang="0">
                  <a:pos x="18" y="65"/>
                </a:cxn>
                <a:cxn ang="0">
                  <a:pos x="23" y="68"/>
                </a:cxn>
                <a:cxn ang="0">
                  <a:pos x="29" y="68"/>
                </a:cxn>
                <a:cxn ang="0">
                  <a:pos x="34" y="66"/>
                </a:cxn>
                <a:cxn ang="0">
                  <a:pos x="36" y="62"/>
                </a:cxn>
                <a:cxn ang="0">
                  <a:pos x="39" y="54"/>
                </a:cxn>
                <a:cxn ang="0">
                  <a:pos x="40" y="39"/>
                </a:cxn>
                <a:cxn ang="0">
                  <a:pos x="39" y="24"/>
                </a:cxn>
                <a:cxn ang="0">
                  <a:pos x="36" y="14"/>
                </a:cxn>
                <a:cxn ang="0">
                  <a:pos x="34" y="11"/>
                </a:cxn>
                <a:cxn ang="0">
                  <a:pos x="25" y="8"/>
                </a:cxn>
                <a:cxn ang="0">
                  <a:pos x="17" y="11"/>
                </a:cxn>
                <a:cxn ang="0">
                  <a:pos x="16" y="14"/>
                </a:cxn>
                <a:cxn ang="0">
                  <a:pos x="11" y="24"/>
                </a:cxn>
                <a:cxn ang="0">
                  <a:pos x="10" y="39"/>
                </a:cxn>
              </a:cxnLst>
              <a:rect l="0" t="0" r="r" b="b"/>
              <a:pathLst>
                <a:path w="50" h="78">
                  <a:moveTo>
                    <a:pt x="0" y="39"/>
                  </a:moveTo>
                  <a:lnTo>
                    <a:pt x="0" y="31"/>
                  </a:lnTo>
                  <a:lnTo>
                    <a:pt x="2" y="24"/>
                  </a:lnTo>
                  <a:lnTo>
                    <a:pt x="5" y="17"/>
                  </a:lnTo>
                  <a:lnTo>
                    <a:pt x="6" y="11"/>
                  </a:lnTo>
                  <a:lnTo>
                    <a:pt x="9" y="7"/>
                  </a:lnTo>
                  <a:lnTo>
                    <a:pt x="11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4" y="2"/>
                  </a:lnTo>
                  <a:lnTo>
                    <a:pt x="39" y="4"/>
                  </a:lnTo>
                  <a:lnTo>
                    <a:pt x="42" y="7"/>
                  </a:lnTo>
                  <a:lnTo>
                    <a:pt x="46" y="15"/>
                  </a:lnTo>
                  <a:lnTo>
                    <a:pt x="50" y="32"/>
                  </a:lnTo>
                  <a:lnTo>
                    <a:pt x="50" y="47"/>
                  </a:lnTo>
                  <a:lnTo>
                    <a:pt x="47" y="61"/>
                  </a:lnTo>
                  <a:lnTo>
                    <a:pt x="45" y="66"/>
                  </a:lnTo>
                  <a:lnTo>
                    <a:pt x="42" y="71"/>
                  </a:lnTo>
                  <a:lnTo>
                    <a:pt x="39" y="73"/>
                  </a:lnTo>
                  <a:lnTo>
                    <a:pt x="35" y="76"/>
                  </a:lnTo>
                  <a:lnTo>
                    <a:pt x="31" y="78"/>
                  </a:lnTo>
                  <a:lnTo>
                    <a:pt x="20" y="78"/>
                  </a:lnTo>
                  <a:lnTo>
                    <a:pt x="16" y="76"/>
                  </a:lnTo>
                  <a:lnTo>
                    <a:pt x="11" y="73"/>
                  </a:lnTo>
                  <a:lnTo>
                    <a:pt x="9" y="69"/>
                  </a:lnTo>
                  <a:lnTo>
                    <a:pt x="3" y="57"/>
                  </a:lnTo>
                  <a:lnTo>
                    <a:pt x="0" y="39"/>
                  </a:lnTo>
                  <a:close/>
                  <a:moveTo>
                    <a:pt x="10" y="39"/>
                  </a:moveTo>
                  <a:lnTo>
                    <a:pt x="11" y="54"/>
                  </a:lnTo>
                  <a:lnTo>
                    <a:pt x="16" y="62"/>
                  </a:lnTo>
                  <a:lnTo>
                    <a:pt x="18" y="65"/>
                  </a:lnTo>
                  <a:lnTo>
                    <a:pt x="23" y="68"/>
                  </a:lnTo>
                  <a:lnTo>
                    <a:pt x="29" y="68"/>
                  </a:lnTo>
                  <a:lnTo>
                    <a:pt x="34" y="66"/>
                  </a:lnTo>
                  <a:lnTo>
                    <a:pt x="36" y="62"/>
                  </a:lnTo>
                  <a:lnTo>
                    <a:pt x="39" y="54"/>
                  </a:lnTo>
                  <a:lnTo>
                    <a:pt x="40" y="39"/>
                  </a:lnTo>
                  <a:lnTo>
                    <a:pt x="39" y="24"/>
                  </a:lnTo>
                  <a:lnTo>
                    <a:pt x="36" y="14"/>
                  </a:lnTo>
                  <a:lnTo>
                    <a:pt x="34" y="11"/>
                  </a:lnTo>
                  <a:lnTo>
                    <a:pt x="25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1" y="24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3955" y="3803"/>
              <a:ext cx="50" cy="76"/>
            </a:xfrm>
            <a:custGeom>
              <a:avLst/>
              <a:gdLst/>
              <a:ahLst/>
              <a:cxnLst>
                <a:cxn ang="0">
                  <a:pos x="50" y="66"/>
                </a:cxn>
                <a:cxn ang="0">
                  <a:pos x="50" y="76"/>
                </a:cxn>
                <a:cxn ang="0">
                  <a:pos x="0" y="76"/>
                </a:cxn>
                <a:cxn ang="0">
                  <a:pos x="0" y="73"/>
                </a:cxn>
                <a:cxn ang="0">
                  <a:pos x="1" y="69"/>
                </a:cxn>
                <a:cxn ang="0">
                  <a:pos x="3" y="66"/>
                </a:cxn>
                <a:cxn ang="0">
                  <a:pos x="4" y="62"/>
                </a:cxn>
                <a:cxn ang="0">
                  <a:pos x="7" y="58"/>
                </a:cxn>
                <a:cxn ang="0">
                  <a:pos x="18" y="47"/>
                </a:cxn>
                <a:cxn ang="0">
                  <a:pos x="23" y="43"/>
                </a:cxn>
                <a:cxn ang="0">
                  <a:pos x="37" y="29"/>
                </a:cxn>
                <a:cxn ang="0">
                  <a:pos x="37" y="25"/>
                </a:cxn>
                <a:cxn ang="0">
                  <a:pos x="39" y="21"/>
                </a:cxn>
                <a:cxn ang="0">
                  <a:pos x="39" y="18"/>
                </a:cxn>
                <a:cxn ang="0">
                  <a:pos x="37" y="15"/>
                </a:cxn>
                <a:cxn ang="0">
                  <a:pos x="34" y="13"/>
                </a:cxn>
                <a:cxn ang="0">
                  <a:pos x="30" y="10"/>
                </a:cxn>
                <a:cxn ang="0">
                  <a:pos x="25" y="8"/>
                </a:cxn>
                <a:cxn ang="0">
                  <a:pos x="21" y="10"/>
                </a:cxn>
                <a:cxn ang="0">
                  <a:pos x="15" y="13"/>
                </a:cxn>
                <a:cxn ang="0">
                  <a:pos x="12" y="15"/>
                </a:cxn>
                <a:cxn ang="0">
                  <a:pos x="11" y="18"/>
                </a:cxn>
                <a:cxn ang="0">
                  <a:pos x="11" y="22"/>
                </a:cxn>
                <a:cxn ang="0">
                  <a:pos x="1" y="21"/>
                </a:cxn>
                <a:cxn ang="0">
                  <a:pos x="5" y="8"/>
                </a:cxn>
                <a:cxn ang="0">
                  <a:pos x="8" y="6"/>
                </a:cxn>
                <a:cxn ang="0">
                  <a:pos x="14" y="3"/>
                </a:cxn>
                <a:cxn ang="0">
                  <a:pos x="25" y="0"/>
                </a:cxn>
                <a:cxn ang="0">
                  <a:pos x="30" y="0"/>
                </a:cxn>
                <a:cxn ang="0">
                  <a:pos x="39" y="3"/>
                </a:cxn>
                <a:cxn ang="0">
                  <a:pos x="46" y="10"/>
                </a:cxn>
                <a:cxn ang="0">
                  <a:pos x="48" y="21"/>
                </a:cxn>
                <a:cxn ang="0">
                  <a:pos x="48" y="24"/>
                </a:cxn>
                <a:cxn ang="0">
                  <a:pos x="47" y="26"/>
                </a:cxn>
                <a:cxn ang="0">
                  <a:pos x="46" y="31"/>
                </a:cxn>
                <a:cxn ang="0">
                  <a:pos x="43" y="36"/>
                </a:cxn>
                <a:cxn ang="0">
                  <a:pos x="40" y="39"/>
                </a:cxn>
                <a:cxn ang="0">
                  <a:pos x="37" y="43"/>
                </a:cxn>
                <a:cxn ang="0">
                  <a:pos x="33" y="47"/>
                </a:cxn>
                <a:cxn ang="0">
                  <a:pos x="28" y="51"/>
                </a:cxn>
                <a:cxn ang="0">
                  <a:pos x="21" y="58"/>
                </a:cxn>
                <a:cxn ang="0">
                  <a:pos x="18" y="60"/>
                </a:cxn>
                <a:cxn ang="0">
                  <a:pos x="16" y="62"/>
                </a:cxn>
                <a:cxn ang="0">
                  <a:pos x="12" y="66"/>
                </a:cxn>
                <a:cxn ang="0">
                  <a:pos x="50" y="66"/>
                </a:cxn>
              </a:cxnLst>
              <a:rect l="0" t="0" r="r" b="b"/>
              <a:pathLst>
                <a:path w="50" h="76">
                  <a:moveTo>
                    <a:pt x="50" y="66"/>
                  </a:moveTo>
                  <a:lnTo>
                    <a:pt x="50" y="76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3" y="66"/>
                  </a:lnTo>
                  <a:lnTo>
                    <a:pt x="4" y="62"/>
                  </a:lnTo>
                  <a:lnTo>
                    <a:pt x="7" y="58"/>
                  </a:lnTo>
                  <a:lnTo>
                    <a:pt x="18" y="47"/>
                  </a:lnTo>
                  <a:lnTo>
                    <a:pt x="23" y="43"/>
                  </a:lnTo>
                  <a:lnTo>
                    <a:pt x="37" y="29"/>
                  </a:lnTo>
                  <a:lnTo>
                    <a:pt x="37" y="25"/>
                  </a:lnTo>
                  <a:lnTo>
                    <a:pt x="39" y="21"/>
                  </a:lnTo>
                  <a:lnTo>
                    <a:pt x="39" y="18"/>
                  </a:lnTo>
                  <a:lnTo>
                    <a:pt x="37" y="15"/>
                  </a:lnTo>
                  <a:lnTo>
                    <a:pt x="34" y="13"/>
                  </a:lnTo>
                  <a:lnTo>
                    <a:pt x="30" y="10"/>
                  </a:lnTo>
                  <a:lnTo>
                    <a:pt x="25" y="8"/>
                  </a:lnTo>
                  <a:lnTo>
                    <a:pt x="21" y="10"/>
                  </a:lnTo>
                  <a:lnTo>
                    <a:pt x="15" y="13"/>
                  </a:lnTo>
                  <a:lnTo>
                    <a:pt x="12" y="15"/>
                  </a:lnTo>
                  <a:lnTo>
                    <a:pt x="11" y="18"/>
                  </a:lnTo>
                  <a:lnTo>
                    <a:pt x="11" y="22"/>
                  </a:lnTo>
                  <a:lnTo>
                    <a:pt x="1" y="21"/>
                  </a:lnTo>
                  <a:lnTo>
                    <a:pt x="5" y="8"/>
                  </a:lnTo>
                  <a:lnTo>
                    <a:pt x="8" y="6"/>
                  </a:lnTo>
                  <a:lnTo>
                    <a:pt x="14" y="3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9" y="3"/>
                  </a:lnTo>
                  <a:lnTo>
                    <a:pt x="46" y="10"/>
                  </a:lnTo>
                  <a:lnTo>
                    <a:pt x="48" y="21"/>
                  </a:lnTo>
                  <a:lnTo>
                    <a:pt x="48" y="24"/>
                  </a:lnTo>
                  <a:lnTo>
                    <a:pt x="47" y="26"/>
                  </a:lnTo>
                  <a:lnTo>
                    <a:pt x="46" y="31"/>
                  </a:lnTo>
                  <a:lnTo>
                    <a:pt x="43" y="36"/>
                  </a:lnTo>
                  <a:lnTo>
                    <a:pt x="40" y="39"/>
                  </a:lnTo>
                  <a:lnTo>
                    <a:pt x="37" y="43"/>
                  </a:lnTo>
                  <a:lnTo>
                    <a:pt x="33" y="47"/>
                  </a:lnTo>
                  <a:lnTo>
                    <a:pt x="28" y="51"/>
                  </a:lnTo>
                  <a:lnTo>
                    <a:pt x="21" y="58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2" y="66"/>
                  </a:lnTo>
                  <a:lnTo>
                    <a:pt x="50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" name="Freeform 102"/>
            <p:cNvSpPr>
              <a:spLocks noEditPoints="1"/>
            </p:cNvSpPr>
            <p:nvPr/>
          </p:nvSpPr>
          <p:spPr bwMode="auto">
            <a:xfrm>
              <a:off x="4014" y="3803"/>
              <a:ext cx="50" cy="78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1"/>
                </a:cxn>
                <a:cxn ang="0">
                  <a:pos x="3" y="17"/>
                </a:cxn>
                <a:cxn ang="0">
                  <a:pos x="4" y="11"/>
                </a:cxn>
                <a:cxn ang="0">
                  <a:pos x="7" y="7"/>
                </a:cxn>
                <a:cxn ang="0">
                  <a:pos x="16" y="2"/>
                </a:cxn>
                <a:cxn ang="0">
                  <a:pos x="20" y="0"/>
                </a:cxn>
                <a:cxn ang="0">
                  <a:pos x="29" y="0"/>
                </a:cxn>
                <a:cxn ang="0">
                  <a:pos x="35" y="3"/>
                </a:cxn>
                <a:cxn ang="0">
                  <a:pos x="39" y="4"/>
                </a:cxn>
                <a:cxn ang="0">
                  <a:pos x="42" y="7"/>
                </a:cxn>
                <a:cxn ang="0">
                  <a:pos x="46" y="15"/>
                </a:cxn>
                <a:cxn ang="0">
                  <a:pos x="49" y="26"/>
                </a:cxn>
                <a:cxn ang="0">
                  <a:pos x="49" y="32"/>
                </a:cxn>
                <a:cxn ang="0">
                  <a:pos x="50" y="39"/>
                </a:cxn>
                <a:cxn ang="0">
                  <a:pos x="50" y="47"/>
                </a:cxn>
                <a:cxn ang="0">
                  <a:pos x="47" y="61"/>
                </a:cxn>
                <a:cxn ang="0">
                  <a:pos x="45" y="66"/>
                </a:cxn>
                <a:cxn ang="0">
                  <a:pos x="42" y="71"/>
                </a:cxn>
                <a:cxn ang="0">
                  <a:pos x="39" y="73"/>
                </a:cxn>
                <a:cxn ang="0">
                  <a:pos x="35" y="76"/>
                </a:cxn>
                <a:cxn ang="0">
                  <a:pos x="31" y="78"/>
                </a:cxn>
                <a:cxn ang="0">
                  <a:pos x="20" y="78"/>
                </a:cxn>
                <a:cxn ang="0">
                  <a:pos x="16" y="76"/>
                </a:cxn>
                <a:cxn ang="0">
                  <a:pos x="11" y="73"/>
                </a:cxn>
                <a:cxn ang="0">
                  <a:pos x="7" y="69"/>
                </a:cxn>
                <a:cxn ang="0">
                  <a:pos x="2" y="57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11" y="54"/>
                </a:cxn>
                <a:cxn ang="0">
                  <a:pos x="14" y="62"/>
                </a:cxn>
                <a:cxn ang="0">
                  <a:pos x="18" y="65"/>
                </a:cxn>
                <a:cxn ang="0">
                  <a:pos x="21" y="68"/>
                </a:cxn>
                <a:cxn ang="0">
                  <a:pos x="29" y="68"/>
                </a:cxn>
                <a:cxn ang="0">
                  <a:pos x="32" y="66"/>
                </a:cxn>
                <a:cxn ang="0">
                  <a:pos x="35" y="62"/>
                </a:cxn>
                <a:cxn ang="0">
                  <a:pos x="39" y="54"/>
                </a:cxn>
                <a:cxn ang="0">
                  <a:pos x="39" y="24"/>
                </a:cxn>
                <a:cxn ang="0">
                  <a:pos x="35" y="14"/>
                </a:cxn>
                <a:cxn ang="0">
                  <a:pos x="32" y="11"/>
                </a:cxn>
                <a:cxn ang="0">
                  <a:pos x="24" y="8"/>
                </a:cxn>
                <a:cxn ang="0">
                  <a:pos x="20" y="10"/>
                </a:cxn>
                <a:cxn ang="0">
                  <a:pos x="17" y="11"/>
                </a:cxn>
                <a:cxn ang="0">
                  <a:pos x="14" y="14"/>
                </a:cxn>
                <a:cxn ang="0">
                  <a:pos x="11" y="24"/>
                </a:cxn>
                <a:cxn ang="0">
                  <a:pos x="10" y="39"/>
                </a:cxn>
              </a:cxnLst>
              <a:rect l="0" t="0" r="r" b="b"/>
              <a:pathLst>
                <a:path w="50" h="78">
                  <a:moveTo>
                    <a:pt x="0" y="39"/>
                  </a:moveTo>
                  <a:lnTo>
                    <a:pt x="0" y="31"/>
                  </a:lnTo>
                  <a:lnTo>
                    <a:pt x="3" y="17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5" y="3"/>
                  </a:lnTo>
                  <a:lnTo>
                    <a:pt x="39" y="4"/>
                  </a:lnTo>
                  <a:lnTo>
                    <a:pt x="42" y="7"/>
                  </a:lnTo>
                  <a:lnTo>
                    <a:pt x="46" y="15"/>
                  </a:lnTo>
                  <a:lnTo>
                    <a:pt x="49" y="26"/>
                  </a:lnTo>
                  <a:lnTo>
                    <a:pt x="49" y="32"/>
                  </a:lnTo>
                  <a:lnTo>
                    <a:pt x="50" y="39"/>
                  </a:lnTo>
                  <a:lnTo>
                    <a:pt x="50" y="47"/>
                  </a:lnTo>
                  <a:lnTo>
                    <a:pt x="47" y="61"/>
                  </a:lnTo>
                  <a:lnTo>
                    <a:pt x="45" y="66"/>
                  </a:lnTo>
                  <a:lnTo>
                    <a:pt x="42" y="71"/>
                  </a:lnTo>
                  <a:lnTo>
                    <a:pt x="39" y="73"/>
                  </a:lnTo>
                  <a:lnTo>
                    <a:pt x="35" y="76"/>
                  </a:lnTo>
                  <a:lnTo>
                    <a:pt x="31" y="78"/>
                  </a:lnTo>
                  <a:lnTo>
                    <a:pt x="20" y="78"/>
                  </a:lnTo>
                  <a:lnTo>
                    <a:pt x="16" y="76"/>
                  </a:lnTo>
                  <a:lnTo>
                    <a:pt x="11" y="73"/>
                  </a:lnTo>
                  <a:lnTo>
                    <a:pt x="7" y="69"/>
                  </a:lnTo>
                  <a:lnTo>
                    <a:pt x="2" y="57"/>
                  </a:lnTo>
                  <a:lnTo>
                    <a:pt x="0" y="39"/>
                  </a:lnTo>
                  <a:close/>
                  <a:moveTo>
                    <a:pt x="10" y="39"/>
                  </a:moveTo>
                  <a:lnTo>
                    <a:pt x="11" y="54"/>
                  </a:lnTo>
                  <a:lnTo>
                    <a:pt x="14" y="62"/>
                  </a:lnTo>
                  <a:lnTo>
                    <a:pt x="18" y="65"/>
                  </a:lnTo>
                  <a:lnTo>
                    <a:pt x="21" y="68"/>
                  </a:lnTo>
                  <a:lnTo>
                    <a:pt x="29" y="68"/>
                  </a:lnTo>
                  <a:lnTo>
                    <a:pt x="32" y="66"/>
                  </a:lnTo>
                  <a:lnTo>
                    <a:pt x="35" y="62"/>
                  </a:lnTo>
                  <a:lnTo>
                    <a:pt x="39" y="54"/>
                  </a:lnTo>
                  <a:lnTo>
                    <a:pt x="39" y="24"/>
                  </a:lnTo>
                  <a:lnTo>
                    <a:pt x="35" y="14"/>
                  </a:lnTo>
                  <a:lnTo>
                    <a:pt x="32" y="11"/>
                  </a:lnTo>
                  <a:lnTo>
                    <a:pt x="24" y="8"/>
                  </a:lnTo>
                  <a:lnTo>
                    <a:pt x="20" y="10"/>
                  </a:lnTo>
                  <a:lnTo>
                    <a:pt x="17" y="11"/>
                  </a:lnTo>
                  <a:lnTo>
                    <a:pt x="14" y="14"/>
                  </a:lnTo>
                  <a:lnTo>
                    <a:pt x="11" y="24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" name="Freeform 103"/>
            <p:cNvSpPr>
              <a:spLocks noEditPoints="1"/>
            </p:cNvSpPr>
            <p:nvPr/>
          </p:nvSpPr>
          <p:spPr bwMode="auto">
            <a:xfrm>
              <a:off x="4072" y="3803"/>
              <a:ext cx="50" cy="78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1"/>
                </a:cxn>
                <a:cxn ang="0">
                  <a:pos x="3" y="17"/>
                </a:cxn>
                <a:cxn ang="0">
                  <a:pos x="6" y="11"/>
                </a:cxn>
                <a:cxn ang="0">
                  <a:pos x="9" y="7"/>
                </a:cxn>
                <a:cxn ang="0">
                  <a:pos x="11" y="4"/>
                </a:cxn>
                <a:cxn ang="0">
                  <a:pos x="16" y="2"/>
                </a:cxn>
                <a:cxn ang="0">
                  <a:pos x="20" y="0"/>
                </a:cxn>
                <a:cxn ang="0">
                  <a:pos x="29" y="0"/>
                </a:cxn>
                <a:cxn ang="0">
                  <a:pos x="35" y="3"/>
                </a:cxn>
                <a:cxn ang="0">
                  <a:pos x="39" y="4"/>
                </a:cxn>
                <a:cxn ang="0">
                  <a:pos x="42" y="7"/>
                </a:cxn>
                <a:cxn ang="0">
                  <a:pos x="46" y="15"/>
                </a:cxn>
                <a:cxn ang="0">
                  <a:pos x="50" y="32"/>
                </a:cxn>
                <a:cxn ang="0">
                  <a:pos x="50" y="47"/>
                </a:cxn>
                <a:cxn ang="0">
                  <a:pos x="47" y="61"/>
                </a:cxn>
                <a:cxn ang="0">
                  <a:pos x="45" y="66"/>
                </a:cxn>
                <a:cxn ang="0">
                  <a:pos x="42" y="71"/>
                </a:cxn>
                <a:cxn ang="0">
                  <a:pos x="39" y="73"/>
                </a:cxn>
                <a:cxn ang="0">
                  <a:pos x="35" y="76"/>
                </a:cxn>
                <a:cxn ang="0">
                  <a:pos x="31" y="78"/>
                </a:cxn>
                <a:cxn ang="0">
                  <a:pos x="20" y="78"/>
                </a:cxn>
                <a:cxn ang="0">
                  <a:pos x="16" y="76"/>
                </a:cxn>
                <a:cxn ang="0">
                  <a:pos x="11" y="73"/>
                </a:cxn>
                <a:cxn ang="0">
                  <a:pos x="9" y="69"/>
                </a:cxn>
                <a:cxn ang="0">
                  <a:pos x="3" y="62"/>
                </a:cxn>
                <a:cxn ang="0">
                  <a:pos x="2" y="51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11" y="54"/>
                </a:cxn>
                <a:cxn ang="0">
                  <a:pos x="14" y="62"/>
                </a:cxn>
                <a:cxn ang="0">
                  <a:pos x="18" y="65"/>
                </a:cxn>
                <a:cxn ang="0">
                  <a:pos x="21" y="68"/>
                </a:cxn>
                <a:cxn ang="0">
                  <a:pos x="29" y="68"/>
                </a:cxn>
                <a:cxn ang="0">
                  <a:pos x="32" y="66"/>
                </a:cxn>
                <a:cxn ang="0">
                  <a:pos x="35" y="62"/>
                </a:cxn>
                <a:cxn ang="0">
                  <a:pos x="39" y="54"/>
                </a:cxn>
                <a:cxn ang="0">
                  <a:pos x="40" y="39"/>
                </a:cxn>
                <a:cxn ang="0">
                  <a:pos x="39" y="24"/>
                </a:cxn>
                <a:cxn ang="0">
                  <a:pos x="35" y="14"/>
                </a:cxn>
                <a:cxn ang="0">
                  <a:pos x="32" y="11"/>
                </a:cxn>
                <a:cxn ang="0">
                  <a:pos x="29" y="10"/>
                </a:cxn>
                <a:cxn ang="0">
                  <a:pos x="25" y="8"/>
                </a:cxn>
                <a:cxn ang="0">
                  <a:pos x="17" y="11"/>
                </a:cxn>
                <a:cxn ang="0">
                  <a:pos x="14" y="14"/>
                </a:cxn>
                <a:cxn ang="0">
                  <a:pos x="11" y="24"/>
                </a:cxn>
                <a:cxn ang="0">
                  <a:pos x="10" y="39"/>
                </a:cxn>
              </a:cxnLst>
              <a:rect l="0" t="0" r="r" b="b"/>
              <a:pathLst>
                <a:path w="50" h="78">
                  <a:moveTo>
                    <a:pt x="0" y="39"/>
                  </a:moveTo>
                  <a:lnTo>
                    <a:pt x="0" y="31"/>
                  </a:lnTo>
                  <a:lnTo>
                    <a:pt x="3" y="17"/>
                  </a:lnTo>
                  <a:lnTo>
                    <a:pt x="6" y="11"/>
                  </a:lnTo>
                  <a:lnTo>
                    <a:pt x="9" y="7"/>
                  </a:lnTo>
                  <a:lnTo>
                    <a:pt x="11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5" y="3"/>
                  </a:lnTo>
                  <a:lnTo>
                    <a:pt x="39" y="4"/>
                  </a:lnTo>
                  <a:lnTo>
                    <a:pt x="42" y="7"/>
                  </a:lnTo>
                  <a:lnTo>
                    <a:pt x="46" y="15"/>
                  </a:lnTo>
                  <a:lnTo>
                    <a:pt x="50" y="32"/>
                  </a:lnTo>
                  <a:lnTo>
                    <a:pt x="50" y="47"/>
                  </a:lnTo>
                  <a:lnTo>
                    <a:pt x="47" y="61"/>
                  </a:lnTo>
                  <a:lnTo>
                    <a:pt x="45" y="66"/>
                  </a:lnTo>
                  <a:lnTo>
                    <a:pt x="42" y="71"/>
                  </a:lnTo>
                  <a:lnTo>
                    <a:pt x="39" y="73"/>
                  </a:lnTo>
                  <a:lnTo>
                    <a:pt x="35" y="76"/>
                  </a:lnTo>
                  <a:lnTo>
                    <a:pt x="31" y="78"/>
                  </a:lnTo>
                  <a:lnTo>
                    <a:pt x="20" y="78"/>
                  </a:lnTo>
                  <a:lnTo>
                    <a:pt x="16" y="76"/>
                  </a:lnTo>
                  <a:lnTo>
                    <a:pt x="11" y="73"/>
                  </a:lnTo>
                  <a:lnTo>
                    <a:pt x="9" y="69"/>
                  </a:lnTo>
                  <a:lnTo>
                    <a:pt x="3" y="62"/>
                  </a:lnTo>
                  <a:lnTo>
                    <a:pt x="2" y="51"/>
                  </a:lnTo>
                  <a:lnTo>
                    <a:pt x="0" y="39"/>
                  </a:lnTo>
                  <a:close/>
                  <a:moveTo>
                    <a:pt x="10" y="39"/>
                  </a:moveTo>
                  <a:lnTo>
                    <a:pt x="11" y="54"/>
                  </a:lnTo>
                  <a:lnTo>
                    <a:pt x="14" y="62"/>
                  </a:lnTo>
                  <a:lnTo>
                    <a:pt x="18" y="65"/>
                  </a:lnTo>
                  <a:lnTo>
                    <a:pt x="21" y="68"/>
                  </a:lnTo>
                  <a:lnTo>
                    <a:pt x="29" y="68"/>
                  </a:lnTo>
                  <a:lnTo>
                    <a:pt x="32" y="66"/>
                  </a:lnTo>
                  <a:lnTo>
                    <a:pt x="35" y="62"/>
                  </a:lnTo>
                  <a:lnTo>
                    <a:pt x="39" y="54"/>
                  </a:lnTo>
                  <a:lnTo>
                    <a:pt x="40" y="39"/>
                  </a:lnTo>
                  <a:lnTo>
                    <a:pt x="39" y="24"/>
                  </a:lnTo>
                  <a:lnTo>
                    <a:pt x="35" y="14"/>
                  </a:lnTo>
                  <a:lnTo>
                    <a:pt x="32" y="11"/>
                  </a:lnTo>
                  <a:lnTo>
                    <a:pt x="29" y="10"/>
                  </a:lnTo>
                  <a:lnTo>
                    <a:pt x="25" y="8"/>
                  </a:lnTo>
                  <a:lnTo>
                    <a:pt x="17" y="11"/>
                  </a:lnTo>
                  <a:lnTo>
                    <a:pt x="14" y="14"/>
                  </a:lnTo>
                  <a:lnTo>
                    <a:pt x="11" y="24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" name="Freeform 104"/>
            <p:cNvSpPr>
              <a:spLocks noEditPoints="1"/>
            </p:cNvSpPr>
            <p:nvPr/>
          </p:nvSpPr>
          <p:spPr bwMode="auto">
            <a:xfrm>
              <a:off x="4130" y="3803"/>
              <a:ext cx="50" cy="78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1"/>
                </a:cxn>
                <a:cxn ang="0">
                  <a:pos x="2" y="24"/>
                </a:cxn>
                <a:cxn ang="0">
                  <a:pos x="5" y="17"/>
                </a:cxn>
                <a:cxn ang="0">
                  <a:pos x="6" y="11"/>
                </a:cxn>
                <a:cxn ang="0">
                  <a:pos x="9" y="7"/>
                </a:cxn>
                <a:cxn ang="0">
                  <a:pos x="11" y="4"/>
                </a:cxn>
                <a:cxn ang="0">
                  <a:pos x="16" y="2"/>
                </a:cxn>
                <a:cxn ang="0">
                  <a:pos x="20" y="0"/>
                </a:cxn>
                <a:cxn ang="0">
                  <a:pos x="29" y="0"/>
                </a:cxn>
                <a:cxn ang="0">
                  <a:pos x="34" y="2"/>
                </a:cxn>
                <a:cxn ang="0">
                  <a:pos x="39" y="4"/>
                </a:cxn>
                <a:cxn ang="0">
                  <a:pos x="42" y="7"/>
                </a:cxn>
                <a:cxn ang="0">
                  <a:pos x="46" y="15"/>
                </a:cxn>
                <a:cxn ang="0">
                  <a:pos x="50" y="32"/>
                </a:cxn>
                <a:cxn ang="0">
                  <a:pos x="50" y="47"/>
                </a:cxn>
                <a:cxn ang="0">
                  <a:pos x="47" y="61"/>
                </a:cxn>
                <a:cxn ang="0">
                  <a:pos x="45" y="66"/>
                </a:cxn>
                <a:cxn ang="0">
                  <a:pos x="42" y="71"/>
                </a:cxn>
                <a:cxn ang="0">
                  <a:pos x="39" y="73"/>
                </a:cxn>
                <a:cxn ang="0">
                  <a:pos x="35" y="76"/>
                </a:cxn>
                <a:cxn ang="0">
                  <a:pos x="31" y="78"/>
                </a:cxn>
                <a:cxn ang="0">
                  <a:pos x="20" y="78"/>
                </a:cxn>
                <a:cxn ang="0">
                  <a:pos x="16" y="76"/>
                </a:cxn>
                <a:cxn ang="0">
                  <a:pos x="11" y="73"/>
                </a:cxn>
                <a:cxn ang="0">
                  <a:pos x="9" y="69"/>
                </a:cxn>
                <a:cxn ang="0">
                  <a:pos x="3" y="57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11" y="54"/>
                </a:cxn>
                <a:cxn ang="0">
                  <a:pos x="16" y="62"/>
                </a:cxn>
                <a:cxn ang="0">
                  <a:pos x="18" y="65"/>
                </a:cxn>
                <a:cxn ang="0">
                  <a:pos x="23" y="68"/>
                </a:cxn>
                <a:cxn ang="0">
                  <a:pos x="29" y="68"/>
                </a:cxn>
                <a:cxn ang="0">
                  <a:pos x="34" y="66"/>
                </a:cxn>
                <a:cxn ang="0">
                  <a:pos x="36" y="62"/>
                </a:cxn>
                <a:cxn ang="0">
                  <a:pos x="39" y="54"/>
                </a:cxn>
                <a:cxn ang="0">
                  <a:pos x="40" y="39"/>
                </a:cxn>
                <a:cxn ang="0">
                  <a:pos x="39" y="24"/>
                </a:cxn>
                <a:cxn ang="0">
                  <a:pos x="36" y="14"/>
                </a:cxn>
                <a:cxn ang="0">
                  <a:pos x="34" y="11"/>
                </a:cxn>
                <a:cxn ang="0">
                  <a:pos x="25" y="8"/>
                </a:cxn>
                <a:cxn ang="0">
                  <a:pos x="17" y="11"/>
                </a:cxn>
                <a:cxn ang="0">
                  <a:pos x="16" y="14"/>
                </a:cxn>
                <a:cxn ang="0">
                  <a:pos x="11" y="24"/>
                </a:cxn>
                <a:cxn ang="0">
                  <a:pos x="10" y="39"/>
                </a:cxn>
              </a:cxnLst>
              <a:rect l="0" t="0" r="r" b="b"/>
              <a:pathLst>
                <a:path w="50" h="78">
                  <a:moveTo>
                    <a:pt x="0" y="39"/>
                  </a:moveTo>
                  <a:lnTo>
                    <a:pt x="0" y="31"/>
                  </a:lnTo>
                  <a:lnTo>
                    <a:pt x="2" y="24"/>
                  </a:lnTo>
                  <a:lnTo>
                    <a:pt x="5" y="17"/>
                  </a:lnTo>
                  <a:lnTo>
                    <a:pt x="6" y="11"/>
                  </a:lnTo>
                  <a:lnTo>
                    <a:pt x="9" y="7"/>
                  </a:lnTo>
                  <a:lnTo>
                    <a:pt x="11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4" y="2"/>
                  </a:lnTo>
                  <a:lnTo>
                    <a:pt x="39" y="4"/>
                  </a:lnTo>
                  <a:lnTo>
                    <a:pt x="42" y="7"/>
                  </a:lnTo>
                  <a:lnTo>
                    <a:pt x="46" y="15"/>
                  </a:lnTo>
                  <a:lnTo>
                    <a:pt x="50" y="32"/>
                  </a:lnTo>
                  <a:lnTo>
                    <a:pt x="50" y="47"/>
                  </a:lnTo>
                  <a:lnTo>
                    <a:pt x="47" y="61"/>
                  </a:lnTo>
                  <a:lnTo>
                    <a:pt x="45" y="66"/>
                  </a:lnTo>
                  <a:lnTo>
                    <a:pt x="42" y="71"/>
                  </a:lnTo>
                  <a:lnTo>
                    <a:pt x="39" y="73"/>
                  </a:lnTo>
                  <a:lnTo>
                    <a:pt x="35" y="76"/>
                  </a:lnTo>
                  <a:lnTo>
                    <a:pt x="31" y="78"/>
                  </a:lnTo>
                  <a:lnTo>
                    <a:pt x="20" y="78"/>
                  </a:lnTo>
                  <a:lnTo>
                    <a:pt x="16" y="76"/>
                  </a:lnTo>
                  <a:lnTo>
                    <a:pt x="11" y="73"/>
                  </a:lnTo>
                  <a:lnTo>
                    <a:pt x="9" y="69"/>
                  </a:lnTo>
                  <a:lnTo>
                    <a:pt x="3" y="57"/>
                  </a:lnTo>
                  <a:lnTo>
                    <a:pt x="0" y="39"/>
                  </a:lnTo>
                  <a:close/>
                  <a:moveTo>
                    <a:pt x="10" y="39"/>
                  </a:moveTo>
                  <a:lnTo>
                    <a:pt x="11" y="54"/>
                  </a:lnTo>
                  <a:lnTo>
                    <a:pt x="16" y="62"/>
                  </a:lnTo>
                  <a:lnTo>
                    <a:pt x="18" y="65"/>
                  </a:lnTo>
                  <a:lnTo>
                    <a:pt x="23" y="68"/>
                  </a:lnTo>
                  <a:lnTo>
                    <a:pt x="29" y="68"/>
                  </a:lnTo>
                  <a:lnTo>
                    <a:pt x="34" y="66"/>
                  </a:lnTo>
                  <a:lnTo>
                    <a:pt x="36" y="62"/>
                  </a:lnTo>
                  <a:lnTo>
                    <a:pt x="39" y="54"/>
                  </a:lnTo>
                  <a:lnTo>
                    <a:pt x="40" y="39"/>
                  </a:lnTo>
                  <a:lnTo>
                    <a:pt x="39" y="24"/>
                  </a:lnTo>
                  <a:lnTo>
                    <a:pt x="36" y="14"/>
                  </a:lnTo>
                  <a:lnTo>
                    <a:pt x="34" y="11"/>
                  </a:lnTo>
                  <a:lnTo>
                    <a:pt x="25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1" y="24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4382" y="3803"/>
              <a:ext cx="50" cy="76"/>
            </a:xfrm>
            <a:custGeom>
              <a:avLst/>
              <a:gdLst/>
              <a:ahLst/>
              <a:cxnLst>
                <a:cxn ang="0">
                  <a:pos x="50" y="66"/>
                </a:cxn>
                <a:cxn ang="0">
                  <a:pos x="50" y="76"/>
                </a:cxn>
                <a:cxn ang="0">
                  <a:pos x="0" y="76"/>
                </a:cxn>
                <a:cxn ang="0">
                  <a:pos x="0" y="73"/>
                </a:cxn>
                <a:cxn ang="0">
                  <a:pos x="1" y="69"/>
                </a:cxn>
                <a:cxn ang="0">
                  <a:pos x="3" y="66"/>
                </a:cxn>
                <a:cxn ang="0">
                  <a:pos x="4" y="62"/>
                </a:cxn>
                <a:cxn ang="0">
                  <a:pos x="7" y="58"/>
                </a:cxn>
                <a:cxn ang="0">
                  <a:pos x="18" y="47"/>
                </a:cxn>
                <a:cxn ang="0">
                  <a:pos x="23" y="43"/>
                </a:cxn>
                <a:cxn ang="0">
                  <a:pos x="37" y="29"/>
                </a:cxn>
                <a:cxn ang="0">
                  <a:pos x="37" y="25"/>
                </a:cxn>
                <a:cxn ang="0">
                  <a:pos x="39" y="21"/>
                </a:cxn>
                <a:cxn ang="0">
                  <a:pos x="39" y="18"/>
                </a:cxn>
                <a:cxn ang="0">
                  <a:pos x="37" y="15"/>
                </a:cxn>
                <a:cxn ang="0">
                  <a:pos x="34" y="13"/>
                </a:cxn>
                <a:cxn ang="0">
                  <a:pos x="30" y="10"/>
                </a:cxn>
                <a:cxn ang="0">
                  <a:pos x="25" y="8"/>
                </a:cxn>
                <a:cxn ang="0">
                  <a:pos x="21" y="10"/>
                </a:cxn>
                <a:cxn ang="0">
                  <a:pos x="15" y="13"/>
                </a:cxn>
                <a:cxn ang="0">
                  <a:pos x="12" y="15"/>
                </a:cxn>
                <a:cxn ang="0">
                  <a:pos x="11" y="18"/>
                </a:cxn>
                <a:cxn ang="0">
                  <a:pos x="11" y="22"/>
                </a:cxn>
                <a:cxn ang="0">
                  <a:pos x="1" y="21"/>
                </a:cxn>
                <a:cxn ang="0">
                  <a:pos x="5" y="8"/>
                </a:cxn>
                <a:cxn ang="0">
                  <a:pos x="8" y="6"/>
                </a:cxn>
                <a:cxn ang="0">
                  <a:pos x="14" y="3"/>
                </a:cxn>
                <a:cxn ang="0">
                  <a:pos x="25" y="0"/>
                </a:cxn>
                <a:cxn ang="0">
                  <a:pos x="30" y="0"/>
                </a:cxn>
                <a:cxn ang="0">
                  <a:pos x="39" y="3"/>
                </a:cxn>
                <a:cxn ang="0">
                  <a:pos x="45" y="10"/>
                </a:cxn>
                <a:cxn ang="0">
                  <a:pos x="48" y="21"/>
                </a:cxn>
                <a:cxn ang="0">
                  <a:pos x="48" y="24"/>
                </a:cxn>
                <a:cxn ang="0">
                  <a:pos x="47" y="26"/>
                </a:cxn>
                <a:cxn ang="0">
                  <a:pos x="45" y="31"/>
                </a:cxn>
                <a:cxn ang="0">
                  <a:pos x="43" y="36"/>
                </a:cxn>
                <a:cxn ang="0">
                  <a:pos x="40" y="39"/>
                </a:cxn>
                <a:cxn ang="0">
                  <a:pos x="37" y="43"/>
                </a:cxn>
                <a:cxn ang="0">
                  <a:pos x="33" y="47"/>
                </a:cxn>
                <a:cxn ang="0">
                  <a:pos x="28" y="51"/>
                </a:cxn>
                <a:cxn ang="0">
                  <a:pos x="21" y="58"/>
                </a:cxn>
                <a:cxn ang="0">
                  <a:pos x="18" y="60"/>
                </a:cxn>
                <a:cxn ang="0">
                  <a:pos x="16" y="62"/>
                </a:cxn>
                <a:cxn ang="0">
                  <a:pos x="12" y="66"/>
                </a:cxn>
                <a:cxn ang="0">
                  <a:pos x="50" y="66"/>
                </a:cxn>
              </a:cxnLst>
              <a:rect l="0" t="0" r="r" b="b"/>
              <a:pathLst>
                <a:path w="50" h="76">
                  <a:moveTo>
                    <a:pt x="50" y="66"/>
                  </a:moveTo>
                  <a:lnTo>
                    <a:pt x="50" y="76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3" y="66"/>
                  </a:lnTo>
                  <a:lnTo>
                    <a:pt x="4" y="62"/>
                  </a:lnTo>
                  <a:lnTo>
                    <a:pt x="7" y="58"/>
                  </a:lnTo>
                  <a:lnTo>
                    <a:pt x="18" y="47"/>
                  </a:lnTo>
                  <a:lnTo>
                    <a:pt x="23" y="43"/>
                  </a:lnTo>
                  <a:lnTo>
                    <a:pt x="37" y="29"/>
                  </a:lnTo>
                  <a:lnTo>
                    <a:pt x="37" y="25"/>
                  </a:lnTo>
                  <a:lnTo>
                    <a:pt x="39" y="21"/>
                  </a:lnTo>
                  <a:lnTo>
                    <a:pt x="39" y="18"/>
                  </a:lnTo>
                  <a:lnTo>
                    <a:pt x="37" y="15"/>
                  </a:lnTo>
                  <a:lnTo>
                    <a:pt x="34" y="13"/>
                  </a:lnTo>
                  <a:lnTo>
                    <a:pt x="30" y="10"/>
                  </a:lnTo>
                  <a:lnTo>
                    <a:pt x="25" y="8"/>
                  </a:lnTo>
                  <a:lnTo>
                    <a:pt x="21" y="10"/>
                  </a:lnTo>
                  <a:lnTo>
                    <a:pt x="15" y="13"/>
                  </a:lnTo>
                  <a:lnTo>
                    <a:pt x="12" y="15"/>
                  </a:lnTo>
                  <a:lnTo>
                    <a:pt x="11" y="18"/>
                  </a:lnTo>
                  <a:lnTo>
                    <a:pt x="11" y="22"/>
                  </a:lnTo>
                  <a:lnTo>
                    <a:pt x="1" y="21"/>
                  </a:lnTo>
                  <a:lnTo>
                    <a:pt x="5" y="8"/>
                  </a:lnTo>
                  <a:lnTo>
                    <a:pt x="8" y="6"/>
                  </a:lnTo>
                  <a:lnTo>
                    <a:pt x="14" y="3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9" y="3"/>
                  </a:lnTo>
                  <a:lnTo>
                    <a:pt x="45" y="10"/>
                  </a:lnTo>
                  <a:lnTo>
                    <a:pt x="48" y="21"/>
                  </a:lnTo>
                  <a:lnTo>
                    <a:pt x="48" y="24"/>
                  </a:lnTo>
                  <a:lnTo>
                    <a:pt x="47" y="26"/>
                  </a:lnTo>
                  <a:lnTo>
                    <a:pt x="45" y="31"/>
                  </a:lnTo>
                  <a:lnTo>
                    <a:pt x="43" y="36"/>
                  </a:lnTo>
                  <a:lnTo>
                    <a:pt x="40" y="39"/>
                  </a:lnTo>
                  <a:lnTo>
                    <a:pt x="37" y="43"/>
                  </a:lnTo>
                  <a:lnTo>
                    <a:pt x="33" y="47"/>
                  </a:lnTo>
                  <a:lnTo>
                    <a:pt x="28" y="51"/>
                  </a:lnTo>
                  <a:lnTo>
                    <a:pt x="21" y="58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2" y="66"/>
                  </a:lnTo>
                  <a:lnTo>
                    <a:pt x="50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4448" y="3803"/>
              <a:ext cx="28" cy="76"/>
            </a:xfrm>
            <a:custGeom>
              <a:avLst/>
              <a:gdLst/>
              <a:ahLst/>
              <a:cxnLst>
                <a:cxn ang="0">
                  <a:pos x="28" y="76"/>
                </a:cxn>
                <a:cxn ang="0">
                  <a:pos x="17" y="76"/>
                </a:cxn>
                <a:cxn ang="0">
                  <a:pos x="17" y="17"/>
                </a:cxn>
                <a:cxn ang="0">
                  <a:pos x="15" y="19"/>
                </a:cxn>
                <a:cxn ang="0">
                  <a:pos x="13" y="21"/>
                </a:cxn>
                <a:cxn ang="0">
                  <a:pos x="4" y="26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7" y="15"/>
                </a:cxn>
                <a:cxn ang="0">
                  <a:pos x="15" y="7"/>
                </a:cxn>
                <a:cxn ang="0">
                  <a:pos x="18" y="3"/>
                </a:cxn>
                <a:cxn ang="0">
                  <a:pos x="21" y="0"/>
                </a:cxn>
                <a:cxn ang="0">
                  <a:pos x="28" y="0"/>
                </a:cxn>
                <a:cxn ang="0">
                  <a:pos x="28" y="76"/>
                </a:cxn>
              </a:cxnLst>
              <a:rect l="0" t="0" r="r" b="b"/>
              <a:pathLst>
                <a:path w="28" h="76">
                  <a:moveTo>
                    <a:pt x="28" y="76"/>
                  </a:moveTo>
                  <a:lnTo>
                    <a:pt x="17" y="76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3" y="21"/>
                  </a:lnTo>
                  <a:lnTo>
                    <a:pt x="4" y="26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7" y="15"/>
                  </a:lnTo>
                  <a:lnTo>
                    <a:pt x="15" y="7"/>
                  </a:lnTo>
                  <a:lnTo>
                    <a:pt x="18" y="3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28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>
              <a:off x="4499" y="3803"/>
              <a:ext cx="50" cy="78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1"/>
                </a:cxn>
                <a:cxn ang="0">
                  <a:pos x="3" y="17"/>
                </a:cxn>
                <a:cxn ang="0">
                  <a:pos x="6" y="11"/>
                </a:cxn>
                <a:cxn ang="0">
                  <a:pos x="9" y="7"/>
                </a:cxn>
                <a:cxn ang="0">
                  <a:pos x="11" y="4"/>
                </a:cxn>
                <a:cxn ang="0">
                  <a:pos x="16" y="2"/>
                </a:cxn>
                <a:cxn ang="0">
                  <a:pos x="20" y="0"/>
                </a:cxn>
                <a:cxn ang="0">
                  <a:pos x="29" y="0"/>
                </a:cxn>
                <a:cxn ang="0">
                  <a:pos x="35" y="3"/>
                </a:cxn>
                <a:cxn ang="0">
                  <a:pos x="39" y="4"/>
                </a:cxn>
                <a:cxn ang="0">
                  <a:pos x="42" y="7"/>
                </a:cxn>
                <a:cxn ang="0">
                  <a:pos x="46" y="15"/>
                </a:cxn>
                <a:cxn ang="0">
                  <a:pos x="50" y="32"/>
                </a:cxn>
                <a:cxn ang="0">
                  <a:pos x="50" y="47"/>
                </a:cxn>
                <a:cxn ang="0">
                  <a:pos x="47" y="61"/>
                </a:cxn>
                <a:cxn ang="0">
                  <a:pos x="45" y="66"/>
                </a:cxn>
                <a:cxn ang="0">
                  <a:pos x="42" y="71"/>
                </a:cxn>
                <a:cxn ang="0">
                  <a:pos x="39" y="73"/>
                </a:cxn>
                <a:cxn ang="0">
                  <a:pos x="35" y="76"/>
                </a:cxn>
                <a:cxn ang="0">
                  <a:pos x="31" y="78"/>
                </a:cxn>
                <a:cxn ang="0">
                  <a:pos x="20" y="78"/>
                </a:cxn>
                <a:cxn ang="0">
                  <a:pos x="16" y="76"/>
                </a:cxn>
                <a:cxn ang="0">
                  <a:pos x="11" y="73"/>
                </a:cxn>
                <a:cxn ang="0">
                  <a:pos x="9" y="69"/>
                </a:cxn>
                <a:cxn ang="0">
                  <a:pos x="3" y="62"/>
                </a:cxn>
                <a:cxn ang="0">
                  <a:pos x="2" y="51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11" y="54"/>
                </a:cxn>
                <a:cxn ang="0">
                  <a:pos x="14" y="62"/>
                </a:cxn>
                <a:cxn ang="0">
                  <a:pos x="18" y="65"/>
                </a:cxn>
                <a:cxn ang="0">
                  <a:pos x="21" y="68"/>
                </a:cxn>
                <a:cxn ang="0">
                  <a:pos x="29" y="68"/>
                </a:cxn>
                <a:cxn ang="0">
                  <a:pos x="32" y="66"/>
                </a:cxn>
                <a:cxn ang="0">
                  <a:pos x="35" y="62"/>
                </a:cxn>
                <a:cxn ang="0">
                  <a:pos x="39" y="54"/>
                </a:cxn>
                <a:cxn ang="0">
                  <a:pos x="40" y="39"/>
                </a:cxn>
                <a:cxn ang="0">
                  <a:pos x="39" y="24"/>
                </a:cxn>
                <a:cxn ang="0">
                  <a:pos x="35" y="14"/>
                </a:cxn>
                <a:cxn ang="0">
                  <a:pos x="32" y="11"/>
                </a:cxn>
                <a:cxn ang="0">
                  <a:pos x="29" y="10"/>
                </a:cxn>
                <a:cxn ang="0">
                  <a:pos x="25" y="8"/>
                </a:cxn>
                <a:cxn ang="0">
                  <a:pos x="17" y="11"/>
                </a:cxn>
                <a:cxn ang="0">
                  <a:pos x="14" y="14"/>
                </a:cxn>
                <a:cxn ang="0">
                  <a:pos x="11" y="24"/>
                </a:cxn>
                <a:cxn ang="0">
                  <a:pos x="10" y="39"/>
                </a:cxn>
              </a:cxnLst>
              <a:rect l="0" t="0" r="r" b="b"/>
              <a:pathLst>
                <a:path w="50" h="78">
                  <a:moveTo>
                    <a:pt x="0" y="39"/>
                  </a:moveTo>
                  <a:lnTo>
                    <a:pt x="0" y="31"/>
                  </a:lnTo>
                  <a:lnTo>
                    <a:pt x="3" y="17"/>
                  </a:lnTo>
                  <a:lnTo>
                    <a:pt x="6" y="11"/>
                  </a:lnTo>
                  <a:lnTo>
                    <a:pt x="9" y="7"/>
                  </a:lnTo>
                  <a:lnTo>
                    <a:pt x="11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5" y="3"/>
                  </a:lnTo>
                  <a:lnTo>
                    <a:pt x="39" y="4"/>
                  </a:lnTo>
                  <a:lnTo>
                    <a:pt x="42" y="7"/>
                  </a:lnTo>
                  <a:lnTo>
                    <a:pt x="46" y="15"/>
                  </a:lnTo>
                  <a:lnTo>
                    <a:pt x="50" y="32"/>
                  </a:lnTo>
                  <a:lnTo>
                    <a:pt x="50" y="47"/>
                  </a:lnTo>
                  <a:lnTo>
                    <a:pt x="47" y="61"/>
                  </a:lnTo>
                  <a:lnTo>
                    <a:pt x="45" y="66"/>
                  </a:lnTo>
                  <a:lnTo>
                    <a:pt x="42" y="71"/>
                  </a:lnTo>
                  <a:lnTo>
                    <a:pt x="39" y="73"/>
                  </a:lnTo>
                  <a:lnTo>
                    <a:pt x="35" y="76"/>
                  </a:lnTo>
                  <a:lnTo>
                    <a:pt x="31" y="78"/>
                  </a:lnTo>
                  <a:lnTo>
                    <a:pt x="20" y="78"/>
                  </a:lnTo>
                  <a:lnTo>
                    <a:pt x="16" y="76"/>
                  </a:lnTo>
                  <a:lnTo>
                    <a:pt x="11" y="73"/>
                  </a:lnTo>
                  <a:lnTo>
                    <a:pt x="9" y="69"/>
                  </a:lnTo>
                  <a:lnTo>
                    <a:pt x="3" y="62"/>
                  </a:lnTo>
                  <a:lnTo>
                    <a:pt x="2" y="51"/>
                  </a:lnTo>
                  <a:lnTo>
                    <a:pt x="0" y="39"/>
                  </a:lnTo>
                  <a:close/>
                  <a:moveTo>
                    <a:pt x="10" y="39"/>
                  </a:moveTo>
                  <a:lnTo>
                    <a:pt x="11" y="54"/>
                  </a:lnTo>
                  <a:lnTo>
                    <a:pt x="14" y="62"/>
                  </a:lnTo>
                  <a:lnTo>
                    <a:pt x="18" y="65"/>
                  </a:lnTo>
                  <a:lnTo>
                    <a:pt x="21" y="68"/>
                  </a:lnTo>
                  <a:lnTo>
                    <a:pt x="29" y="68"/>
                  </a:lnTo>
                  <a:lnTo>
                    <a:pt x="32" y="66"/>
                  </a:lnTo>
                  <a:lnTo>
                    <a:pt x="35" y="62"/>
                  </a:lnTo>
                  <a:lnTo>
                    <a:pt x="39" y="54"/>
                  </a:lnTo>
                  <a:lnTo>
                    <a:pt x="40" y="39"/>
                  </a:lnTo>
                  <a:lnTo>
                    <a:pt x="39" y="24"/>
                  </a:lnTo>
                  <a:lnTo>
                    <a:pt x="35" y="14"/>
                  </a:lnTo>
                  <a:lnTo>
                    <a:pt x="32" y="11"/>
                  </a:lnTo>
                  <a:lnTo>
                    <a:pt x="29" y="10"/>
                  </a:lnTo>
                  <a:lnTo>
                    <a:pt x="25" y="8"/>
                  </a:lnTo>
                  <a:lnTo>
                    <a:pt x="17" y="11"/>
                  </a:lnTo>
                  <a:lnTo>
                    <a:pt x="14" y="14"/>
                  </a:lnTo>
                  <a:lnTo>
                    <a:pt x="11" y="24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" name="Freeform 108"/>
            <p:cNvSpPr>
              <a:spLocks noEditPoints="1"/>
            </p:cNvSpPr>
            <p:nvPr/>
          </p:nvSpPr>
          <p:spPr bwMode="auto">
            <a:xfrm>
              <a:off x="4557" y="3803"/>
              <a:ext cx="50" cy="78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1"/>
                </a:cxn>
                <a:cxn ang="0">
                  <a:pos x="2" y="24"/>
                </a:cxn>
                <a:cxn ang="0">
                  <a:pos x="5" y="17"/>
                </a:cxn>
                <a:cxn ang="0">
                  <a:pos x="6" y="11"/>
                </a:cxn>
                <a:cxn ang="0">
                  <a:pos x="9" y="7"/>
                </a:cxn>
                <a:cxn ang="0">
                  <a:pos x="11" y="4"/>
                </a:cxn>
                <a:cxn ang="0">
                  <a:pos x="16" y="2"/>
                </a:cxn>
                <a:cxn ang="0">
                  <a:pos x="20" y="0"/>
                </a:cxn>
                <a:cxn ang="0">
                  <a:pos x="29" y="0"/>
                </a:cxn>
                <a:cxn ang="0">
                  <a:pos x="34" y="2"/>
                </a:cxn>
                <a:cxn ang="0">
                  <a:pos x="39" y="4"/>
                </a:cxn>
                <a:cxn ang="0">
                  <a:pos x="42" y="7"/>
                </a:cxn>
                <a:cxn ang="0">
                  <a:pos x="46" y="15"/>
                </a:cxn>
                <a:cxn ang="0">
                  <a:pos x="50" y="32"/>
                </a:cxn>
                <a:cxn ang="0">
                  <a:pos x="50" y="47"/>
                </a:cxn>
                <a:cxn ang="0">
                  <a:pos x="47" y="61"/>
                </a:cxn>
                <a:cxn ang="0">
                  <a:pos x="45" y="66"/>
                </a:cxn>
                <a:cxn ang="0">
                  <a:pos x="42" y="71"/>
                </a:cxn>
                <a:cxn ang="0">
                  <a:pos x="39" y="73"/>
                </a:cxn>
                <a:cxn ang="0">
                  <a:pos x="35" y="76"/>
                </a:cxn>
                <a:cxn ang="0">
                  <a:pos x="31" y="78"/>
                </a:cxn>
                <a:cxn ang="0">
                  <a:pos x="20" y="78"/>
                </a:cxn>
                <a:cxn ang="0">
                  <a:pos x="16" y="76"/>
                </a:cxn>
                <a:cxn ang="0">
                  <a:pos x="11" y="73"/>
                </a:cxn>
                <a:cxn ang="0">
                  <a:pos x="9" y="69"/>
                </a:cxn>
                <a:cxn ang="0">
                  <a:pos x="3" y="57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11" y="54"/>
                </a:cxn>
                <a:cxn ang="0">
                  <a:pos x="16" y="62"/>
                </a:cxn>
                <a:cxn ang="0">
                  <a:pos x="18" y="65"/>
                </a:cxn>
                <a:cxn ang="0">
                  <a:pos x="22" y="68"/>
                </a:cxn>
                <a:cxn ang="0">
                  <a:pos x="29" y="68"/>
                </a:cxn>
                <a:cxn ang="0">
                  <a:pos x="34" y="66"/>
                </a:cxn>
                <a:cxn ang="0">
                  <a:pos x="36" y="62"/>
                </a:cxn>
                <a:cxn ang="0">
                  <a:pos x="39" y="54"/>
                </a:cxn>
                <a:cxn ang="0">
                  <a:pos x="40" y="39"/>
                </a:cxn>
                <a:cxn ang="0">
                  <a:pos x="39" y="24"/>
                </a:cxn>
                <a:cxn ang="0">
                  <a:pos x="36" y="14"/>
                </a:cxn>
                <a:cxn ang="0">
                  <a:pos x="34" y="11"/>
                </a:cxn>
                <a:cxn ang="0">
                  <a:pos x="25" y="8"/>
                </a:cxn>
                <a:cxn ang="0">
                  <a:pos x="17" y="11"/>
                </a:cxn>
                <a:cxn ang="0">
                  <a:pos x="16" y="14"/>
                </a:cxn>
                <a:cxn ang="0">
                  <a:pos x="11" y="24"/>
                </a:cxn>
                <a:cxn ang="0">
                  <a:pos x="10" y="39"/>
                </a:cxn>
              </a:cxnLst>
              <a:rect l="0" t="0" r="r" b="b"/>
              <a:pathLst>
                <a:path w="50" h="78">
                  <a:moveTo>
                    <a:pt x="0" y="39"/>
                  </a:moveTo>
                  <a:lnTo>
                    <a:pt x="0" y="31"/>
                  </a:lnTo>
                  <a:lnTo>
                    <a:pt x="2" y="24"/>
                  </a:lnTo>
                  <a:lnTo>
                    <a:pt x="5" y="17"/>
                  </a:lnTo>
                  <a:lnTo>
                    <a:pt x="6" y="11"/>
                  </a:lnTo>
                  <a:lnTo>
                    <a:pt x="9" y="7"/>
                  </a:lnTo>
                  <a:lnTo>
                    <a:pt x="11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4" y="2"/>
                  </a:lnTo>
                  <a:lnTo>
                    <a:pt x="39" y="4"/>
                  </a:lnTo>
                  <a:lnTo>
                    <a:pt x="42" y="7"/>
                  </a:lnTo>
                  <a:lnTo>
                    <a:pt x="46" y="15"/>
                  </a:lnTo>
                  <a:lnTo>
                    <a:pt x="50" y="32"/>
                  </a:lnTo>
                  <a:lnTo>
                    <a:pt x="50" y="47"/>
                  </a:lnTo>
                  <a:lnTo>
                    <a:pt x="47" y="61"/>
                  </a:lnTo>
                  <a:lnTo>
                    <a:pt x="45" y="66"/>
                  </a:lnTo>
                  <a:lnTo>
                    <a:pt x="42" y="71"/>
                  </a:lnTo>
                  <a:lnTo>
                    <a:pt x="39" y="73"/>
                  </a:lnTo>
                  <a:lnTo>
                    <a:pt x="35" y="76"/>
                  </a:lnTo>
                  <a:lnTo>
                    <a:pt x="31" y="78"/>
                  </a:lnTo>
                  <a:lnTo>
                    <a:pt x="20" y="78"/>
                  </a:lnTo>
                  <a:lnTo>
                    <a:pt x="16" y="76"/>
                  </a:lnTo>
                  <a:lnTo>
                    <a:pt x="11" y="73"/>
                  </a:lnTo>
                  <a:lnTo>
                    <a:pt x="9" y="69"/>
                  </a:lnTo>
                  <a:lnTo>
                    <a:pt x="3" y="57"/>
                  </a:lnTo>
                  <a:lnTo>
                    <a:pt x="0" y="39"/>
                  </a:lnTo>
                  <a:close/>
                  <a:moveTo>
                    <a:pt x="10" y="39"/>
                  </a:moveTo>
                  <a:lnTo>
                    <a:pt x="11" y="54"/>
                  </a:lnTo>
                  <a:lnTo>
                    <a:pt x="16" y="62"/>
                  </a:lnTo>
                  <a:lnTo>
                    <a:pt x="18" y="65"/>
                  </a:lnTo>
                  <a:lnTo>
                    <a:pt x="22" y="68"/>
                  </a:lnTo>
                  <a:lnTo>
                    <a:pt x="29" y="68"/>
                  </a:lnTo>
                  <a:lnTo>
                    <a:pt x="34" y="66"/>
                  </a:lnTo>
                  <a:lnTo>
                    <a:pt x="36" y="62"/>
                  </a:lnTo>
                  <a:lnTo>
                    <a:pt x="39" y="54"/>
                  </a:lnTo>
                  <a:lnTo>
                    <a:pt x="40" y="39"/>
                  </a:lnTo>
                  <a:lnTo>
                    <a:pt x="39" y="24"/>
                  </a:lnTo>
                  <a:lnTo>
                    <a:pt x="36" y="14"/>
                  </a:lnTo>
                  <a:lnTo>
                    <a:pt x="34" y="11"/>
                  </a:lnTo>
                  <a:lnTo>
                    <a:pt x="25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1" y="24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4809" y="3803"/>
              <a:ext cx="50" cy="76"/>
            </a:xfrm>
            <a:custGeom>
              <a:avLst/>
              <a:gdLst/>
              <a:ahLst/>
              <a:cxnLst>
                <a:cxn ang="0">
                  <a:pos x="50" y="66"/>
                </a:cxn>
                <a:cxn ang="0">
                  <a:pos x="50" y="76"/>
                </a:cxn>
                <a:cxn ang="0">
                  <a:pos x="0" y="76"/>
                </a:cxn>
                <a:cxn ang="0">
                  <a:pos x="0" y="73"/>
                </a:cxn>
                <a:cxn ang="0">
                  <a:pos x="1" y="69"/>
                </a:cxn>
                <a:cxn ang="0">
                  <a:pos x="3" y="66"/>
                </a:cxn>
                <a:cxn ang="0">
                  <a:pos x="4" y="62"/>
                </a:cxn>
                <a:cxn ang="0">
                  <a:pos x="7" y="58"/>
                </a:cxn>
                <a:cxn ang="0">
                  <a:pos x="18" y="47"/>
                </a:cxn>
                <a:cxn ang="0">
                  <a:pos x="23" y="43"/>
                </a:cxn>
                <a:cxn ang="0">
                  <a:pos x="37" y="29"/>
                </a:cxn>
                <a:cxn ang="0">
                  <a:pos x="37" y="25"/>
                </a:cxn>
                <a:cxn ang="0">
                  <a:pos x="39" y="21"/>
                </a:cxn>
                <a:cxn ang="0">
                  <a:pos x="39" y="18"/>
                </a:cxn>
                <a:cxn ang="0">
                  <a:pos x="37" y="15"/>
                </a:cxn>
                <a:cxn ang="0">
                  <a:pos x="34" y="13"/>
                </a:cxn>
                <a:cxn ang="0">
                  <a:pos x="30" y="10"/>
                </a:cxn>
                <a:cxn ang="0">
                  <a:pos x="25" y="8"/>
                </a:cxn>
                <a:cxn ang="0">
                  <a:pos x="21" y="10"/>
                </a:cxn>
                <a:cxn ang="0">
                  <a:pos x="15" y="13"/>
                </a:cxn>
                <a:cxn ang="0">
                  <a:pos x="12" y="15"/>
                </a:cxn>
                <a:cxn ang="0">
                  <a:pos x="11" y="18"/>
                </a:cxn>
                <a:cxn ang="0">
                  <a:pos x="11" y="22"/>
                </a:cxn>
                <a:cxn ang="0">
                  <a:pos x="1" y="21"/>
                </a:cxn>
                <a:cxn ang="0">
                  <a:pos x="5" y="8"/>
                </a:cxn>
                <a:cxn ang="0">
                  <a:pos x="8" y="6"/>
                </a:cxn>
                <a:cxn ang="0">
                  <a:pos x="14" y="3"/>
                </a:cxn>
                <a:cxn ang="0">
                  <a:pos x="25" y="0"/>
                </a:cxn>
                <a:cxn ang="0">
                  <a:pos x="30" y="0"/>
                </a:cxn>
                <a:cxn ang="0">
                  <a:pos x="39" y="3"/>
                </a:cxn>
                <a:cxn ang="0">
                  <a:pos x="45" y="10"/>
                </a:cxn>
                <a:cxn ang="0">
                  <a:pos x="48" y="21"/>
                </a:cxn>
                <a:cxn ang="0">
                  <a:pos x="48" y="24"/>
                </a:cxn>
                <a:cxn ang="0">
                  <a:pos x="47" y="26"/>
                </a:cxn>
                <a:cxn ang="0">
                  <a:pos x="45" y="31"/>
                </a:cxn>
                <a:cxn ang="0">
                  <a:pos x="43" y="36"/>
                </a:cxn>
                <a:cxn ang="0">
                  <a:pos x="40" y="39"/>
                </a:cxn>
                <a:cxn ang="0">
                  <a:pos x="37" y="43"/>
                </a:cxn>
                <a:cxn ang="0">
                  <a:pos x="33" y="47"/>
                </a:cxn>
                <a:cxn ang="0">
                  <a:pos x="28" y="51"/>
                </a:cxn>
                <a:cxn ang="0">
                  <a:pos x="21" y="58"/>
                </a:cxn>
                <a:cxn ang="0">
                  <a:pos x="18" y="60"/>
                </a:cxn>
                <a:cxn ang="0">
                  <a:pos x="16" y="62"/>
                </a:cxn>
                <a:cxn ang="0">
                  <a:pos x="12" y="66"/>
                </a:cxn>
                <a:cxn ang="0">
                  <a:pos x="50" y="66"/>
                </a:cxn>
              </a:cxnLst>
              <a:rect l="0" t="0" r="r" b="b"/>
              <a:pathLst>
                <a:path w="50" h="76">
                  <a:moveTo>
                    <a:pt x="50" y="66"/>
                  </a:moveTo>
                  <a:lnTo>
                    <a:pt x="50" y="76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3" y="66"/>
                  </a:lnTo>
                  <a:lnTo>
                    <a:pt x="4" y="62"/>
                  </a:lnTo>
                  <a:lnTo>
                    <a:pt x="7" y="58"/>
                  </a:lnTo>
                  <a:lnTo>
                    <a:pt x="18" y="47"/>
                  </a:lnTo>
                  <a:lnTo>
                    <a:pt x="23" y="43"/>
                  </a:lnTo>
                  <a:lnTo>
                    <a:pt x="37" y="29"/>
                  </a:lnTo>
                  <a:lnTo>
                    <a:pt x="37" y="25"/>
                  </a:lnTo>
                  <a:lnTo>
                    <a:pt x="39" y="21"/>
                  </a:lnTo>
                  <a:lnTo>
                    <a:pt x="39" y="18"/>
                  </a:lnTo>
                  <a:lnTo>
                    <a:pt x="37" y="15"/>
                  </a:lnTo>
                  <a:lnTo>
                    <a:pt x="34" y="13"/>
                  </a:lnTo>
                  <a:lnTo>
                    <a:pt x="30" y="10"/>
                  </a:lnTo>
                  <a:lnTo>
                    <a:pt x="25" y="8"/>
                  </a:lnTo>
                  <a:lnTo>
                    <a:pt x="21" y="10"/>
                  </a:lnTo>
                  <a:lnTo>
                    <a:pt x="15" y="13"/>
                  </a:lnTo>
                  <a:lnTo>
                    <a:pt x="12" y="15"/>
                  </a:lnTo>
                  <a:lnTo>
                    <a:pt x="11" y="18"/>
                  </a:lnTo>
                  <a:lnTo>
                    <a:pt x="11" y="22"/>
                  </a:lnTo>
                  <a:lnTo>
                    <a:pt x="1" y="21"/>
                  </a:lnTo>
                  <a:lnTo>
                    <a:pt x="5" y="8"/>
                  </a:lnTo>
                  <a:lnTo>
                    <a:pt x="8" y="6"/>
                  </a:lnTo>
                  <a:lnTo>
                    <a:pt x="14" y="3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9" y="3"/>
                  </a:lnTo>
                  <a:lnTo>
                    <a:pt x="45" y="10"/>
                  </a:lnTo>
                  <a:lnTo>
                    <a:pt x="48" y="21"/>
                  </a:lnTo>
                  <a:lnTo>
                    <a:pt x="48" y="24"/>
                  </a:lnTo>
                  <a:lnTo>
                    <a:pt x="47" y="26"/>
                  </a:lnTo>
                  <a:lnTo>
                    <a:pt x="45" y="31"/>
                  </a:lnTo>
                  <a:lnTo>
                    <a:pt x="43" y="36"/>
                  </a:lnTo>
                  <a:lnTo>
                    <a:pt x="40" y="39"/>
                  </a:lnTo>
                  <a:lnTo>
                    <a:pt x="37" y="43"/>
                  </a:lnTo>
                  <a:lnTo>
                    <a:pt x="33" y="47"/>
                  </a:lnTo>
                  <a:lnTo>
                    <a:pt x="28" y="51"/>
                  </a:lnTo>
                  <a:lnTo>
                    <a:pt x="21" y="58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2" y="66"/>
                  </a:lnTo>
                  <a:lnTo>
                    <a:pt x="50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4867" y="3803"/>
              <a:ext cx="50" cy="76"/>
            </a:xfrm>
            <a:custGeom>
              <a:avLst/>
              <a:gdLst/>
              <a:ahLst/>
              <a:cxnLst>
                <a:cxn ang="0">
                  <a:pos x="50" y="66"/>
                </a:cxn>
                <a:cxn ang="0">
                  <a:pos x="50" y="76"/>
                </a:cxn>
                <a:cxn ang="0">
                  <a:pos x="0" y="76"/>
                </a:cxn>
                <a:cxn ang="0">
                  <a:pos x="0" y="73"/>
                </a:cxn>
                <a:cxn ang="0">
                  <a:pos x="1" y="69"/>
                </a:cxn>
                <a:cxn ang="0">
                  <a:pos x="3" y="66"/>
                </a:cxn>
                <a:cxn ang="0">
                  <a:pos x="4" y="62"/>
                </a:cxn>
                <a:cxn ang="0">
                  <a:pos x="7" y="58"/>
                </a:cxn>
                <a:cxn ang="0">
                  <a:pos x="14" y="51"/>
                </a:cxn>
                <a:cxn ang="0">
                  <a:pos x="25" y="43"/>
                </a:cxn>
                <a:cxn ang="0">
                  <a:pos x="29" y="39"/>
                </a:cxn>
                <a:cxn ang="0">
                  <a:pos x="32" y="35"/>
                </a:cxn>
                <a:cxn ang="0">
                  <a:pos x="37" y="29"/>
                </a:cxn>
                <a:cxn ang="0">
                  <a:pos x="39" y="25"/>
                </a:cxn>
                <a:cxn ang="0">
                  <a:pos x="39" y="18"/>
                </a:cxn>
                <a:cxn ang="0">
                  <a:pos x="36" y="13"/>
                </a:cxn>
                <a:cxn ang="0">
                  <a:pos x="32" y="11"/>
                </a:cxn>
                <a:cxn ang="0">
                  <a:pos x="29" y="10"/>
                </a:cxn>
                <a:cxn ang="0">
                  <a:pos x="25" y="8"/>
                </a:cxn>
                <a:cxn ang="0">
                  <a:pos x="21" y="10"/>
                </a:cxn>
                <a:cxn ang="0">
                  <a:pos x="15" y="13"/>
                </a:cxn>
                <a:cxn ang="0">
                  <a:pos x="12" y="15"/>
                </a:cxn>
                <a:cxn ang="0">
                  <a:pos x="11" y="18"/>
                </a:cxn>
                <a:cxn ang="0">
                  <a:pos x="11" y="22"/>
                </a:cxn>
                <a:cxn ang="0">
                  <a:pos x="1" y="21"/>
                </a:cxn>
                <a:cxn ang="0">
                  <a:pos x="5" y="8"/>
                </a:cxn>
                <a:cxn ang="0">
                  <a:pos x="8" y="6"/>
                </a:cxn>
                <a:cxn ang="0">
                  <a:pos x="14" y="3"/>
                </a:cxn>
                <a:cxn ang="0">
                  <a:pos x="25" y="0"/>
                </a:cxn>
                <a:cxn ang="0">
                  <a:pos x="30" y="0"/>
                </a:cxn>
                <a:cxn ang="0">
                  <a:pos x="39" y="3"/>
                </a:cxn>
                <a:cxn ang="0">
                  <a:pos x="46" y="10"/>
                </a:cxn>
                <a:cxn ang="0">
                  <a:pos x="48" y="15"/>
                </a:cxn>
                <a:cxn ang="0">
                  <a:pos x="48" y="24"/>
                </a:cxn>
                <a:cxn ang="0">
                  <a:pos x="47" y="26"/>
                </a:cxn>
                <a:cxn ang="0">
                  <a:pos x="46" y="31"/>
                </a:cxn>
                <a:cxn ang="0">
                  <a:pos x="43" y="36"/>
                </a:cxn>
                <a:cxn ang="0">
                  <a:pos x="40" y="39"/>
                </a:cxn>
                <a:cxn ang="0">
                  <a:pos x="37" y="43"/>
                </a:cxn>
                <a:cxn ang="0">
                  <a:pos x="33" y="47"/>
                </a:cxn>
                <a:cxn ang="0">
                  <a:pos x="22" y="55"/>
                </a:cxn>
                <a:cxn ang="0">
                  <a:pos x="19" y="60"/>
                </a:cxn>
                <a:cxn ang="0">
                  <a:pos x="15" y="64"/>
                </a:cxn>
                <a:cxn ang="0">
                  <a:pos x="14" y="66"/>
                </a:cxn>
                <a:cxn ang="0">
                  <a:pos x="50" y="66"/>
                </a:cxn>
              </a:cxnLst>
              <a:rect l="0" t="0" r="r" b="b"/>
              <a:pathLst>
                <a:path w="50" h="76">
                  <a:moveTo>
                    <a:pt x="50" y="66"/>
                  </a:moveTo>
                  <a:lnTo>
                    <a:pt x="50" y="76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3" y="66"/>
                  </a:lnTo>
                  <a:lnTo>
                    <a:pt x="4" y="62"/>
                  </a:lnTo>
                  <a:lnTo>
                    <a:pt x="7" y="58"/>
                  </a:lnTo>
                  <a:lnTo>
                    <a:pt x="14" y="51"/>
                  </a:lnTo>
                  <a:lnTo>
                    <a:pt x="25" y="43"/>
                  </a:lnTo>
                  <a:lnTo>
                    <a:pt x="29" y="39"/>
                  </a:lnTo>
                  <a:lnTo>
                    <a:pt x="32" y="35"/>
                  </a:lnTo>
                  <a:lnTo>
                    <a:pt x="37" y="29"/>
                  </a:lnTo>
                  <a:lnTo>
                    <a:pt x="39" y="25"/>
                  </a:lnTo>
                  <a:lnTo>
                    <a:pt x="39" y="18"/>
                  </a:lnTo>
                  <a:lnTo>
                    <a:pt x="36" y="13"/>
                  </a:lnTo>
                  <a:lnTo>
                    <a:pt x="32" y="11"/>
                  </a:lnTo>
                  <a:lnTo>
                    <a:pt x="29" y="10"/>
                  </a:lnTo>
                  <a:lnTo>
                    <a:pt x="25" y="8"/>
                  </a:lnTo>
                  <a:lnTo>
                    <a:pt x="21" y="10"/>
                  </a:lnTo>
                  <a:lnTo>
                    <a:pt x="15" y="13"/>
                  </a:lnTo>
                  <a:lnTo>
                    <a:pt x="12" y="15"/>
                  </a:lnTo>
                  <a:lnTo>
                    <a:pt x="11" y="18"/>
                  </a:lnTo>
                  <a:lnTo>
                    <a:pt x="11" y="22"/>
                  </a:lnTo>
                  <a:lnTo>
                    <a:pt x="1" y="21"/>
                  </a:lnTo>
                  <a:lnTo>
                    <a:pt x="5" y="8"/>
                  </a:lnTo>
                  <a:lnTo>
                    <a:pt x="8" y="6"/>
                  </a:lnTo>
                  <a:lnTo>
                    <a:pt x="14" y="3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9" y="3"/>
                  </a:lnTo>
                  <a:lnTo>
                    <a:pt x="46" y="10"/>
                  </a:lnTo>
                  <a:lnTo>
                    <a:pt x="48" y="15"/>
                  </a:lnTo>
                  <a:lnTo>
                    <a:pt x="48" y="24"/>
                  </a:lnTo>
                  <a:lnTo>
                    <a:pt x="47" y="26"/>
                  </a:lnTo>
                  <a:lnTo>
                    <a:pt x="46" y="31"/>
                  </a:lnTo>
                  <a:lnTo>
                    <a:pt x="43" y="36"/>
                  </a:lnTo>
                  <a:lnTo>
                    <a:pt x="40" y="39"/>
                  </a:lnTo>
                  <a:lnTo>
                    <a:pt x="37" y="43"/>
                  </a:lnTo>
                  <a:lnTo>
                    <a:pt x="33" y="47"/>
                  </a:lnTo>
                  <a:lnTo>
                    <a:pt x="22" y="55"/>
                  </a:lnTo>
                  <a:lnTo>
                    <a:pt x="19" y="60"/>
                  </a:lnTo>
                  <a:lnTo>
                    <a:pt x="15" y="64"/>
                  </a:lnTo>
                  <a:lnTo>
                    <a:pt x="14" y="66"/>
                  </a:lnTo>
                  <a:lnTo>
                    <a:pt x="50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" name="Freeform 111"/>
            <p:cNvSpPr>
              <a:spLocks noEditPoints="1"/>
            </p:cNvSpPr>
            <p:nvPr/>
          </p:nvSpPr>
          <p:spPr bwMode="auto">
            <a:xfrm>
              <a:off x="4926" y="3803"/>
              <a:ext cx="50" cy="78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1"/>
                </a:cxn>
                <a:cxn ang="0">
                  <a:pos x="3" y="17"/>
                </a:cxn>
                <a:cxn ang="0">
                  <a:pos x="6" y="11"/>
                </a:cxn>
                <a:cxn ang="0">
                  <a:pos x="9" y="7"/>
                </a:cxn>
                <a:cxn ang="0">
                  <a:pos x="11" y="4"/>
                </a:cxn>
                <a:cxn ang="0">
                  <a:pos x="16" y="2"/>
                </a:cxn>
                <a:cxn ang="0">
                  <a:pos x="20" y="0"/>
                </a:cxn>
                <a:cxn ang="0">
                  <a:pos x="29" y="0"/>
                </a:cxn>
                <a:cxn ang="0">
                  <a:pos x="35" y="3"/>
                </a:cxn>
                <a:cxn ang="0">
                  <a:pos x="39" y="4"/>
                </a:cxn>
                <a:cxn ang="0">
                  <a:pos x="42" y="7"/>
                </a:cxn>
                <a:cxn ang="0">
                  <a:pos x="46" y="15"/>
                </a:cxn>
                <a:cxn ang="0">
                  <a:pos x="50" y="32"/>
                </a:cxn>
                <a:cxn ang="0">
                  <a:pos x="50" y="47"/>
                </a:cxn>
                <a:cxn ang="0">
                  <a:pos x="47" y="61"/>
                </a:cxn>
                <a:cxn ang="0">
                  <a:pos x="45" y="66"/>
                </a:cxn>
                <a:cxn ang="0">
                  <a:pos x="42" y="71"/>
                </a:cxn>
                <a:cxn ang="0">
                  <a:pos x="39" y="73"/>
                </a:cxn>
                <a:cxn ang="0">
                  <a:pos x="35" y="76"/>
                </a:cxn>
                <a:cxn ang="0">
                  <a:pos x="31" y="78"/>
                </a:cxn>
                <a:cxn ang="0">
                  <a:pos x="20" y="78"/>
                </a:cxn>
                <a:cxn ang="0">
                  <a:pos x="16" y="76"/>
                </a:cxn>
                <a:cxn ang="0">
                  <a:pos x="11" y="73"/>
                </a:cxn>
                <a:cxn ang="0">
                  <a:pos x="9" y="69"/>
                </a:cxn>
                <a:cxn ang="0">
                  <a:pos x="3" y="62"/>
                </a:cxn>
                <a:cxn ang="0">
                  <a:pos x="2" y="51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11" y="54"/>
                </a:cxn>
                <a:cxn ang="0">
                  <a:pos x="14" y="62"/>
                </a:cxn>
                <a:cxn ang="0">
                  <a:pos x="18" y="65"/>
                </a:cxn>
                <a:cxn ang="0">
                  <a:pos x="21" y="68"/>
                </a:cxn>
                <a:cxn ang="0">
                  <a:pos x="29" y="68"/>
                </a:cxn>
                <a:cxn ang="0">
                  <a:pos x="32" y="66"/>
                </a:cxn>
                <a:cxn ang="0">
                  <a:pos x="35" y="62"/>
                </a:cxn>
                <a:cxn ang="0">
                  <a:pos x="39" y="54"/>
                </a:cxn>
                <a:cxn ang="0">
                  <a:pos x="40" y="39"/>
                </a:cxn>
                <a:cxn ang="0">
                  <a:pos x="39" y="24"/>
                </a:cxn>
                <a:cxn ang="0">
                  <a:pos x="35" y="14"/>
                </a:cxn>
                <a:cxn ang="0">
                  <a:pos x="32" y="11"/>
                </a:cxn>
                <a:cxn ang="0">
                  <a:pos x="29" y="10"/>
                </a:cxn>
                <a:cxn ang="0">
                  <a:pos x="25" y="8"/>
                </a:cxn>
                <a:cxn ang="0">
                  <a:pos x="17" y="11"/>
                </a:cxn>
                <a:cxn ang="0">
                  <a:pos x="14" y="14"/>
                </a:cxn>
                <a:cxn ang="0">
                  <a:pos x="11" y="24"/>
                </a:cxn>
                <a:cxn ang="0">
                  <a:pos x="10" y="39"/>
                </a:cxn>
              </a:cxnLst>
              <a:rect l="0" t="0" r="r" b="b"/>
              <a:pathLst>
                <a:path w="50" h="78">
                  <a:moveTo>
                    <a:pt x="0" y="39"/>
                  </a:moveTo>
                  <a:lnTo>
                    <a:pt x="0" y="31"/>
                  </a:lnTo>
                  <a:lnTo>
                    <a:pt x="3" y="17"/>
                  </a:lnTo>
                  <a:lnTo>
                    <a:pt x="6" y="11"/>
                  </a:lnTo>
                  <a:lnTo>
                    <a:pt x="9" y="7"/>
                  </a:lnTo>
                  <a:lnTo>
                    <a:pt x="11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5" y="3"/>
                  </a:lnTo>
                  <a:lnTo>
                    <a:pt x="39" y="4"/>
                  </a:lnTo>
                  <a:lnTo>
                    <a:pt x="42" y="7"/>
                  </a:lnTo>
                  <a:lnTo>
                    <a:pt x="46" y="15"/>
                  </a:lnTo>
                  <a:lnTo>
                    <a:pt x="50" y="32"/>
                  </a:lnTo>
                  <a:lnTo>
                    <a:pt x="50" y="47"/>
                  </a:lnTo>
                  <a:lnTo>
                    <a:pt x="47" y="61"/>
                  </a:lnTo>
                  <a:lnTo>
                    <a:pt x="45" y="66"/>
                  </a:lnTo>
                  <a:lnTo>
                    <a:pt x="42" y="71"/>
                  </a:lnTo>
                  <a:lnTo>
                    <a:pt x="39" y="73"/>
                  </a:lnTo>
                  <a:lnTo>
                    <a:pt x="35" y="76"/>
                  </a:lnTo>
                  <a:lnTo>
                    <a:pt x="31" y="78"/>
                  </a:lnTo>
                  <a:lnTo>
                    <a:pt x="20" y="78"/>
                  </a:lnTo>
                  <a:lnTo>
                    <a:pt x="16" y="76"/>
                  </a:lnTo>
                  <a:lnTo>
                    <a:pt x="11" y="73"/>
                  </a:lnTo>
                  <a:lnTo>
                    <a:pt x="9" y="69"/>
                  </a:lnTo>
                  <a:lnTo>
                    <a:pt x="3" y="62"/>
                  </a:lnTo>
                  <a:lnTo>
                    <a:pt x="2" y="51"/>
                  </a:lnTo>
                  <a:lnTo>
                    <a:pt x="0" y="39"/>
                  </a:lnTo>
                  <a:close/>
                  <a:moveTo>
                    <a:pt x="10" y="39"/>
                  </a:moveTo>
                  <a:lnTo>
                    <a:pt x="11" y="54"/>
                  </a:lnTo>
                  <a:lnTo>
                    <a:pt x="14" y="62"/>
                  </a:lnTo>
                  <a:lnTo>
                    <a:pt x="18" y="65"/>
                  </a:lnTo>
                  <a:lnTo>
                    <a:pt x="21" y="68"/>
                  </a:lnTo>
                  <a:lnTo>
                    <a:pt x="29" y="68"/>
                  </a:lnTo>
                  <a:lnTo>
                    <a:pt x="32" y="66"/>
                  </a:lnTo>
                  <a:lnTo>
                    <a:pt x="35" y="62"/>
                  </a:lnTo>
                  <a:lnTo>
                    <a:pt x="39" y="54"/>
                  </a:lnTo>
                  <a:lnTo>
                    <a:pt x="40" y="39"/>
                  </a:lnTo>
                  <a:lnTo>
                    <a:pt x="39" y="24"/>
                  </a:lnTo>
                  <a:lnTo>
                    <a:pt x="35" y="14"/>
                  </a:lnTo>
                  <a:lnTo>
                    <a:pt x="32" y="11"/>
                  </a:lnTo>
                  <a:lnTo>
                    <a:pt x="29" y="10"/>
                  </a:lnTo>
                  <a:lnTo>
                    <a:pt x="25" y="8"/>
                  </a:lnTo>
                  <a:lnTo>
                    <a:pt x="17" y="11"/>
                  </a:lnTo>
                  <a:lnTo>
                    <a:pt x="14" y="14"/>
                  </a:lnTo>
                  <a:lnTo>
                    <a:pt x="11" y="24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" name="Freeform 112"/>
            <p:cNvSpPr>
              <a:spLocks noEditPoints="1"/>
            </p:cNvSpPr>
            <p:nvPr/>
          </p:nvSpPr>
          <p:spPr bwMode="auto">
            <a:xfrm>
              <a:off x="4984" y="3803"/>
              <a:ext cx="50" cy="78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1"/>
                </a:cxn>
                <a:cxn ang="0">
                  <a:pos x="2" y="24"/>
                </a:cxn>
                <a:cxn ang="0">
                  <a:pos x="5" y="17"/>
                </a:cxn>
                <a:cxn ang="0">
                  <a:pos x="6" y="11"/>
                </a:cxn>
                <a:cxn ang="0">
                  <a:pos x="9" y="7"/>
                </a:cxn>
                <a:cxn ang="0">
                  <a:pos x="11" y="4"/>
                </a:cxn>
                <a:cxn ang="0">
                  <a:pos x="16" y="2"/>
                </a:cxn>
                <a:cxn ang="0">
                  <a:pos x="20" y="0"/>
                </a:cxn>
                <a:cxn ang="0">
                  <a:pos x="29" y="0"/>
                </a:cxn>
                <a:cxn ang="0">
                  <a:pos x="34" y="2"/>
                </a:cxn>
                <a:cxn ang="0">
                  <a:pos x="39" y="4"/>
                </a:cxn>
                <a:cxn ang="0">
                  <a:pos x="42" y="7"/>
                </a:cxn>
                <a:cxn ang="0">
                  <a:pos x="46" y="15"/>
                </a:cxn>
                <a:cxn ang="0">
                  <a:pos x="50" y="32"/>
                </a:cxn>
                <a:cxn ang="0">
                  <a:pos x="50" y="47"/>
                </a:cxn>
                <a:cxn ang="0">
                  <a:pos x="47" y="61"/>
                </a:cxn>
                <a:cxn ang="0">
                  <a:pos x="45" y="66"/>
                </a:cxn>
                <a:cxn ang="0">
                  <a:pos x="42" y="71"/>
                </a:cxn>
                <a:cxn ang="0">
                  <a:pos x="39" y="73"/>
                </a:cxn>
                <a:cxn ang="0">
                  <a:pos x="35" y="76"/>
                </a:cxn>
                <a:cxn ang="0">
                  <a:pos x="31" y="78"/>
                </a:cxn>
                <a:cxn ang="0">
                  <a:pos x="20" y="78"/>
                </a:cxn>
                <a:cxn ang="0">
                  <a:pos x="16" y="76"/>
                </a:cxn>
                <a:cxn ang="0">
                  <a:pos x="11" y="73"/>
                </a:cxn>
                <a:cxn ang="0">
                  <a:pos x="9" y="69"/>
                </a:cxn>
                <a:cxn ang="0">
                  <a:pos x="3" y="57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11" y="54"/>
                </a:cxn>
                <a:cxn ang="0">
                  <a:pos x="16" y="62"/>
                </a:cxn>
                <a:cxn ang="0">
                  <a:pos x="18" y="65"/>
                </a:cxn>
                <a:cxn ang="0">
                  <a:pos x="22" y="68"/>
                </a:cxn>
                <a:cxn ang="0">
                  <a:pos x="29" y="68"/>
                </a:cxn>
                <a:cxn ang="0">
                  <a:pos x="34" y="66"/>
                </a:cxn>
                <a:cxn ang="0">
                  <a:pos x="36" y="62"/>
                </a:cxn>
                <a:cxn ang="0">
                  <a:pos x="39" y="54"/>
                </a:cxn>
                <a:cxn ang="0">
                  <a:pos x="40" y="39"/>
                </a:cxn>
                <a:cxn ang="0">
                  <a:pos x="39" y="24"/>
                </a:cxn>
                <a:cxn ang="0">
                  <a:pos x="36" y="14"/>
                </a:cxn>
                <a:cxn ang="0">
                  <a:pos x="34" y="11"/>
                </a:cxn>
                <a:cxn ang="0">
                  <a:pos x="25" y="8"/>
                </a:cxn>
                <a:cxn ang="0">
                  <a:pos x="17" y="11"/>
                </a:cxn>
                <a:cxn ang="0">
                  <a:pos x="16" y="14"/>
                </a:cxn>
                <a:cxn ang="0">
                  <a:pos x="11" y="24"/>
                </a:cxn>
                <a:cxn ang="0">
                  <a:pos x="10" y="39"/>
                </a:cxn>
              </a:cxnLst>
              <a:rect l="0" t="0" r="r" b="b"/>
              <a:pathLst>
                <a:path w="50" h="78">
                  <a:moveTo>
                    <a:pt x="0" y="39"/>
                  </a:moveTo>
                  <a:lnTo>
                    <a:pt x="0" y="31"/>
                  </a:lnTo>
                  <a:lnTo>
                    <a:pt x="2" y="24"/>
                  </a:lnTo>
                  <a:lnTo>
                    <a:pt x="5" y="17"/>
                  </a:lnTo>
                  <a:lnTo>
                    <a:pt x="6" y="11"/>
                  </a:lnTo>
                  <a:lnTo>
                    <a:pt x="9" y="7"/>
                  </a:lnTo>
                  <a:lnTo>
                    <a:pt x="11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4" y="2"/>
                  </a:lnTo>
                  <a:lnTo>
                    <a:pt x="39" y="4"/>
                  </a:lnTo>
                  <a:lnTo>
                    <a:pt x="42" y="7"/>
                  </a:lnTo>
                  <a:lnTo>
                    <a:pt x="46" y="15"/>
                  </a:lnTo>
                  <a:lnTo>
                    <a:pt x="50" y="32"/>
                  </a:lnTo>
                  <a:lnTo>
                    <a:pt x="50" y="47"/>
                  </a:lnTo>
                  <a:lnTo>
                    <a:pt x="47" y="61"/>
                  </a:lnTo>
                  <a:lnTo>
                    <a:pt x="45" y="66"/>
                  </a:lnTo>
                  <a:lnTo>
                    <a:pt x="42" y="71"/>
                  </a:lnTo>
                  <a:lnTo>
                    <a:pt x="39" y="73"/>
                  </a:lnTo>
                  <a:lnTo>
                    <a:pt x="35" y="76"/>
                  </a:lnTo>
                  <a:lnTo>
                    <a:pt x="31" y="78"/>
                  </a:lnTo>
                  <a:lnTo>
                    <a:pt x="20" y="78"/>
                  </a:lnTo>
                  <a:lnTo>
                    <a:pt x="16" y="76"/>
                  </a:lnTo>
                  <a:lnTo>
                    <a:pt x="11" y="73"/>
                  </a:lnTo>
                  <a:lnTo>
                    <a:pt x="9" y="69"/>
                  </a:lnTo>
                  <a:lnTo>
                    <a:pt x="3" y="57"/>
                  </a:lnTo>
                  <a:lnTo>
                    <a:pt x="0" y="39"/>
                  </a:lnTo>
                  <a:close/>
                  <a:moveTo>
                    <a:pt x="10" y="39"/>
                  </a:moveTo>
                  <a:lnTo>
                    <a:pt x="11" y="54"/>
                  </a:lnTo>
                  <a:lnTo>
                    <a:pt x="16" y="62"/>
                  </a:lnTo>
                  <a:lnTo>
                    <a:pt x="18" y="65"/>
                  </a:lnTo>
                  <a:lnTo>
                    <a:pt x="22" y="68"/>
                  </a:lnTo>
                  <a:lnTo>
                    <a:pt x="29" y="68"/>
                  </a:lnTo>
                  <a:lnTo>
                    <a:pt x="34" y="66"/>
                  </a:lnTo>
                  <a:lnTo>
                    <a:pt x="36" y="62"/>
                  </a:lnTo>
                  <a:lnTo>
                    <a:pt x="39" y="54"/>
                  </a:lnTo>
                  <a:lnTo>
                    <a:pt x="40" y="39"/>
                  </a:lnTo>
                  <a:lnTo>
                    <a:pt x="39" y="24"/>
                  </a:lnTo>
                  <a:lnTo>
                    <a:pt x="36" y="14"/>
                  </a:lnTo>
                  <a:lnTo>
                    <a:pt x="34" y="11"/>
                  </a:lnTo>
                  <a:lnTo>
                    <a:pt x="25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1" y="24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14" name="Rectangle 113"/>
          <p:cNvSpPr>
            <a:spLocks noChangeArrowheads="1"/>
          </p:cNvSpPr>
          <p:nvPr/>
        </p:nvSpPr>
        <p:spPr bwMode="auto">
          <a:xfrm>
            <a:off x="1334195" y="1117823"/>
            <a:ext cx="6099175" cy="40640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1334195" y="1117823"/>
            <a:ext cx="6099175" cy="40640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6" name="Text Box 116"/>
          <p:cNvSpPr txBox="1">
            <a:spLocks noChangeArrowheads="1"/>
          </p:cNvSpPr>
          <p:nvPr/>
        </p:nvSpPr>
        <p:spPr bwMode="auto">
          <a:xfrm rot="16200000">
            <a:off x="-540642" y="2779935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0"/>
              <a:t>Im E (MeV)</a:t>
            </a:r>
          </a:p>
        </p:txBody>
      </p:sp>
      <p:sp>
        <p:nvSpPr>
          <p:cNvPr id="117" name="Oval 117"/>
          <p:cNvSpPr>
            <a:spLocks noChangeArrowheads="1"/>
          </p:cNvSpPr>
          <p:nvPr/>
        </p:nvSpPr>
        <p:spPr bwMode="auto">
          <a:xfrm>
            <a:off x="1623120" y="2317973"/>
            <a:ext cx="152400" cy="1524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8" name="Oval 118"/>
          <p:cNvSpPr>
            <a:spLocks noChangeArrowheads="1"/>
          </p:cNvSpPr>
          <p:nvPr/>
        </p:nvSpPr>
        <p:spPr bwMode="auto">
          <a:xfrm>
            <a:off x="6004620" y="479447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9" name="Line 119"/>
          <p:cNvSpPr>
            <a:spLocks noChangeShapeType="1"/>
          </p:cNvSpPr>
          <p:nvPr/>
        </p:nvSpPr>
        <p:spPr bwMode="auto">
          <a:xfrm>
            <a:off x="1318320" y="1632173"/>
            <a:ext cx="609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20" name="Text Box 120"/>
          <p:cNvSpPr txBox="1">
            <a:spLocks noChangeArrowheads="1"/>
          </p:cNvSpPr>
          <p:nvPr/>
        </p:nvSpPr>
        <p:spPr bwMode="auto">
          <a:xfrm>
            <a:off x="6499920" y="4654773"/>
            <a:ext cx="1600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b="0" dirty="0"/>
              <a:t>1999 – 321 </a:t>
            </a:r>
            <a:r>
              <a:rPr lang="en-US" altLang="ja-JP" sz="1200" b="0" dirty="0" err="1"/>
              <a:t>i</a:t>
            </a:r>
            <a:endParaRPr lang="en-US" altLang="ja-JP" sz="1200" b="0" dirty="0"/>
          </a:p>
        </p:txBody>
      </p:sp>
      <p:sp>
        <p:nvSpPr>
          <p:cNvPr id="121" name="Text Box 121"/>
          <p:cNvSpPr txBox="1">
            <a:spLocks noChangeArrowheads="1"/>
          </p:cNvSpPr>
          <p:nvPr/>
        </p:nvSpPr>
        <p:spPr bwMode="auto">
          <a:xfrm>
            <a:off x="3985320" y="4349973"/>
            <a:ext cx="1600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b="0" dirty="0"/>
              <a:t>1820 – 248 </a:t>
            </a:r>
            <a:r>
              <a:rPr lang="en-US" altLang="ja-JP" sz="1200" b="0" dirty="0" err="1"/>
              <a:t>i</a:t>
            </a:r>
            <a:endParaRPr lang="en-US" altLang="ja-JP" sz="1200" b="0" dirty="0"/>
          </a:p>
        </p:txBody>
      </p:sp>
      <p:sp>
        <p:nvSpPr>
          <p:cNvPr id="122" name="Oval 124"/>
          <p:cNvSpPr>
            <a:spLocks noChangeArrowheads="1"/>
          </p:cNvSpPr>
          <p:nvPr/>
        </p:nvSpPr>
        <p:spPr bwMode="auto">
          <a:xfrm>
            <a:off x="4848920" y="405787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" name="Freeform 62"/>
          <p:cNvSpPr>
            <a:spLocks/>
          </p:cNvSpPr>
          <p:nvPr/>
        </p:nvSpPr>
        <p:spPr bwMode="auto">
          <a:xfrm>
            <a:off x="4353620" y="1638523"/>
            <a:ext cx="1079500" cy="2559050"/>
          </a:xfrm>
          <a:custGeom>
            <a:avLst/>
            <a:gdLst>
              <a:gd name="T0" fmla="*/ 117475 w 680"/>
              <a:gd name="T1" fmla="*/ 0 h 1612"/>
              <a:gd name="T2" fmla="*/ 104775 w 680"/>
              <a:gd name="T3" fmla="*/ 44450 h 1612"/>
              <a:gd name="T4" fmla="*/ 63500 w 680"/>
              <a:gd name="T5" fmla="*/ 184150 h 1612"/>
              <a:gd name="T6" fmla="*/ 0 w 680"/>
              <a:gd name="T7" fmla="*/ 473075 h 1612"/>
              <a:gd name="T8" fmla="*/ 138112 w 680"/>
              <a:gd name="T9" fmla="*/ 952500 h 1612"/>
              <a:gd name="T10" fmla="*/ 342900 w 680"/>
              <a:gd name="T11" fmla="*/ 1196975 h 1612"/>
              <a:gd name="T12" fmla="*/ 508000 w 680"/>
              <a:gd name="T13" fmla="*/ 1384300 h 1612"/>
              <a:gd name="T14" fmla="*/ 650875 w 680"/>
              <a:gd name="T15" fmla="*/ 1539875 h 1612"/>
              <a:gd name="T16" fmla="*/ 773112 w 680"/>
              <a:gd name="T17" fmla="*/ 1670050 h 1612"/>
              <a:gd name="T18" fmla="*/ 874713 w 680"/>
              <a:gd name="T19" fmla="*/ 1776413 h 1612"/>
              <a:gd name="T20" fmla="*/ 958850 w 680"/>
              <a:gd name="T21" fmla="*/ 1860550 h 1612"/>
              <a:gd name="T22" fmla="*/ 1022350 w 680"/>
              <a:gd name="T23" fmla="*/ 1920875 h 1612"/>
              <a:gd name="T24" fmla="*/ 1065213 w 680"/>
              <a:gd name="T25" fmla="*/ 1962150 h 1612"/>
              <a:gd name="T26" fmla="*/ 1079500 w 680"/>
              <a:gd name="T27" fmla="*/ 1981200 h 1612"/>
              <a:gd name="T28" fmla="*/ 1062038 w 680"/>
              <a:gd name="T29" fmla="*/ 1993900 h 1612"/>
              <a:gd name="T30" fmla="*/ 1009650 w 680"/>
              <a:gd name="T31" fmla="*/ 2017713 h 1612"/>
              <a:gd name="T32" fmla="*/ 933450 w 680"/>
              <a:gd name="T33" fmla="*/ 2063750 h 1612"/>
              <a:gd name="T34" fmla="*/ 841375 w 680"/>
              <a:gd name="T35" fmla="*/ 2141538 h 1612"/>
              <a:gd name="T36" fmla="*/ 744537 w 680"/>
              <a:gd name="T37" fmla="*/ 2251075 h 1612"/>
              <a:gd name="T38" fmla="*/ 650875 w 680"/>
              <a:gd name="T39" fmla="*/ 2390775 h 1612"/>
              <a:gd name="T40" fmla="*/ 565150 w 680"/>
              <a:gd name="T41" fmla="*/ 2559050 h 161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80"/>
              <a:gd name="T64" fmla="*/ 0 h 1612"/>
              <a:gd name="T65" fmla="*/ 680 w 680"/>
              <a:gd name="T66" fmla="*/ 1612 h 161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80" h="1612">
                <a:moveTo>
                  <a:pt x="74" y="0"/>
                </a:moveTo>
                <a:lnTo>
                  <a:pt x="66" y="28"/>
                </a:lnTo>
                <a:lnTo>
                  <a:pt x="40" y="116"/>
                </a:lnTo>
                <a:lnTo>
                  <a:pt x="0" y="298"/>
                </a:lnTo>
                <a:lnTo>
                  <a:pt x="87" y="600"/>
                </a:lnTo>
                <a:lnTo>
                  <a:pt x="216" y="754"/>
                </a:lnTo>
                <a:lnTo>
                  <a:pt x="320" y="872"/>
                </a:lnTo>
                <a:lnTo>
                  <a:pt x="410" y="970"/>
                </a:lnTo>
                <a:lnTo>
                  <a:pt x="487" y="1052"/>
                </a:lnTo>
                <a:lnTo>
                  <a:pt x="551" y="1119"/>
                </a:lnTo>
                <a:lnTo>
                  <a:pt x="604" y="1172"/>
                </a:lnTo>
                <a:lnTo>
                  <a:pt x="644" y="1210"/>
                </a:lnTo>
                <a:lnTo>
                  <a:pt x="671" y="1236"/>
                </a:lnTo>
                <a:lnTo>
                  <a:pt x="680" y="1248"/>
                </a:lnTo>
                <a:lnTo>
                  <a:pt x="669" y="1256"/>
                </a:lnTo>
                <a:lnTo>
                  <a:pt x="636" y="1271"/>
                </a:lnTo>
                <a:lnTo>
                  <a:pt x="588" y="1300"/>
                </a:lnTo>
                <a:lnTo>
                  <a:pt x="530" y="1349"/>
                </a:lnTo>
                <a:lnTo>
                  <a:pt x="469" y="1418"/>
                </a:lnTo>
                <a:lnTo>
                  <a:pt x="410" y="1506"/>
                </a:lnTo>
                <a:lnTo>
                  <a:pt x="356" y="1612"/>
                </a:lnTo>
              </a:path>
            </a:pathLst>
          </a:custGeom>
          <a:noFill/>
          <a:ln w="317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4" name="Line 126"/>
          <p:cNvSpPr>
            <a:spLocks noChangeShapeType="1"/>
          </p:cNvSpPr>
          <p:nvPr/>
        </p:nvSpPr>
        <p:spPr bwMode="auto">
          <a:xfrm>
            <a:off x="1334195" y="3656236"/>
            <a:ext cx="412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5" name="Line 127"/>
          <p:cNvSpPr>
            <a:spLocks noChangeShapeType="1"/>
          </p:cNvSpPr>
          <p:nvPr/>
        </p:nvSpPr>
        <p:spPr bwMode="auto">
          <a:xfrm>
            <a:off x="1334195" y="3149823"/>
            <a:ext cx="4127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6" name="Line 128"/>
          <p:cNvSpPr>
            <a:spLocks noChangeShapeType="1"/>
          </p:cNvSpPr>
          <p:nvPr/>
        </p:nvSpPr>
        <p:spPr bwMode="auto">
          <a:xfrm>
            <a:off x="1334195" y="2640236"/>
            <a:ext cx="412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127" name="Group 129"/>
          <p:cNvGrpSpPr>
            <a:grpSpLocks/>
          </p:cNvGrpSpPr>
          <p:nvPr/>
        </p:nvGrpSpPr>
        <p:grpSpPr bwMode="auto">
          <a:xfrm>
            <a:off x="1699320" y="1594073"/>
            <a:ext cx="2771775" cy="1714500"/>
            <a:chOff x="991" y="1510"/>
            <a:chExt cx="2051" cy="1069"/>
          </a:xfrm>
        </p:grpSpPr>
        <p:sp>
          <p:nvSpPr>
            <p:cNvPr id="128" name="Freeform 59"/>
            <p:cNvSpPr>
              <a:spLocks/>
            </p:cNvSpPr>
            <p:nvPr/>
          </p:nvSpPr>
          <p:spPr bwMode="auto">
            <a:xfrm>
              <a:off x="1280" y="1510"/>
              <a:ext cx="1762" cy="1069"/>
            </a:xfrm>
            <a:custGeom>
              <a:avLst/>
              <a:gdLst>
                <a:gd name="T0" fmla="*/ 0 w 1762"/>
                <a:gd name="T1" fmla="*/ 1641476 h 1069"/>
                <a:gd name="T2" fmla="*/ 130175 w 1762"/>
                <a:gd name="T3" fmla="*/ 1676401 h 1069"/>
                <a:gd name="T4" fmla="*/ 265113 w 1762"/>
                <a:gd name="T5" fmla="*/ 1693863 h 1069"/>
                <a:gd name="T6" fmla="*/ 404812 w 1762"/>
                <a:gd name="T7" fmla="*/ 1697038 h 1069"/>
                <a:gd name="T8" fmla="*/ 546100 w 1762"/>
                <a:gd name="T9" fmla="*/ 1679576 h 1069"/>
                <a:gd name="T10" fmla="*/ 692150 w 1762"/>
                <a:gd name="T11" fmla="*/ 1638301 h 1069"/>
                <a:gd name="T12" fmla="*/ 838200 w 1762"/>
                <a:gd name="T13" fmla="*/ 1574800 h 1069"/>
                <a:gd name="T14" fmla="*/ 989013 w 1762"/>
                <a:gd name="T15" fmla="*/ 1489075 h 1069"/>
                <a:gd name="T16" fmla="*/ 1138238 w 1762"/>
                <a:gd name="T17" fmla="*/ 1376363 h 1069"/>
                <a:gd name="T18" fmla="*/ 1290638 w 1762"/>
                <a:gd name="T19" fmla="*/ 1247775 h 1069"/>
                <a:gd name="T20" fmla="*/ 1446212 w 1762"/>
                <a:gd name="T21" fmla="*/ 1100138 h 1069"/>
                <a:gd name="T22" fmla="*/ 1606550 w 1762"/>
                <a:gd name="T23" fmla="*/ 942975 h 1069"/>
                <a:gd name="T24" fmla="*/ 1771650 w 1762"/>
                <a:gd name="T25" fmla="*/ 782638 h 1069"/>
                <a:gd name="T26" fmla="*/ 1938338 w 1762"/>
                <a:gd name="T27" fmla="*/ 625475 h 1069"/>
                <a:gd name="T28" fmla="*/ 2106613 w 1762"/>
                <a:gd name="T29" fmla="*/ 479425 h 1069"/>
                <a:gd name="T30" fmla="*/ 2276475 w 1762"/>
                <a:gd name="T31" fmla="*/ 352425 h 1069"/>
                <a:gd name="T32" fmla="*/ 2441575 w 1762"/>
                <a:gd name="T33" fmla="*/ 241300 h 1069"/>
                <a:gd name="T34" fmla="*/ 2589213 w 1762"/>
                <a:gd name="T35" fmla="*/ 144463 h 1069"/>
                <a:gd name="T36" fmla="*/ 2703513 w 1762"/>
                <a:gd name="T37" fmla="*/ 66675 h 1069"/>
                <a:gd name="T38" fmla="*/ 2774950 w 1762"/>
                <a:gd name="T39" fmla="*/ 17463 h 1069"/>
                <a:gd name="T40" fmla="*/ 2797175 w 1762"/>
                <a:gd name="T41" fmla="*/ 0 h 10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62"/>
                <a:gd name="T64" fmla="*/ 0 h 1069"/>
                <a:gd name="T65" fmla="*/ 1762 w 1762"/>
                <a:gd name="T66" fmla="*/ 1069 h 106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62" h="1069">
                  <a:moveTo>
                    <a:pt x="0" y="1034"/>
                  </a:moveTo>
                  <a:lnTo>
                    <a:pt x="82" y="1056"/>
                  </a:lnTo>
                  <a:lnTo>
                    <a:pt x="167" y="1067"/>
                  </a:lnTo>
                  <a:lnTo>
                    <a:pt x="255" y="1069"/>
                  </a:lnTo>
                  <a:lnTo>
                    <a:pt x="344" y="1058"/>
                  </a:lnTo>
                  <a:lnTo>
                    <a:pt x="436" y="1032"/>
                  </a:lnTo>
                  <a:lnTo>
                    <a:pt x="528" y="992"/>
                  </a:lnTo>
                  <a:lnTo>
                    <a:pt x="623" y="938"/>
                  </a:lnTo>
                  <a:lnTo>
                    <a:pt x="717" y="867"/>
                  </a:lnTo>
                  <a:lnTo>
                    <a:pt x="813" y="786"/>
                  </a:lnTo>
                  <a:lnTo>
                    <a:pt x="911" y="693"/>
                  </a:lnTo>
                  <a:lnTo>
                    <a:pt x="1012" y="594"/>
                  </a:lnTo>
                  <a:lnTo>
                    <a:pt x="1116" y="493"/>
                  </a:lnTo>
                  <a:lnTo>
                    <a:pt x="1221" y="394"/>
                  </a:lnTo>
                  <a:lnTo>
                    <a:pt x="1327" y="302"/>
                  </a:lnTo>
                  <a:lnTo>
                    <a:pt x="1434" y="222"/>
                  </a:lnTo>
                  <a:lnTo>
                    <a:pt x="1538" y="152"/>
                  </a:lnTo>
                  <a:lnTo>
                    <a:pt x="1631" y="91"/>
                  </a:lnTo>
                  <a:lnTo>
                    <a:pt x="1703" y="42"/>
                  </a:lnTo>
                  <a:lnTo>
                    <a:pt x="1748" y="11"/>
                  </a:lnTo>
                  <a:lnTo>
                    <a:pt x="1762" y="0"/>
                  </a:lnTo>
                </a:path>
              </a:pathLst>
            </a:custGeom>
            <a:noFill/>
            <a:ln w="317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" name="Freeform 60"/>
            <p:cNvSpPr>
              <a:spLocks/>
            </p:cNvSpPr>
            <p:nvPr/>
          </p:nvSpPr>
          <p:spPr bwMode="auto">
            <a:xfrm>
              <a:off x="991" y="2006"/>
              <a:ext cx="289" cy="538"/>
            </a:xfrm>
            <a:custGeom>
              <a:avLst/>
              <a:gdLst>
                <a:gd name="T0" fmla="*/ 458787 w 289"/>
                <a:gd name="T1" fmla="*/ 854075 h 538"/>
                <a:gd name="T2" fmla="*/ 352425 w 289"/>
                <a:gd name="T3" fmla="*/ 685800 h 538"/>
                <a:gd name="T4" fmla="*/ 271462 w 289"/>
                <a:gd name="T5" fmla="*/ 550862 h 538"/>
                <a:gd name="T6" fmla="*/ 207962 w 289"/>
                <a:gd name="T7" fmla="*/ 439737 h 538"/>
                <a:gd name="T8" fmla="*/ 119062 w 289"/>
                <a:gd name="T9" fmla="*/ 261937 h 538"/>
                <a:gd name="T10" fmla="*/ 85725 w 289"/>
                <a:gd name="T11" fmla="*/ 190500 h 538"/>
                <a:gd name="T12" fmla="*/ 60325 w 289"/>
                <a:gd name="T13" fmla="*/ 131762 h 538"/>
                <a:gd name="T14" fmla="*/ 38100 w 289"/>
                <a:gd name="T15" fmla="*/ 80962 h 538"/>
                <a:gd name="T16" fmla="*/ 17462 w 289"/>
                <a:gd name="T17" fmla="*/ 38100 h 538"/>
                <a:gd name="T18" fmla="*/ 0 w 289"/>
                <a:gd name="T19" fmla="*/ 0 h 5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9"/>
                <a:gd name="T31" fmla="*/ 0 h 538"/>
                <a:gd name="T32" fmla="*/ 289 w 289"/>
                <a:gd name="T33" fmla="*/ 538 h 5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9" h="538">
                  <a:moveTo>
                    <a:pt x="289" y="538"/>
                  </a:moveTo>
                  <a:lnTo>
                    <a:pt x="222" y="432"/>
                  </a:lnTo>
                  <a:lnTo>
                    <a:pt x="171" y="347"/>
                  </a:lnTo>
                  <a:lnTo>
                    <a:pt x="131" y="277"/>
                  </a:lnTo>
                  <a:lnTo>
                    <a:pt x="75" y="165"/>
                  </a:lnTo>
                  <a:lnTo>
                    <a:pt x="54" y="120"/>
                  </a:lnTo>
                  <a:lnTo>
                    <a:pt x="38" y="83"/>
                  </a:lnTo>
                  <a:lnTo>
                    <a:pt x="24" y="51"/>
                  </a:lnTo>
                  <a:lnTo>
                    <a:pt x="11" y="24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33CC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" name="Freeform 61"/>
            <p:cNvSpPr>
              <a:spLocks/>
            </p:cNvSpPr>
            <p:nvPr/>
          </p:nvSpPr>
          <p:spPr bwMode="auto">
            <a:xfrm>
              <a:off x="1023" y="2195"/>
              <a:ext cx="257" cy="349"/>
            </a:xfrm>
            <a:custGeom>
              <a:avLst/>
              <a:gdLst>
                <a:gd name="T0" fmla="*/ 407987 w 257"/>
                <a:gd name="T1" fmla="*/ 554037 h 349"/>
                <a:gd name="T2" fmla="*/ 368299 w 257"/>
                <a:gd name="T3" fmla="*/ 465137 h 349"/>
                <a:gd name="T4" fmla="*/ 325437 w 257"/>
                <a:gd name="T5" fmla="*/ 382587 h 349"/>
                <a:gd name="T6" fmla="*/ 280987 w 257"/>
                <a:gd name="T7" fmla="*/ 314325 h 349"/>
                <a:gd name="T8" fmla="*/ 241300 w 257"/>
                <a:gd name="T9" fmla="*/ 254000 h 349"/>
                <a:gd name="T10" fmla="*/ 200025 w 257"/>
                <a:gd name="T11" fmla="*/ 198437 h 349"/>
                <a:gd name="T12" fmla="*/ 157162 w 257"/>
                <a:gd name="T13" fmla="*/ 147637 h 349"/>
                <a:gd name="T14" fmla="*/ 115887 w 257"/>
                <a:gd name="T15" fmla="*/ 101600 h 349"/>
                <a:gd name="T16" fmla="*/ 76200 w 257"/>
                <a:gd name="T17" fmla="*/ 60325 h 349"/>
                <a:gd name="T18" fmla="*/ 38100 w 257"/>
                <a:gd name="T19" fmla="*/ 26987 h 349"/>
                <a:gd name="T20" fmla="*/ 0 w 257"/>
                <a:gd name="T21" fmla="*/ 0 h 3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7"/>
                <a:gd name="T34" fmla="*/ 0 h 349"/>
                <a:gd name="T35" fmla="*/ 257 w 257"/>
                <a:gd name="T36" fmla="*/ 349 h 3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7" h="349">
                  <a:moveTo>
                    <a:pt x="257" y="349"/>
                  </a:moveTo>
                  <a:lnTo>
                    <a:pt x="232" y="293"/>
                  </a:lnTo>
                  <a:lnTo>
                    <a:pt x="205" y="241"/>
                  </a:lnTo>
                  <a:lnTo>
                    <a:pt x="177" y="198"/>
                  </a:lnTo>
                  <a:lnTo>
                    <a:pt x="152" y="160"/>
                  </a:lnTo>
                  <a:lnTo>
                    <a:pt x="126" y="125"/>
                  </a:lnTo>
                  <a:lnTo>
                    <a:pt x="99" y="93"/>
                  </a:lnTo>
                  <a:lnTo>
                    <a:pt x="73" y="64"/>
                  </a:lnTo>
                  <a:lnTo>
                    <a:pt x="48" y="38"/>
                  </a:lnTo>
                  <a:lnTo>
                    <a:pt x="24" y="17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31" name="Oval 76"/>
          <p:cNvSpPr>
            <a:spLocks noChangeArrowheads="1"/>
          </p:cNvSpPr>
          <p:nvPr/>
        </p:nvSpPr>
        <p:spPr bwMode="auto">
          <a:xfrm>
            <a:off x="1673920" y="266087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b="0"/>
          </a:p>
        </p:txBody>
      </p:sp>
      <p:sp>
        <p:nvSpPr>
          <p:cNvPr id="132" name="Freeform 134"/>
          <p:cNvSpPr>
            <a:spLocks/>
          </p:cNvSpPr>
          <p:nvPr/>
        </p:nvSpPr>
        <p:spPr bwMode="auto">
          <a:xfrm>
            <a:off x="6071295" y="1627411"/>
            <a:ext cx="331788" cy="3257550"/>
          </a:xfrm>
          <a:custGeom>
            <a:avLst/>
            <a:gdLst/>
            <a:ahLst/>
            <a:cxnLst>
              <a:cxn ang="0">
                <a:pos x="163" y="0"/>
              </a:cxn>
              <a:cxn ang="0">
                <a:pos x="163" y="3"/>
              </a:cxn>
              <a:cxn ang="0">
                <a:pos x="165" y="11"/>
              </a:cxn>
              <a:cxn ang="0">
                <a:pos x="166" y="28"/>
              </a:cxn>
              <a:cxn ang="0">
                <a:pos x="169" y="51"/>
              </a:cxn>
              <a:cxn ang="0">
                <a:pos x="173" y="84"/>
              </a:cxn>
              <a:cxn ang="0">
                <a:pos x="177" y="130"/>
              </a:cxn>
              <a:cxn ang="0">
                <a:pos x="181" y="188"/>
              </a:cxn>
              <a:cxn ang="0">
                <a:pos x="185" y="261"/>
              </a:cxn>
              <a:cxn ang="0">
                <a:pos x="190" y="351"/>
              </a:cxn>
              <a:cxn ang="0">
                <a:pos x="192" y="460"/>
              </a:cxn>
              <a:cxn ang="0">
                <a:pos x="195" y="590"/>
              </a:cxn>
              <a:cxn ang="0">
                <a:pos x="198" y="745"/>
              </a:cxn>
              <a:cxn ang="0">
                <a:pos x="201" y="924"/>
              </a:cxn>
              <a:cxn ang="0">
                <a:pos x="206" y="1126"/>
              </a:cxn>
              <a:cxn ang="0">
                <a:pos x="209" y="1338"/>
              </a:cxn>
              <a:cxn ang="0">
                <a:pos x="198" y="1545"/>
              </a:cxn>
              <a:cxn ang="0">
                <a:pos x="165" y="1730"/>
              </a:cxn>
              <a:cxn ang="0">
                <a:pos x="115" y="1879"/>
              </a:cxn>
              <a:cxn ang="0">
                <a:pos x="58" y="1983"/>
              </a:cxn>
              <a:cxn ang="0">
                <a:pos x="0" y="2052"/>
              </a:cxn>
            </a:cxnLst>
            <a:rect l="0" t="0" r="r" b="b"/>
            <a:pathLst>
              <a:path w="209" h="2052">
                <a:moveTo>
                  <a:pt x="163" y="0"/>
                </a:moveTo>
                <a:lnTo>
                  <a:pt x="163" y="3"/>
                </a:lnTo>
                <a:lnTo>
                  <a:pt x="165" y="11"/>
                </a:lnTo>
                <a:lnTo>
                  <a:pt x="166" y="28"/>
                </a:lnTo>
                <a:lnTo>
                  <a:pt x="169" y="51"/>
                </a:lnTo>
                <a:lnTo>
                  <a:pt x="173" y="84"/>
                </a:lnTo>
                <a:lnTo>
                  <a:pt x="177" y="130"/>
                </a:lnTo>
                <a:lnTo>
                  <a:pt x="181" y="188"/>
                </a:lnTo>
                <a:lnTo>
                  <a:pt x="185" y="261"/>
                </a:lnTo>
                <a:lnTo>
                  <a:pt x="190" y="351"/>
                </a:lnTo>
                <a:lnTo>
                  <a:pt x="192" y="460"/>
                </a:lnTo>
                <a:lnTo>
                  <a:pt x="195" y="590"/>
                </a:lnTo>
                <a:lnTo>
                  <a:pt x="198" y="745"/>
                </a:lnTo>
                <a:lnTo>
                  <a:pt x="201" y="924"/>
                </a:lnTo>
                <a:lnTo>
                  <a:pt x="206" y="1126"/>
                </a:lnTo>
                <a:lnTo>
                  <a:pt x="209" y="1338"/>
                </a:lnTo>
                <a:lnTo>
                  <a:pt x="198" y="1545"/>
                </a:lnTo>
                <a:lnTo>
                  <a:pt x="165" y="1730"/>
                </a:lnTo>
                <a:lnTo>
                  <a:pt x="115" y="1879"/>
                </a:lnTo>
                <a:lnTo>
                  <a:pt x="58" y="1983"/>
                </a:lnTo>
                <a:lnTo>
                  <a:pt x="0" y="2052"/>
                </a:lnTo>
              </a:path>
            </a:pathLst>
          </a:custGeom>
          <a:noFill/>
          <a:ln w="27051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3" name="Oval 135"/>
          <p:cNvSpPr>
            <a:spLocks noChangeArrowheads="1"/>
          </p:cNvSpPr>
          <p:nvPr/>
        </p:nvSpPr>
        <p:spPr bwMode="auto">
          <a:xfrm>
            <a:off x="4391720" y="1555973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4" name="Oval 136"/>
          <p:cNvSpPr>
            <a:spLocks noChangeArrowheads="1"/>
          </p:cNvSpPr>
          <p:nvPr/>
        </p:nvSpPr>
        <p:spPr bwMode="auto">
          <a:xfrm>
            <a:off x="6258620" y="1555973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" name="Oval 79"/>
          <p:cNvSpPr>
            <a:spLocks noChangeArrowheads="1"/>
          </p:cNvSpPr>
          <p:nvPr/>
        </p:nvSpPr>
        <p:spPr bwMode="auto">
          <a:xfrm>
            <a:off x="1623120" y="2057623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b="0"/>
          </a:p>
        </p:txBody>
      </p:sp>
      <p:sp>
        <p:nvSpPr>
          <p:cNvPr id="136" name="Text Box 86"/>
          <p:cNvSpPr txBox="1">
            <a:spLocks noChangeArrowheads="1"/>
          </p:cNvSpPr>
          <p:nvPr/>
        </p:nvSpPr>
        <p:spPr bwMode="auto">
          <a:xfrm>
            <a:off x="2613720" y="1301973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b="0"/>
              <a:t> </a:t>
            </a:r>
            <a:r>
              <a:rPr lang="en-US" altLang="ja-JP" sz="1600" b="0">
                <a:latin typeface="Symbol" pitchFamily="18" charset="2"/>
              </a:rPr>
              <a:t>h</a:t>
            </a:r>
            <a:r>
              <a:rPr lang="en-US" altLang="ja-JP" sz="1600" b="0"/>
              <a:t>N threshold</a:t>
            </a:r>
          </a:p>
        </p:txBody>
      </p:sp>
      <p:sp>
        <p:nvSpPr>
          <p:cNvPr id="137" name="Text Box 159"/>
          <p:cNvSpPr txBox="1">
            <a:spLocks noChangeArrowheads="1"/>
          </p:cNvSpPr>
          <p:nvPr/>
        </p:nvSpPr>
        <p:spPr bwMode="auto">
          <a:xfrm>
            <a:off x="1864420" y="2358475"/>
            <a:ext cx="1600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b="0" dirty="0"/>
              <a:t>1357 – 76 </a:t>
            </a:r>
            <a:r>
              <a:rPr lang="en-US" altLang="ja-JP" sz="1200" b="0" dirty="0" err="1"/>
              <a:t>i</a:t>
            </a:r>
            <a:endParaRPr lang="en-US" altLang="ja-JP" sz="1200" b="0" dirty="0"/>
          </a:p>
        </p:txBody>
      </p:sp>
      <p:sp>
        <p:nvSpPr>
          <p:cNvPr id="138" name="Text Box 85"/>
          <p:cNvSpPr txBox="1">
            <a:spLocks noChangeArrowheads="1"/>
          </p:cNvSpPr>
          <p:nvPr/>
        </p:nvSpPr>
        <p:spPr bwMode="auto">
          <a:xfrm>
            <a:off x="2004120" y="2597373"/>
            <a:ext cx="1600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b="0" dirty="0"/>
              <a:t>1364 – 105 </a:t>
            </a:r>
            <a:r>
              <a:rPr lang="en-US" altLang="ja-JP" sz="1200" b="0" dirty="0" err="1"/>
              <a:t>i</a:t>
            </a:r>
            <a:endParaRPr lang="en-US" altLang="ja-JP" sz="1200" b="0" dirty="0"/>
          </a:p>
        </p:txBody>
      </p:sp>
      <p:pic>
        <p:nvPicPr>
          <p:cNvPr id="139" name="Picture 9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5907" y="699380"/>
            <a:ext cx="2763539" cy="21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" name="Rectangle 8"/>
          <p:cNvSpPr>
            <a:spLocks noChangeArrowheads="1"/>
          </p:cNvSpPr>
          <p:nvPr/>
        </p:nvSpPr>
        <p:spPr bwMode="auto">
          <a:xfrm>
            <a:off x="2607787" y="155781"/>
            <a:ext cx="6436675" cy="33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400" b="1" dirty="0">
                <a:solidFill>
                  <a:srgbClr val="FF0000"/>
                </a:solidFill>
              </a:rPr>
              <a:t>Suzuki, Julia-Diaz, Kamano, Lee, Matsuyama, Sato, PRL104 065203 (2010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)</a:t>
            </a:r>
            <a:endParaRPr lang="en-US" altLang="ja-JP" sz="1400" b="1" dirty="0">
              <a:solidFill>
                <a:srgbClr val="FF0000"/>
              </a:solidFill>
            </a:endParaRPr>
          </a:p>
        </p:txBody>
      </p:sp>
      <p:sp>
        <p:nvSpPr>
          <p:cNvPr id="149" name="TextBox 9"/>
          <p:cNvSpPr txBox="1"/>
          <p:nvPr/>
        </p:nvSpPr>
        <p:spPr>
          <a:xfrm>
            <a:off x="1223070" y="5761832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3 resonance pole out of 2 excited(bare) N* (6-channel model)</a:t>
            </a:r>
          </a:p>
          <a:p>
            <a:endParaRPr lang="en-US" sz="1600" dirty="0" smtClean="0">
              <a:solidFill>
                <a:srgbClr val="002060"/>
              </a:solidFill>
            </a:endParaRPr>
          </a:p>
          <a:p>
            <a:r>
              <a:rPr lang="en-US" sz="1600" dirty="0" smtClean="0">
                <a:solidFill>
                  <a:srgbClr val="002060"/>
                </a:solidFill>
              </a:rPr>
              <a:t>mass shift of excited states from coupling with scattering state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50" name="角丸四角形 149"/>
          <p:cNvSpPr/>
          <p:nvPr/>
        </p:nvSpPr>
        <p:spPr>
          <a:xfrm>
            <a:off x="1104703" y="5589240"/>
            <a:ext cx="6192688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50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979712" y="314096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  <a:latin typeface="Arial Black" pitchFamily="34" charset="0"/>
              </a:rPr>
              <a:t>Interpretation of form factor</a:t>
            </a:r>
            <a:endParaRPr kumimoji="1" lang="ja-JP" altLang="en-US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meson-cloud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4190" y="1105534"/>
            <a:ext cx="5347802" cy="5347802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>
            <a:off x="533400" y="1600200"/>
            <a:ext cx="2520279" cy="2401859"/>
            <a:chOff x="1338515" y="2446333"/>
            <a:chExt cx="1584325" cy="1584325"/>
          </a:xfrm>
        </p:grpSpPr>
        <p:sp>
          <p:nvSpPr>
            <p:cNvPr id="5" name="Oval 17"/>
            <p:cNvSpPr>
              <a:spLocks noChangeArrowheads="1"/>
            </p:cNvSpPr>
            <p:nvPr/>
          </p:nvSpPr>
          <p:spPr bwMode="auto">
            <a:xfrm>
              <a:off x="1338515" y="2446333"/>
              <a:ext cx="1584325" cy="1584325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chemeClr val="bg1">
                    <a:alpha val="10999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6" name="Oval 18"/>
            <p:cNvSpPr>
              <a:spLocks noChangeArrowheads="1"/>
            </p:cNvSpPr>
            <p:nvPr/>
          </p:nvSpPr>
          <p:spPr bwMode="auto">
            <a:xfrm>
              <a:off x="2059240" y="3119433"/>
              <a:ext cx="184150" cy="192088"/>
            </a:xfrm>
            <a:prstGeom prst="ellipse">
              <a:avLst/>
            </a:prstGeom>
            <a:gradFill flip="none" rotWithShape="1">
              <a:gsLst>
                <a:gs pos="20000">
                  <a:schemeClr val="bg1"/>
                </a:gs>
                <a:gs pos="83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1447800" y="304800"/>
            <a:ext cx="5290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G</a:t>
            </a:r>
            <a:r>
              <a:rPr kumimoji="1" lang="en-US" altLang="ja-JP" sz="2400" b="1" baseline="-25000" dirty="0" smtClean="0"/>
              <a:t>M</a:t>
            </a:r>
            <a:r>
              <a:rPr kumimoji="1" lang="en-US" altLang="ja-JP" sz="2400" b="1" dirty="0" smtClean="0"/>
              <a:t>(Q</a:t>
            </a:r>
            <a:r>
              <a:rPr kumimoji="1" lang="en-US" altLang="ja-JP" sz="2400" b="1" baseline="30000" dirty="0" smtClean="0"/>
              <a:t>2</a:t>
            </a:r>
            <a:r>
              <a:rPr kumimoji="1" lang="en-US" altLang="ja-JP" sz="2400" b="1" dirty="0" smtClean="0"/>
              <a:t>) for </a:t>
            </a:r>
            <a:r>
              <a:rPr kumimoji="1" lang="en-US" altLang="ja-JP" sz="2400" b="1" dirty="0" smtClean="0">
                <a:latin typeface="Symbol" pitchFamily="18" charset="2"/>
              </a:rPr>
              <a:t>g</a:t>
            </a:r>
            <a:r>
              <a:rPr kumimoji="1" lang="en-US" altLang="ja-JP" sz="2400" b="1" dirty="0" smtClean="0"/>
              <a:t> N </a:t>
            </a:r>
            <a:r>
              <a:rPr kumimoji="1" lang="en-US" altLang="ja-JP" sz="2400" b="1" dirty="0" smtClean="0">
                <a:sym typeface="Wingdings" pitchFamily="2" charset="2"/>
              </a:rPr>
              <a:t> </a:t>
            </a:r>
            <a:r>
              <a:rPr kumimoji="1" lang="en-US" altLang="ja-JP" sz="2400" b="1" dirty="0" smtClean="0">
                <a:latin typeface="Symbol" pitchFamily="18" charset="2"/>
                <a:sym typeface="Wingdings" pitchFamily="2" charset="2"/>
              </a:rPr>
              <a:t>D</a:t>
            </a:r>
            <a:r>
              <a:rPr kumimoji="1" lang="en-US" altLang="ja-JP" sz="2400" b="1" dirty="0" smtClean="0">
                <a:sym typeface="Wingdings" pitchFamily="2" charset="2"/>
              </a:rPr>
              <a:t> (1232) transition</a:t>
            </a:r>
            <a:endParaRPr kumimoji="1" lang="ja-JP" altLang="en-US" sz="2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4800" y="4572000"/>
            <a:ext cx="32832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Note:</a:t>
            </a:r>
          </a:p>
          <a:p>
            <a:r>
              <a:rPr kumimoji="1" lang="en-US" altLang="ja-JP" b="1" dirty="0" smtClean="0"/>
              <a:t>Most of the available static </a:t>
            </a:r>
          </a:p>
          <a:p>
            <a:r>
              <a:rPr kumimoji="1" lang="en-US" altLang="ja-JP" b="1" dirty="0" smtClean="0"/>
              <a:t>hadron models  give </a:t>
            </a:r>
            <a:r>
              <a:rPr lang="en-US" altLang="ja-JP" b="1" dirty="0"/>
              <a:t>G</a:t>
            </a:r>
            <a:r>
              <a:rPr lang="en-US" altLang="ja-JP" b="1" baseline="-25000" dirty="0"/>
              <a:t>M</a:t>
            </a:r>
            <a:r>
              <a:rPr lang="en-US" altLang="ja-JP" b="1" dirty="0"/>
              <a:t>(Q</a:t>
            </a:r>
            <a:r>
              <a:rPr lang="en-US" altLang="ja-JP" b="1" baseline="30000" dirty="0"/>
              <a:t>2</a:t>
            </a:r>
            <a:r>
              <a:rPr lang="en-US" altLang="ja-JP" b="1" dirty="0" smtClean="0"/>
              <a:t>) </a:t>
            </a:r>
          </a:p>
          <a:p>
            <a:r>
              <a:rPr lang="en-US" altLang="ja-JP" b="1" dirty="0" smtClean="0"/>
              <a:t>close to “Bare” form factor.</a:t>
            </a:r>
            <a:endParaRPr kumimoji="1" lang="en-US" altLang="ja-JP" b="1" dirty="0" smtClean="0"/>
          </a:p>
        </p:txBody>
      </p:sp>
      <p:cxnSp>
        <p:nvCxnSpPr>
          <p:cNvPr id="9" name="直線コネクタ 8"/>
          <p:cNvCxnSpPr/>
          <p:nvPr/>
        </p:nvCxnSpPr>
        <p:spPr>
          <a:xfrm>
            <a:off x="4572000" y="4914941"/>
            <a:ext cx="10081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4572000" y="5453607"/>
            <a:ext cx="1008112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5805886" y="4730275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Full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28466" y="5268941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Bare</a:t>
            </a:r>
            <a:endParaRPr kumimoji="1" lang="ja-JP" altLang="en-US" dirty="0"/>
          </a:p>
        </p:txBody>
      </p:sp>
      <p:sp>
        <p:nvSpPr>
          <p:cNvPr id="13" name="Multiply 15"/>
          <p:cNvSpPr/>
          <p:nvPr/>
        </p:nvSpPr>
        <p:spPr>
          <a:xfrm>
            <a:off x="4038600" y="3200400"/>
            <a:ext cx="381000" cy="304800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7"/>
          <p:cNvCxnSpPr/>
          <p:nvPr/>
        </p:nvCxnSpPr>
        <p:spPr>
          <a:xfrm rot="10800000" flipV="1">
            <a:off x="2209800" y="3429000"/>
            <a:ext cx="18288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3" descr="a1bare2-rev.eps"/>
          <p:cNvPicPr>
            <a:picLocks noChangeAspect="1"/>
          </p:cNvPicPr>
          <p:nvPr/>
        </p:nvPicPr>
        <p:blipFill>
          <a:blip r:embed="rId6" cstate="print"/>
          <a:srcRect l="-13641" r="-13641"/>
          <a:stretch>
            <a:fillRect/>
          </a:stretch>
        </p:blipFill>
        <p:spPr>
          <a:xfrm>
            <a:off x="-426053" y="1445740"/>
            <a:ext cx="5607653" cy="3083993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>
          <a:xfrm>
            <a:off x="5148064" y="4974267"/>
            <a:ext cx="3455240" cy="1623085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4" name="角丸四角形 3"/>
          <p:cNvSpPr/>
          <p:nvPr/>
        </p:nvSpPr>
        <p:spPr>
          <a:xfrm>
            <a:off x="251520" y="5157192"/>
            <a:ext cx="3888432" cy="1584176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pic>
        <p:nvPicPr>
          <p:cNvPr id="5" name="Picture 4" descr="s1bare2-rev.eps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1445740"/>
            <a:ext cx="4405704" cy="3083993"/>
          </a:xfrm>
          <a:prstGeom prst="rect">
            <a:avLst/>
          </a:prstGeom>
        </p:spPr>
      </p:pic>
      <p:cxnSp>
        <p:nvCxnSpPr>
          <p:cNvPr id="6" name="Straight Arrow Connector 8"/>
          <p:cNvCxnSpPr/>
          <p:nvPr/>
        </p:nvCxnSpPr>
        <p:spPr>
          <a:xfrm>
            <a:off x="960280" y="3117841"/>
            <a:ext cx="759523" cy="2003607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12"/>
          <p:cNvSpPr/>
          <p:nvPr/>
        </p:nvSpPr>
        <p:spPr>
          <a:xfrm>
            <a:off x="5498399" y="1925151"/>
            <a:ext cx="240141" cy="185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3"/>
          <p:cNvSpPr/>
          <p:nvPr/>
        </p:nvSpPr>
        <p:spPr>
          <a:xfrm>
            <a:off x="5525541" y="3009416"/>
            <a:ext cx="240141" cy="185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4"/>
          <p:cNvSpPr/>
          <p:nvPr/>
        </p:nvSpPr>
        <p:spPr>
          <a:xfrm flipH="1">
            <a:off x="1084194" y="3117841"/>
            <a:ext cx="199186" cy="1793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5"/>
          <p:cNvSpPr/>
          <p:nvPr/>
        </p:nvSpPr>
        <p:spPr>
          <a:xfrm flipH="1">
            <a:off x="960280" y="2692725"/>
            <a:ext cx="353329" cy="1927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7"/>
          <p:cNvCxnSpPr/>
          <p:nvPr/>
        </p:nvCxnSpPr>
        <p:spPr>
          <a:xfrm>
            <a:off x="2286000" y="2819400"/>
            <a:ext cx="3006080" cy="2049760"/>
          </a:xfrm>
          <a:prstGeom prst="straightConnector1">
            <a:avLst/>
          </a:prstGeom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39552" y="5368604"/>
            <a:ext cx="31999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“Static” form factor from</a:t>
            </a:r>
          </a:p>
          <a:p>
            <a:r>
              <a:rPr kumimoji="1" lang="en-US" altLang="ja-JP" sz="2000" b="1" dirty="0" smtClean="0"/>
              <a:t>DSE-model calculation.</a:t>
            </a:r>
          </a:p>
          <a:p>
            <a:r>
              <a:rPr lang="en-US" altLang="ja-JP" sz="2000" b="1" dirty="0" smtClean="0"/>
              <a:t>(C. Roberts et al,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2011</a:t>
            </a:r>
            <a:r>
              <a:rPr lang="en-US" altLang="ja-JP" sz="2000" b="1" dirty="0" smtClean="0"/>
              <a:t>)</a:t>
            </a:r>
            <a:endParaRPr kumimoji="1" lang="ja-JP" altLang="en-US" sz="20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42525" y="5180999"/>
            <a:ext cx="31902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“Bare” form factor </a:t>
            </a:r>
          </a:p>
          <a:p>
            <a:r>
              <a:rPr lang="en-US" altLang="ja-JP" sz="2000" b="1" dirty="0" smtClean="0"/>
              <a:t>determined from</a:t>
            </a:r>
            <a:endParaRPr kumimoji="1" lang="en-US" altLang="ja-JP" sz="2000" b="1" dirty="0" smtClean="0"/>
          </a:p>
          <a:p>
            <a:r>
              <a:rPr lang="en-US" altLang="ja-JP" sz="2000" b="1" dirty="0" smtClean="0"/>
              <a:t>our </a:t>
            </a:r>
            <a:r>
              <a:rPr kumimoji="1" lang="en-US" altLang="ja-JP" sz="2000" b="1" dirty="0" smtClean="0"/>
              <a:t>DCC analysis (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2010</a:t>
            </a:r>
            <a:r>
              <a:rPr kumimoji="1" lang="en-US" altLang="ja-JP" sz="2000" b="1" dirty="0" smtClean="0"/>
              <a:t>).</a:t>
            </a:r>
          </a:p>
        </p:txBody>
      </p:sp>
      <p:pic>
        <p:nvPicPr>
          <p:cNvPr id="14" name="図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98" y="4366597"/>
            <a:ext cx="1259124" cy="28653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96" y="4366597"/>
            <a:ext cx="1259124" cy="286539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96" y="1332136"/>
            <a:ext cx="1259124" cy="442174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1828800" y="228600"/>
            <a:ext cx="4543400" cy="60811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979712" y="260648"/>
            <a:ext cx="4216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Symbol" pitchFamily="18" charset="2"/>
              </a:rPr>
              <a:t>g</a:t>
            </a:r>
            <a:r>
              <a:rPr kumimoji="1" lang="en-US" altLang="ja-JP" sz="2400" b="1" dirty="0" smtClean="0"/>
              <a:t> p </a:t>
            </a:r>
            <a:r>
              <a:rPr kumimoji="1" lang="en-US" altLang="ja-JP" sz="2400" b="1" dirty="0" smtClean="0">
                <a:sym typeface="Wingdings" pitchFamily="2" charset="2"/>
              </a:rPr>
              <a:t> Roper </a:t>
            </a:r>
            <a:r>
              <a:rPr kumimoji="1" lang="en-US" altLang="ja-JP" sz="2400" b="1" dirty="0" err="1" smtClean="0">
                <a:sym typeface="Wingdings" pitchFamily="2" charset="2"/>
              </a:rPr>
              <a:t>e.m</a:t>
            </a:r>
            <a:r>
              <a:rPr kumimoji="1" lang="en-US" altLang="ja-JP" sz="2400" b="1" dirty="0" smtClean="0">
                <a:sym typeface="Wingdings" pitchFamily="2" charset="2"/>
              </a:rPr>
              <a:t>.  transition</a:t>
            </a:r>
            <a:endParaRPr kumimoji="1" lang="ja-JP" altLang="en-US" sz="2400" b="1" dirty="0"/>
          </a:p>
        </p:txBody>
      </p:sp>
      <p:pic>
        <p:nvPicPr>
          <p:cNvPr id="16" name="図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32136"/>
            <a:ext cx="1276480" cy="442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706437"/>
          </a:xfrm>
        </p:spPr>
        <p:txBody>
          <a:bodyPr/>
          <a:lstStyle/>
          <a:p>
            <a:pPr eaLnBrk="1" hangingPunct="1"/>
            <a:r>
              <a:rPr lang="en-US" altLang="ja-JP" sz="4000" dirty="0" smtClean="0">
                <a:solidFill>
                  <a:srgbClr val="0000FF"/>
                </a:solidFill>
                <a:latin typeface="Arial Black" charset="0"/>
                <a:ea typeface="ＭＳ Ｐゴシック" charset="-128"/>
              </a:rPr>
              <a:t> </a:t>
            </a:r>
            <a:r>
              <a:rPr lang="en-US" altLang="ja-JP" sz="2400" dirty="0" smtClean="0">
                <a:solidFill>
                  <a:srgbClr val="0000FF"/>
                </a:solidFill>
                <a:latin typeface="Arial Black" charset="0"/>
                <a:ea typeface="ＭＳ Ｐゴシック" charset="-128"/>
              </a:rPr>
              <a:t>Collaborators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43808" y="1340768"/>
            <a:ext cx="5040560" cy="38692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457200" indent="-457200">
              <a:lnSpc>
                <a:spcPct val="125000"/>
              </a:lnSpc>
              <a:defRPr/>
            </a:pPr>
            <a:r>
              <a:rPr lang="en-US" altLang="ja-JP" b="1" dirty="0">
                <a:cs typeface="ＭＳ Ｐゴシック" charset="-128"/>
              </a:rPr>
              <a:t>J. 	</a:t>
            </a:r>
            <a:r>
              <a:rPr lang="en-US" altLang="ja-JP" b="1" dirty="0" smtClean="0">
                <a:cs typeface="ＭＳ Ｐゴシック" charset="-128"/>
              </a:rPr>
              <a:t>Durand (</a:t>
            </a:r>
            <a:r>
              <a:rPr lang="en-US" altLang="ja-JP" b="1" dirty="0" err="1" smtClean="0">
                <a:cs typeface="ＭＳ Ｐゴシック" charset="-128"/>
              </a:rPr>
              <a:t>Saclay</a:t>
            </a:r>
            <a:r>
              <a:rPr lang="en-US" altLang="ja-JP" b="1" dirty="0" smtClean="0">
                <a:cs typeface="ＭＳ Ｐゴシック" charset="-128"/>
              </a:rPr>
              <a:t>)</a:t>
            </a:r>
          </a:p>
          <a:p>
            <a:pPr marL="457200" indent="-457200">
              <a:lnSpc>
                <a:spcPct val="125000"/>
              </a:lnSpc>
              <a:defRPr/>
            </a:pPr>
            <a:r>
              <a:rPr lang="en-US" altLang="ja-JP" b="1" dirty="0">
                <a:cs typeface="ＭＳ Ｐゴシック" charset="-128"/>
              </a:rPr>
              <a:t>B. </a:t>
            </a:r>
            <a:r>
              <a:rPr lang="en-US" altLang="ja-JP" b="1" dirty="0" smtClean="0">
                <a:cs typeface="ＭＳ Ｐゴシック" charset="-128"/>
              </a:rPr>
              <a:t>   Julia-Diaz (Barcelona)</a:t>
            </a:r>
          </a:p>
          <a:p>
            <a:pPr marL="514350" indent="-514350">
              <a:lnSpc>
                <a:spcPct val="125000"/>
              </a:lnSpc>
              <a:defRPr/>
            </a:pPr>
            <a:r>
              <a:rPr lang="en-US" altLang="ja-JP" b="1" dirty="0" smtClean="0">
                <a:cs typeface="ＭＳ Ｐゴシック" charset="-128"/>
              </a:rPr>
              <a:t>H.    </a:t>
            </a:r>
            <a:r>
              <a:rPr lang="en-US" altLang="ja-JP" b="1" dirty="0" err="1" smtClean="0">
                <a:cs typeface="ＭＳ Ｐゴシック" charset="-128"/>
              </a:rPr>
              <a:t>Kamano</a:t>
            </a:r>
            <a:r>
              <a:rPr lang="en-US" altLang="ja-JP" b="1" dirty="0" smtClean="0">
                <a:cs typeface="ＭＳ Ｐゴシック" charset="-128"/>
              </a:rPr>
              <a:t> (</a:t>
            </a:r>
            <a:r>
              <a:rPr lang="en-US" altLang="ja-JP" b="1" dirty="0" err="1" smtClean="0">
                <a:cs typeface="ＭＳ Ｐゴシック" charset="-128"/>
              </a:rPr>
              <a:t>RCNP,JLab</a:t>
            </a:r>
            <a:r>
              <a:rPr lang="en-US" altLang="ja-JP" b="1" dirty="0" smtClean="0">
                <a:cs typeface="ＭＳ Ｐゴシック" charset="-128"/>
              </a:rPr>
              <a:t>)</a:t>
            </a:r>
            <a:endParaRPr lang="en-US" altLang="ja-JP" b="1" dirty="0">
              <a:cs typeface="ＭＳ Ｐゴシック" charset="-128"/>
            </a:endParaRPr>
          </a:p>
          <a:p>
            <a:pPr marL="457200" indent="-457200">
              <a:lnSpc>
                <a:spcPct val="125000"/>
              </a:lnSpc>
              <a:defRPr/>
            </a:pPr>
            <a:r>
              <a:rPr lang="en-US" altLang="ja-JP" b="1" dirty="0">
                <a:cs typeface="ＭＳ Ｐゴシック" charset="-128"/>
              </a:rPr>
              <a:t>T.-S. H. Lee </a:t>
            </a:r>
            <a:r>
              <a:rPr lang="en-US" altLang="ja-JP" b="1" dirty="0" smtClean="0">
                <a:cs typeface="ＭＳ Ｐゴシック" charset="-128"/>
              </a:rPr>
              <a:t>(</a:t>
            </a:r>
            <a:r>
              <a:rPr lang="en-US" altLang="ja-JP" b="1" dirty="0" err="1" smtClean="0">
                <a:cs typeface="ＭＳ Ｐゴシック" charset="-128"/>
              </a:rPr>
              <a:t>ANL,JLab</a:t>
            </a:r>
            <a:r>
              <a:rPr lang="en-US" altLang="ja-JP" b="1" dirty="0" smtClean="0">
                <a:cs typeface="ＭＳ Ｐゴシック" charset="-128"/>
              </a:rPr>
              <a:t>)</a:t>
            </a:r>
            <a:endParaRPr lang="en-US" altLang="ja-JP" b="1" dirty="0">
              <a:cs typeface="ＭＳ Ｐゴシック" charset="-128"/>
            </a:endParaRPr>
          </a:p>
          <a:p>
            <a:pPr marL="457200" indent="-457200">
              <a:lnSpc>
                <a:spcPct val="125000"/>
              </a:lnSpc>
              <a:defRPr/>
            </a:pPr>
            <a:r>
              <a:rPr lang="en-US" altLang="ja-JP" b="1" dirty="0">
                <a:cs typeface="ＭＳ Ｐゴシック" charset="-128"/>
              </a:rPr>
              <a:t>A. 	</a:t>
            </a:r>
            <a:r>
              <a:rPr lang="en-US" altLang="ja-JP" b="1" dirty="0" err="1" smtClean="0">
                <a:cs typeface="ＭＳ Ｐゴシック" charset="-128"/>
              </a:rPr>
              <a:t>Matsuyama(Shizuoka</a:t>
            </a:r>
            <a:r>
              <a:rPr lang="en-US" altLang="ja-JP" b="1" dirty="0" smtClean="0">
                <a:cs typeface="ＭＳ Ｐゴシック" charset="-128"/>
              </a:rPr>
              <a:t>)</a:t>
            </a:r>
          </a:p>
          <a:p>
            <a:pPr marL="457200" indent="-457200">
              <a:lnSpc>
                <a:spcPct val="125000"/>
              </a:lnSpc>
              <a:defRPr/>
            </a:pPr>
            <a:r>
              <a:rPr lang="en-US" altLang="ja-JP" b="1" dirty="0">
                <a:cs typeface="ＭＳ Ｐゴシック" charset="-128"/>
              </a:rPr>
              <a:t>S. 	Nakamura </a:t>
            </a:r>
            <a:r>
              <a:rPr lang="en-US" altLang="ja-JP" b="1" dirty="0" smtClean="0">
                <a:cs typeface="ＭＳ Ｐゴシック" charset="-128"/>
              </a:rPr>
              <a:t>(</a:t>
            </a:r>
            <a:r>
              <a:rPr lang="en-US" altLang="ja-JP" b="1" dirty="0" err="1" smtClean="0">
                <a:cs typeface="ＭＳ Ｐゴシック" charset="-128"/>
              </a:rPr>
              <a:t>YITP,Kyoto,JLab</a:t>
            </a:r>
            <a:r>
              <a:rPr lang="en-US" altLang="ja-JP" b="1" dirty="0" smtClean="0">
                <a:cs typeface="ＭＳ Ｐゴシック" charset="-128"/>
              </a:rPr>
              <a:t>)</a:t>
            </a:r>
            <a:endParaRPr lang="en-US" altLang="ja-JP" b="1" dirty="0">
              <a:cs typeface="ＭＳ Ｐゴシック" charset="-128"/>
            </a:endParaRPr>
          </a:p>
          <a:p>
            <a:pPr marL="457200" indent="-457200">
              <a:lnSpc>
                <a:spcPct val="125000"/>
              </a:lnSpc>
              <a:defRPr/>
            </a:pPr>
            <a:r>
              <a:rPr lang="en-US" altLang="ja-JP" b="1" dirty="0">
                <a:cs typeface="ＭＳ Ｐゴシック" charset="-128"/>
              </a:rPr>
              <a:t>B. 	</a:t>
            </a:r>
            <a:r>
              <a:rPr lang="en-US" altLang="ja-JP" b="1" dirty="0" err="1" smtClean="0">
                <a:cs typeface="ＭＳ Ｐゴシック" charset="-128"/>
              </a:rPr>
              <a:t>Saghai</a:t>
            </a:r>
            <a:r>
              <a:rPr lang="en-US" altLang="ja-JP" b="1" dirty="0" smtClean="0">
                <a:cs typeface="ＭＳ Ｐゴシック" charset="-128"/>
              </a:rPr>
              <a:t> (</a:t>
            </a:r>
            <a:r>
              <a:rPr lang="en-US" altLang="ja-JP" b="1" dirty="0" err="1" smtClean="0">
                <a:cs typeface="ＭＳ Ｐゴシック" charset="-128"/>
              </a:rPr>
              <a:t>Saclay</a:t>
            </a:r>
            <a:r>
              <a:rPr lang="en-US" altLang="ja-JP" b="1" dirty="0" smtClean="0">
                <a:cs typeface="ＭＳ Ｐゴシック" charset="-128"/>
              </a:rPr>
              <a:t>)</a:t>
            </a:r>
          </a:p>
          <a:p>
            <a:pPr marL="514350" indent="-514350">
              <a:lnSpc>
                <a:spcPct val="125000"/>
              </a:lnSpc>
              <a:defRPr/>
            </a:pPr>
            <a:r>
              <a:rPr lang="en-US" altLang="ja-JP" b="1" dirty="0" smtClean="0">
                <a:cs typeface="ＭＳ Ｐゴシック" charset="-128"/>
              </a:rPr>
              <a:t>T.    Sato (Osaka)</a:t>
            </a:r>
          </a:p>
          <a:p>
            <a:pPr marL="457200" indent="-457200">
              <a:lnSpc>
                <a:spcPct val="125000"/>
              </a:lnSpc>
              <a:defRPr/>
            </a:pPr>
            <a:r>
              <a:rPr lang="en-US" altLang="ja-JP" b="1" dirty="0">
                <a:cs typeface="ＭＳ Ｐゴシック" charset="-128"/>
              </a:rPr>
              <a:t>C. </a:t>
            </a:r>
            <a:r>
              <a:rPr lang="en-US" altLang="ja-JP" b="1" dirty="0" smtClean="0">
                <a:cs typeface="ＭＳ Ｐゴシック" charset="-128"/>
              </a:rPr>
              <a:t>  Smith (Virginia, </a:t>
            </a:r>
            <a:r>
              <a:rPr lang="en-US" altLang="ja-JP" b="1" dirty="0" err="1" smtClean="0">
                <a:cs typeface="ＭＳ Ｐゴシック" charset="-128"/>
              </a:rPr>
              <a:t>Jlab</a:t>
            </a:r>
            <a:r>
              <a:rPr lang="en-US" altLang="ja-JP" b="1" dirty="0" smtClean="0">
                <a:cs typeface="ＭＳ Ｐゴシック" charset="-128"/>
              </a:rPr>
              <a:t>) </a:t>
            </a:r>
          </a:p>
          <a:p>
            <a:pPr marL="514350" indent="-514350">
              <a:lnSpc>
                <a:spcPct val="125000"/>
              </a:lnSpc>
              <a:defRPr/>
            </a:pPr>
            <a:r>
              <a:rPr lang="en-US" altLang="ja-JP" b="1" dirty="0" smtClean="0">
                <a:cs typeface="ＭＳ Ｐゴシック" charset="-128"/>
              </a:rPr>
              <a:t>N.   Suzuki (Osaka)</a:t>
            </a:r>
          </a:p>
          <a:p>
            <a:pPr marL="514350" indent="-514350">
              <a:lnSpc>
                <a:spcPct val="125000"/>
              </a:lnSpc>
              <a:defRPr/>
            </a:pPr>
            <a:r>
              <a:rPr lang="en-US" altLang="ja-JP" b="1" dirty="0" smtClean="0">
                <a:cs typeface="ＭＳ Ｐゴシック" charset="-128"/>
              </a:rPr>
              <a:t>K.   Tsushima (</a:t>
            </a:r>
            <a:r>
              <a:rPr lang="en-US" altLang="ja-JP" b="1" dirty="0" err="1" smtClean="0">
                <a:cs typeface="ＭＳ Ｐゴシック" charset="-128"/>
              </a:rPr>
              <a:t>Adelaide,JLab</a:t>
            </a:r>
            <a:r>
              <a:rPr lang="en-US" altLang="ja-JP" b="1" dirty="0" smtClean="0">
                <a:cs typeface="ＭＳ Ｐゴシック" charset="-128"/>
              </a:rPr>
              <a:t>)</a:t>
            </a:r>
            <a:endParaRPr lang="en-US" altLang="ja-JP" b="1" dirty="0"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05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11560" y="98072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  <a:latin typeface="Arial Black" pitchFamily="34" charset="0"/>
              </a:rPr>
              <a:t>Toward  construction of unified model of lepton-nucleus interaction from a few hundred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rial Black" pitchFamily="34" charset="0"/>
              </a:rPr>
              <a:t>MeV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rial Black" pitchFamily="34" charset="0"/>
              </a:rPr>
              <a:t> to </a:t>
            </a:r>
            <a:r>
              <a:rPr kumimoji="1" lang="en-US" altLang="ja-JP" sz="2400" dirty="0" err="1" smtClean="0">
                <a:solidFill>
                  <a:srgbClr val="002060"/>
                </a:solidFill>
                <a:latin typeface="Arial Black" pitchFamily="34" charset="0"/>
              </a:rPr>
              <a:t>GeV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rial Black" pitchFamily="34" charset="0"/>
              </a:rPr>
              <a:t> region</a:t>
            </a:r>
            <a:endParaRPr kumimoji="1" lang="ja-JP" altLang="en-US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07704" y="2762344"/>
            <a:ext cx="6912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Y. </a:t>
            </a:r>
            <a:r>
              <a:rPr kumimoji="1" lang="en-US" altLang="ja-JP" sz="1400" dirty="0" err="1" smtClean="0"/>
              <a:t>Hayato</a:t>
            </a:r>
            <a:r>
              <a:rPr kumimoji="1" lang="en-US" altLang="ja-JP" sz="1400" dirty="0" smtClean="0"/>
              <a:t>(ICRR, U. of Tokyo), M. Hirai(Tokyo Science U.),H. </a:t>
            </a:r>
            <a:r>
              <a:rPr kumimoji="1" lang="en-US" altLang="ja-JP" sz="1400" dirty="0" err="1" smtClean="0"/>
              <a:t>Kamano</a:t>
            </a:r>
            <a:r>
              <a:rPr kumimoji="1" lang="en-US" altLang="ja-JP" sz="1400" dirty="0" smtClean="0"/>
              <a:t>(</a:t>
            </a:r>
            <a:r>
              <a:rPr kumimoji="1" lang="en-US" altLang="ja-JP" sz="1400" dirty="0" err="1" smtClean="0"/>
              <a:t>RCNP,Osaka</a:t>
            </a:r>
            <a:r>
              <a:rPr kumimoji="1" lang="en-US" altLang="ja-JP" sz="1400" dirty="0" smtClean="0"/>
              <a:t> U.),S. Kumano(KEK),S. Nakamura(</a:t>
            </a:r>
            <a:r>
              <a:rPr kumimoji="1" lang="en-US" altLang="ja-JP" sz="1400" dirty="0" err="1" smtClean="0"/>
              <a:t>YITP,Kyoto</a:t>
            </a:r>
            <a:r>
              <a:rPr kumimoji="1" lang="en-US" altLang="ja-JP" sz="1400" dirty="0" smtClean="0"/>
              <a:t> U.),K. </a:t>
            </a:r>
            <a:r>
              <a:rPr kumimoji="1" lang="en-US" altLang="ja-JP" sz="1400" dirty="0" err="1" smtClean="0"/>
              <a:t>Saio</a:t>
            </a:r>
            <a:r>
              <a:rPr kumimoji="1" lang="en-US" altLang="ja-JP" sz="1400" dirty="0" smtClean="0"/>
              <a:t>(Tokyo Science U.),T. Sato(Osaka U.),M. </a:t>
            </a:r>
            <a:r>
              <a:rPr kumimoji="1" lang="en-US" altLang="ja-JP" sz="1400" dirty="0" err="1" smtClean="0"/>
              <a:t>Sakuda</a:t>
            </a:r>
            <a:r>
              <a:rPr kumimoji="1" lang="en-US" altLang="ja-JP" sz="1400" dirty="0" smtClean="0"/>
              <a:t>(Okayama U.)</a:t>
            </a:r>
            <a:endParaRPr kumimoji="1" lang="ja-JP" altLang="en-US" sz="1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85790" y="3933056"/>
            <a:ext cx="5582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ym typeface="Wingdings" pitchFamily="2" charset="2"/>
              </a:rPr>
              <a:t> </a:t>
            </a:r>
            <a:r>
              <a:rPr kumimoji="1" lang="en-US" altLang="ja-JP" sz="1400" b="1" dirty="0" smtClean="0"/>
              <a:t>A new collaboration at J-PARC branch of KEK theory Center </a:t>
            </a:r>
            <a:endParaRPr kumimoji="1" lang="ja-JP" altLang="en-US" sz="1400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3723908" y="4240833"/>
            <a:ext cx="38879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>
                <a:hlinkClick r:id="rId2"/>
              </a:rPr>
              <a:t>http://j-parc-th.kek.jp/html/English/e-index.html</a:t>
            </a:r>
            <a:endParaRPr lang="ja-JP" alt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角丸四角形 28"/>
          <p:cNvSpPr/>
          <p:nvPr/>
        </p:nvSpPr>
        <p:spPr>
          <a:xfrm>
            <a:off x="899592" y="116632"/>
            <a:ext cx="7488832" cy="576064"/>
          </a:xfrm>
          <a:prstGeom prst="roundRect">
            <a:avLst/>
          </a:prstGeom>
          <a:solidFill>
            <a:srgbClr val="FFFFCC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151620" y="273715"/>
            <a:ext cx="723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  </a:t>
            </a:r>
            <a:r>
              <a:rPr lang="en-US" altLang="ja-JP" b="1" dirty="0" smtClean="0">
                <a:latin typeface="Arial Black" pitchFamily="34" charset="0"/>
              </a:rPr>
              <a:t>Lepton-nucleus </a:t>
            </a:r>
            <a:r>
              <a:rPr lang="en-US" altLang="ja-JP" b="1" dirty="0">
                <a:latin typeface="Arial Black" pitchFamily="34" charset="0"/>
              </a:rPr>
              <a:t>interactions in the new era of </a:t>
            </a:r>
            <a:r>
              <a:rPr lang="en-US" altLang="ja-JP" b="1" dirty="0">
                <a:solidFill>
                  <a:srgbClr val="FF0000"/>
                </a:solidFill>
                <a:latin typeface="Arial Black" pitchFamily="34" charset="0"/>
              </a:rPr>
              <a:t>large </a:t>
            </a:r>
            <a:r>
              <a:rPr lang="en-US" altLang="ja-JP" b="1" i="1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altLang="ja-JP" b="1" baseline="-25000" dirty="0" smtClean="0">
                <a:solidFill>
                  <a:srgbClr val="FF0000"/>
                </a:solidFill>
              </a:rPr>
              <a:t>13</a:t>
            </a:r>
            <a:endParaRPr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539552" y="1412776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00FF"/>
              </a:buClr>
            </a:pPr>
            <a:r>
              <a:rPr lang="en-US" altLang="ja-JP" b="1" dirty="0" smtClean="0"/>
              <a:t>spring  2012: theta_13 from </a:t>
            </a:r>
            <a:r>
              <a:rPr lang="en-US" altLang="ja-JP" b="1" dirty="0" err="1" smtClean="0">
                <a:solidFill>
                  <a:srgbClr val="0070C0"/>
                </a:solidFill>
              </a:rPr>
              <a:t>Daya</a:t>
            </a:r>
            <a:r>
              <a:rPr lang="en-US" altLang="ja-JP" b="1" dirty="0" smtClean="0">
                <a:solidFill>
                  <a:srgbClr val="0070C0"/>
                </a:solidFill>
              </a:rPr>
              <a:t> Bay</a:t>
            </a:r>
            <a:r>
              <a:rPr lang="en-US" altLang="ja-JP" b="1" dirty="0" smtClean="0"/>
              <a:t>, RENO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539552" y="3140968"/>
            <a:ext cx="3594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0070C0"/>
                </a:solidFill>
              </a:rPr>
              <a:t>mass </a:t>
            </a:r>
            <a:r>
              <a:rPr lang="en-US" altLang="ja-JP" b="1" dirty="0" err="1" smtClean="0">
                <a:solidFill>
                  <a:srgbClr val="0070C0"/>
                </a:solidFill>
              </a:rPr>
              <a:t>hirarchy</a:t>
            </a:r>
            <a:r>
              <a:rPr lang="en-US" altLang="ja-JP" b="1" dirty="0" smtClean="0">
                <a:solidFill>
                  <a:srgbClr val="0070C0"/>
                </a:solidFill>
              </a:rPr>
              <a:t> </a:t>
            </a:r>
            <a:r>
              <a:rPr lang="en-US" altLang="ja-JP" b="1" dirty="0" smtClean="0"/>
              <a:t>and </a:t>
            </a:r>
            <a:r>
              <a:rPr lang="en-US" altLang="ja-JP" b="1" dirty="0" smtClean="0">
                <a:solidFill>
                  <a:srgbClr val="0000FF"/>
                </a:solidFill>
              </a:rPr>
              <a:t>CP-phase </a:t>
            </a:r>
            <a:r>
              <a:rPr lang="en-US" altLang="ja-JP" b="1" dirty="0" smtClean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altLang="ja-JP" b="1" dirty="0" smtClean="0"/>
              <a:t>.</a:t>
            </a:r>
            <a:endParaRPr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717032"/>
            <a:ext cx="4536504" cy="288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16832"/>
            <a:ext cx="4104456" cy="50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420888"/>
            <a:ext cx="4104455" cy="41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572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2195736" y="3140968"/>
            <a:ext cx="4419786" cy="2756937"/>
            <a:chOff x="192870" y="7875086"/>
            <a:chExt cx="8610414" cy="5742414"/>
          </a:xfrm>
          <a:effectLst/>
        </p:grpSpPr>
        <p:grpSp>
          <p:nvGrpSpPr>
            <p:cNvPr id="4" name="グループ化 3"/>
            <p:cNvGrpSpPr/>
            <p:nvPr/>
          </p:nvGrpSpPr>
          <p:grpSpPr>
            <a:xfrm>
              <a:off x="192870" y="7875086"/>
              <a:ext cx="8610414" cy="5742414"/>
              <a:chOff x="41196" y="7371032"/>
              <a:chExt cx="10734246" cy="7565340"/>
            </a:xfrm>
          </p:grpSpPr>
          <p:pic>
            <p:nvPicPr>
              <p:cNvPr id="7" name="図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781" y="7371032"/>
                <a:ext cx="9967661" cy="7565340"/>
              </a:xfrm>
              <a:prstGeom prst="rect">
                <a:avLst/>
              </a:prstGeom>
              <a:effectLst/>
            </p:spPr>
          </p:pic>
          <p:grpSp>
            <p:nvGrpSpPr>
              <p:cNvPr id="8" name="グループ化 7"/>
              <p:cNvGrpSpPr/>
              <p:nvPr/>
            </p:nvGrpSpPr>
            <p:grpSpPr>
              <a:xfrm>
                <a:off x="8083200" y="8685592"/>
                <a:ext cx="1619250" cy="2097752"/>
                <a:chOff x="7600950" y="9325278"/>
                <a:chExt cx="1619250" cy="2097752"/>
              </a:xfrm>
            </p:grpSpPr>
            <p:sp>
              <p:nvSpPr>
                <p:cNvPr id="22" name="Oval 5"/>
                <p:cNvSpPr>
                  <a:spLocks noChangeAspect="1" noChangeArrowheads="1"/>
                </p:cNvSpPr>
                <p:nvPr/>
              </p:nvSpPr>
              <p:spPr bwMode="auto">
                <a:xfrm>
                  <a:off x="7600950" y="9325278"/>
                  <a:ext cx="1619250" cy="1341407"/>
                </a:xfrm>
                <a:prstGeom prst="ellipse">
                  <a:avLst/>
                </a:prstGeom>
                <a:solidFill>
                  <a:schemeClr val="bg1">
                    <a:alpha val="75000"/>
                  </a:schemeClr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7716635" y="9410587"/>
                  <a:ext cx="1433999" cy="201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b="1" dirty="0" smtClean="0"/>
                    <a:t>DIS</a:t>
                  </a:r>
                </a:p>
                <a:p>
                  <a:pPr algn="ctr"/>
                  <a:endParaRPr kumimoji="1" lang="ja-JP" altLang="en-US" sz="2000" b="1" dirty="0"/>
                </a:p>
              </p:txBody>
            </p:sp>
          </p:grpSp>
          <p:grpSp>
            <p:nvGrpSpPr>
              <p:cNvPr id="9" name="グループ化 8"/>
              <p:cNvGrpSpPr/>
              <p:nvPr/>
            </p:nvGrpSpPr>
            <p:grpSpPr>
              <a:xfrm>
                <a:off x="2682603" y="8257508"/>
                <a:ext cx="1619250" cy="2110379"/>
                <a:chOff x="7600950" y="9325278"/>
                <a:chExt cx="1619250" cy="2110379"/>
              </a:xfrm>
            </p:grpSpPr>
            <p:sp>
              <p:nvSpPr>
                <p:cNvPr id="20" name="Oval 5"/>
                <p:cNvSpPr>
                  <a:spLocks noChangeAspect="1" noChangeArrowheads="1"/>
                </p:cNvSpPr>
                <p:nvPr/>
              </p:nvSpPr>
              <p:spPr bwMode="auto">
                <a:xfrm>
                  <a:off x="7600950" y="9325278"/>
                  <a:ext cx="1619250" cy="1341407"/>
                </a:xfrm>
                <a:prstGeom prst="ellipse">
                  <a:avLst/>
                </a:prstGeom>
                <a:solidFill>
                  <a:schemeClr val="bg1">
                    <a:alpha val="75000"/>
                  </a:schemeClr>
                </a:solidFill>
                <a:ln w="19050">
                  <a:solidFill>
                    <a:srgbClr val="00B050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7781229" y="9423212"/>
                  <a:ext cx="1304811" cy="20124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b="1" dirty="0" smtClean="0"/>
                    <a:t>QE</a:t>
                  </a:r>
                </a:p>
                <a:p>
                  <a:pPr algn="ctr"/>
                  <a:endParaRPr kumimoji="1" lang="ja-JP" altLang="en-US" sz="2000" b="1" dirty="0"/>
                </a:p>
              </p:txBody>
            </p:sp>
          </p:grpSp>
          <p:cxnSp>
            <p:nvCxnSpPr>
              <p:cNvPr id="10" name="直線矢印コネクタ 9"/>
              <p:cNvCxnSpPr/>
              <p:nvPr/>
            </p:nvCxnSpPr>
            <p:spPr>
              <a:xfrm>
                <a:off x="3745111" y="9598914"/>
                <a:ext cx="336583" cy="883424"/>
              </a:xfrm>
              <a:prstGeom prst="straightConnector1">
                <a:avLst/>
              </a:prstGeom>
              <a:ln w="635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円/楕円 10"/>
              <p:cNvSpPr/>
              <p:nvPr/>
            </p:nvSpPr>
            <p:spPr bwMode="auto">
              <a:xfrm rot="1698328">
                <a:off x="2613586" y="11063560"/>
                <a:ext cx="2025561" cy="2472773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prstDash val="lgDash"/>
              </a:ln>
              <a:effectLst/>
            </p:spPr>
            <p:txBody>
              <a:bodyPr wrap="none" lIns="91412" tIns="45708" rIns="91412" bIns="45708" rtlCol="0" anchor="ctr"/>
              <a:lstStyle/>
              <a:p>
                <a:pPr algn="ctr" defTabSz="4173475"/>
                <a:endParaRPr kumimoji="1" lang="ja-JP" altLang="en-US" dirty="0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12" name="円/楕円 11"/>
              <p:cNvSpPr/>
              <p:nvPr/>
            </p:nvSpPr>
            <p:spPr bwMode="auto">
              <a:xfrm>
                <a:off x="5458856" y="8074320"/>
                <a:ext cx="1952792" cy="4574885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prstDash val="lgDash"/>
              </a:ln>
              <a:effectLst/>
            </p:spPr>
            <p:txBody>
              <a:bodyPr wrap="none" lIns="91412" tIns="45708" rIns="91412" bIns="45708" rtlCol="0" anchor="ctr"/>
              <a:lstStyle/>
              <a:p>
                <a:pPr algn="ctr" defTabSz="4173475"/>
                <a:endParaRPr kumimoji="1" lang="ja-JP" altLang="en-US" dirty="0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grpSp>
            <p:nvGrpSpPr>
              <p:cNvPr id="13" name="グループ化 12"/>
              <p:cNvGrpSpPr/>
              <p:nvPr/>
            </p:nvGrpSpPr>
            <p:grpSpPr>
              <a:xfrm>
                <a:off x="4385207" y="9810980"/>
                <a:ext cx="1779367" cy="1342726"/>
                <a:chOff x="7381701" y="9325278"/>
                <a:chExt cx="1779368" cy="1342725"/>
              </a:xfrm>
            </p:grpSpPr>
            <p:sp>
              <p:nvSpPr>
                <p:cNvPr id="18" name="Oval 5"/>
                <p:cNvSpPr>
                  <a:spLocks noChangeAspect="1" noChangeArrowheads="1"/>
                </p:cNvSpPr>
                <p:nvPr/>
              </p:nvSpPr>
              <p:spPr bwMode="auto">
                <a:xfrm>
                  <a:off x="7381701" y="9325278"/>
                  <a:ext cx="1779368" cy="1342725"/>
                </a:xfrm>
                <a:prstGeom prst="ellipse">
                  <a:avLst/>
                </a:prstGeom>
                <a:solidFill>
                  <a:schemeClr val="bg1">
                    <a:alpha val="75000"/>
                  </a:schemeClr>
                </a:solidFill>
                <a:ln w="19050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7477265" y="9427739"/>
                  <a:ext cx="1660081" cy="10976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b="1" dirty="0" smtClean="0"/>
                    <a:t>RES</a:t>
                  </a:r>
                </a:p>
              </p:txBody>
            </p:sp>
          </p:grpSp>
          <p:cxnSp>
            <p:nvCxnSpPr>
              <p:cNvPr id="14" name="直線矢印コネクタ 13"/>
              <p:cNvCxnSpPr/>
              <p:nvPr/>
            </p:nvCxnSpPr>
            <p:spPr>
              <a:xfrm flipV="1">
                <a:off x="2066568" y="12627123"/>
                <a:ext cx="575832" cy="396041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矢印コネクタ 14"/>
              <p:cNvCxnSpPr>
                <a:endCxn id="12" idx="5"/>
              </p:cNvCxnSpPr>
              <p:nvPr/>
            </p:nvCxnSpPr>
            <p:spPr>
              <a:xfrm flipH="1" flipV="1">
                <a:off x="7125669" y="11979227"/>
                <a:ext cx="475280" cy="669981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テキスト ボックス 15"/>
              <p:cNvSpPr txBox="1"/>
              <p:nvPr/>
            </p:nvSpPr>
            <p:spPr>
              <a:xfrm>
                <a:off x="6482762" y="12520871"/>
                <a:ext cx="4017784" cy="1097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 smtClean="0">
                    <a:solidFill>
                      <a:srgbClr val="0000FF"/>
                    </a:solidFill>
                  </a:rPr>
                  <a:t>Atmospheric</a:t>
                </a:r>
                <a:endParaRPr kumimoji="1" lang="ja-JP" altLang="en-US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41196" y="12680485"/>
                <a:ext cx="1563189" cy="1097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 smtClean="0">
                    <a:solidFill>
                      <a:srgbClr val="0000FF"/>
                    </a:solidFill>
                  </a:rPr>
                  <a:t>T2K</a:t>
                </a:r>
                <a:endParaRPr kumimoji="1" lang="ja-JP" altLang="en-US" b="1" dirty="0">
                  <a:solidFill>
                    <a:srgbClr val="0000FF"/>
                  </a:solidFill>
                </a:endParaRPr>
              </a:p>
            </p:txBody>
          </p:sp>
        </p:grpSp>
        <p:cxnSp>
          <p:nvCxnSpPr>
            <p:cNvPr id="5" name="直線コネクタ 4"/>
            <p:cNvCxnSpPr/>
            <p:nvPr/>
          </p:nvCxnSpPr>
          <p:spPr>
            <a:xfrm flipH="1">
              <a:off x="4540862" y="11452643"/>
              <a:ext cx="4070061" cy="1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 flipH="1">
              <a:off x="4538614" y="8200571"/>
              <a:ext cx="1816397" cy="3269688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ボックス 23"/>
          <p:cNvSpPr txBox="1"/>
          <p:nvPr/>
        </p:nvSpPr>
        <p:spPr>
          <a:xfrm>
            <a:off x="469831" y="836712"/>
            <a:ext cx="86741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0000FF"/>
              </a:buClr>
              <a:buFont typeface="Wingdings" pitchFamily="2" charset="2"/>
              <a:buChar char="Ø"/>
            </a:pPr>
            <a:r>
              <a:rPr lang="en-US" altLang="ja-JP" b="1" dirty="0" smtClean="0">
                <a:solidFill>
                  <a:srgbClr val="FF0000"/>
                </a:solidFill>
              </a:rPr>
              <a:t> Less </a:t>
            </a:r>
            <a:r>
              <a:rPr lang="en-US" altLang="ja-JP" b="1" dirty="0">
                <a:solidFill>
                  <a:srgbClr val="FF0000"/>
                </a:solidFill>
              </a:rPr>
              <a:t>than 10% </a:t>
            </a:r>
            <a:r>
              <a:rPr lang="en-US" altLang="ja-JP" b="1" dirty="0" smtClean="0">
                <a:solidFill>
                  <a:srgbClr val="FF0000"/>
                </a:solidFill>
              </a:rPr>
              <a:t> accuracy </a:t>
            </a:r>
            <a:r>
              <a:rPr lang="en-US" altLang="ja-JP" b="1" dirty="0"/>
              <a:t>of the </a:t>
            </a:r>
            <a:r>
              <a:rPr lang="en-US" altLang="ja-JP" b="1" dirty="0" smtClean="0"/>
              <a:t>neutrino cross sections is</a:t>
            </a:r>
          </a:p>
          <a:p>
            <a:pPr>
              <a:buClr>
                <a:srgbClr val="0000FF"/>
              </a:buClr>
            </a:pPr>
            <a:r>
              <a:rPr lang="en-US" altLang="ja-JP" b="1" dirty="0" smtClean="0"/>
              <a:t>      required for the determination of </a:t>
            </a:r>
            <a:r>
              <a:rPr lang="en-US" altLang="ja-JP" b="1" dirty="0" smtClean="0">
                <a:solidFill>
                  <a:srgbClr val="0070C0"/>
                </a:solidFill>
              </a:rPr>
              <a:t>mass </a:t>
            </a:r>
            <a:r>
              <a:rPr lang="en-US" altLang="ja-JP" b="1" dirty="0" err="1" smtClean="0">
                <a:solidFill>
                  <a:srgbClr val="0070C0"/>
                </a:solidFill>
              </a:rPr>
              <a:t>hirarchy</a:t>
            </a:r>
            <a:r>
              <a:rPr lang="en-US" altLang="ja-JP" b="1" dirty="0" smtClean="0">
                <a:solidFill>
                  <a:srgbClr val="0070C0"/>
                </a:solidFill>
              </a:rPr>
              <a:t> </a:t>
            </a:r>
            <a:r>
              <a:rPr lang="en-US" altLang="ja-JP" b="1" dirty="0" smtClean="0"/>
              <a:t>and </a:t>
            </a:r>
            <a:r>
              <a:rPr lang="en-US" altLang="ja-JP" b="1" dirty="0" smtClean="0">
                <a:solidFill>
                  <a:srgbClr val="0000FF"/>
                </a:solidFill>
              </a:rPr>
              <a:t>CP-phase </a:t>
            </a:r>
            <a:r>
              <a:rPr lang="en-US" altLang="ja-JP" b="1" dirty="0" smtClean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altLang="ja-JP" b="1" dirty="0" smtClean="0"/>
              <a:t>.</a:t>
            </a:r>
          </a:p>
          <a:p>
            <a:pPr marL="457200" indent="-457200">
              <a:buClr>
                <a:srgbClr val="0000FF"/>
              </a:buClr>
            </a:pPr>
            <a:endParaRPr lang="en-US" altLang="ja-JP" b="1" dirty="0"/>
          </a:p>
          <a:p>
            <a:pPr marL="457200" indent="-457200">
              <a:buClr>
                <a:srgbClr val="0000FF"/>
              </a:buClr>
              <a:buFont typeface="Wingdings" pitchFamily="2" charset="2"/>
              <a:buChar char="Ø"/>
            </a:pPr>
            <a:r>
              <a:rPr lang="en-US" altLang="ja-JP" b="1" dirty="0" smtClean="0"/>
              <a:t> Neutrino experiments probe </a:t>
            </a:r>
            <a:r>
              <a:rPr lang="en-US" altLang="ja-JP" b="1" i="1" dirty="0" smtClean="0">
                <a:solidFill>
                  <a:srgbClr val="FF0000"/>
                </a:solidFill>
              </a:rPr>
              <a:t>overlapping region</a:t>
            </a:r>
            <a:r>
              <a:rPr lang="en-US" altLang="ja-JP" b="1" dirty="0" smtClean="0"/>
              <a:t> among </a:t>
            </a:r>
          </a:p>
          <a:p>
            <a:pPr>
              <a:buClr>
                <a:srgbClr val="0000FF"/>
              </a:buClr>
            </a:pPr>
            <a:r>
              <a:rPr lang="en-US" altLang="ja-JP" b="1" dirty="0" smtClean="0">
                <a:solidFill>
                  <a:srgbClr val="009900"/>
                </a:solidFill>
              </a:rPr>
              <a:t>       Quasi-elastic(QE)</a:t>
            </a:r>
            <a:r>
              <a:rPr lang="en-US" altLang="ja-JP" b="1" dirty="0" smtClean="0"/>
              <a:t>, </a:t>
            </a:r>
            <a:r>
              <a:rPr lang="en-US" altLang="ja-JP" b="1" dirty="0" smtClean="0">
                <a:solidFill>
                  <a:srgbClr val="FF6600"/>
                </a:solidFill>
              </a:rPr>
              <a:t>Resonance(RES), </a:t>
            </a:r>
            <a:r>
              <a:rPr lang="en-US" altLang="ja-JP" b="1" dirty="0" smtClean="0"/>
              <a:t>and </a:t>
            </a:r>
            <a:r>
              <a:rPr lang="en-US" altLang="ja-JP" b="1" dirty="0" smtClean="0">
                <a:solidFill>
                  <a:srgbClr val="0000FF"/>
                </a:solidFill>
              </a:rPr>
              <a:t>Deep-inelastic scattering (DIS).  </a:t>
            </a:r>
            <a:endParaRPr lang="en-US" altLang="ja-JP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11560" y="332656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  <a:latin typeface="Arial Black" pitchFamily="34" charset="0"/>
              </a:rPr>
              <a:t>Neutrino reaction in resonance region W&lt;2GeV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endParaRPr kumimoji="1" lang="ja-JP" altLang="en-US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79562" y="844749"/>
            <a:ext cx="676875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ja-JP" dirty="0" smtClean="0"/>
              <a:t> Reaction model for the delta(1232) region is available</a:t>
            </a:r>
          </a:p>
          <a:p>
            <a:endParaRPr lang="en-US" altLang="ja-JP" dirty="0" smtClean="0"/>
          </a:p>
          <a:p>
            <a:r>
              <a:rPr kumimoji="1" lang="en-US" altLang="ja-JP" dirty="0" smtClean="0"/>
              <a:t>   </a:t>
            </a:r>
            <a:r>
              <a:rPr lang="en-US" altLang="ja-JP" sz="1600" dirty="0" err="1" smtClean="0"/>
              <a:t>S</a:t>
            </a:r>
            <a:r>
              <a:rPr kumimoji="1" lang="en-US" altLang="ja-JP" sz="1600" dirty="0" err="1" smtClean="0"/>
              <a:t>ato,Uno,Lee</a:t>
            </a:r>
            <a:r>
              <a:rPr kumimoji="1" lang="en-US" altLang="ja-JP" sz="1600" dirty="0" smtClean="0"/>
              <a:t>        PRC67(2003)     CC</a:t>
            </a:r>
          </a:p>
          <a:p>
            <a:r>
              <a:rPr kumimoji="1" lang="en-US" altLang="ja-JP" sz="1600" dirty="0" smtClean="0"/>
              <a:t>   </a:t>
            </a:r>
            <a:r>
              <a:rPr kumimoji="1" lang="en-US" altLang="ja-JP" sz="1600" dirty="0" err="1" smtClean="0"/>
              <a:t>Matsui,Sato,Lee</a:t>
            </a:r>
            <a:r>
              <a:rPr kumimoji="1" lang="en-US" altLang="ja-JP" sz="1600" dirty="0" smtClean="0"/>
              <a:t>    PRC72(2005)     NC, PV(</a:t>
            </a:r>
            <a:r>
              <a:rPr kumimoji="1" lang="en-US" altLang="ja-JP" sz="1600" dirty="0" err="1" smtClean="0"/>
              <a:t>e,e</a:t>
            </a:r>
            <a:r>
              <a:rPr kumimoji="1" lang="en-US" altLang="ja-JP" sz="1600" dirty="0" smtClean="0"/>
              <a:t>’)</a:t>
            </a:r>
          </a:p>
          <a:p>
            <a:endParaRPr kumimoji="1" lang="en-US" altLang="ja-JP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83366"/>
            <a:ext cx="2871390" cy="437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006" y="2860080"/>
            <a:ext cx="2270602" cy="283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60080"/>
            <a:ext cx="2160240" cy="274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3672408" y="6021288"/>
            <a:ext cx="5148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available </a:t>
            </a:r>
            <a:r>
              <a:rPr lang="en-US" altLang="ja-JP" dirty="0"/>
              <a:t>neutrino reaction </a:t>
            </a:r>
            <a:r>
              <a:rPr lang="en-US" altLang="ja-JP" dirty="0" smtClean="0"/>
              <a:t>data are explained </a:t>
            </a:r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006" y="2550078"/>
            <a:ext cx="2448108" cy="18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732" y="2550078"/>
            <a:ext cx="2115144" cy="18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neu-1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174483"/>
            <a:ext cx="1972800" cy="756000"/>
          </a:xfrm>
          <a:prstGeom prst="rect">
            <a:avLst/>
          </a:prstGeom>
        </p:spPr>
      </p:pic>
      <p:pic>
        <p:nvPicPr>
          <p:cNvPr id="4" name="図 3" descr="neu-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650731"/>
            <a:ext cx="3297600" cy="756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39552" y="321868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+ non-resonance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11960" y="2030467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Rein </a:t>
            </a:r>
            <a:r>
              <a:rPr kumimoji="1" lang="en-US" altLang="ja-JP" sz="1400" dirty="0" err="1" smtClean="0"/>
              <a:t>Sehgal</a:t>
            </a:r>
            <a:r>
              <a:rPr kumimoji="1" lang="en-US" altLang="ja-JP" sz="1400" dirty="0" smtClean="0"/>
              <a:t>            </a:t>
            </a:r>
            <a:r>
              <a:rPr lang="en-US" altLang="ja-JP" sz="1400" dirty="0" smtClean="0"/>
              <a:t>AP</a:t>
            </a:r>
            <a:r>
              <a:rPr kumimoji="1" lang="en-US" altLang="ja-JP" sz="1400" dirty="0" smtClean="0"/>
              <a:t>133(80)</a:t>
            </a:r>
          </a:p>
          <a:p>
            <a:r>
              <a:rPr lang="en-US" altLang="ja-JP" sz="1400" dirty="0" smtClean="0"/>
              <a:t>Alvarez-</a:t>
            </a:r>
            <a:r>
              <a:rPr lang="en-US" altLang="ja-JP" sz="1400" dirty="0" err="1" smtClean="0"/>
              <a:t>Ruso</a:t>
            </a:r>
            <a:r>
              <a:rPr lang="en-US" altLang="ja-JP" sz="1400" dirty="0" smtClean="0"/>
              <a:t> et al. PRC57(98)</a:t>
            </a:r>
          </a:p>
          <a:p>
            <a:r>
              <a:rPr kumimoji="1" lang="en-US" altLang="ja-JP" sz="1400" dirty="0" smtClean="0"/>
              <a:t>Lin et al.                  PRC52(95)</a:t>
            </a:r>
          </a:p>
          <a:p>
            <a:r>
              <a:rPr lang="en-US" altLang="ja-JP" sz="1400" dirty="0" err="1" smtClean="0"/>
              <a:t>Paschos</a:t>
            </a:r>
            <a:r>
              <a:rPr lang="en-US" altLang="ja-JP" sz="1400" dirty="0" smtClean="0"/>
              <a:t> et al.         PRD65(02)</a:t>
            </a:r>
          </a:p>
          <a:p>
            <a:r>
              <a:rPr lang="en-US" altLang="ja-JP" sz="1400" dirty="0" err="1" smtClean="0"/>
              <a:t>Lalakulich</a:t>
            </a:r>
            <a:r>
              <a:rPr lang="en-US" altLang="ja-JP" sz="1400" dirty="0" smtClean="0"/>
              <a:t> et al.      PRD71(05), PRD74(06)</a:t>
            </a:r>
          </a:p>
          <a:p>
            <a:r>
              <a:rPr lang="en-US" altLang="ja-JP" sz="1400" dirty="0" err="1" smtClean="0"/>
              <a:t>Leitner</a:t>
            </a:r>
            <a:r>
              <a:rPr lang="en-US" altLang="ja-JP" sz="1400" dirty="0" smtClean="0"/>
              <a:t> et al.           PRC79(09)</a:t>
            </a:r>
            <a:endParaRPr lang="ja-JP" altLang="en-US" sz="1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83968" y="3614643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Hernandez et al.  PRD76 (07),PRD81(10)</a:t>
            </a:r>
          </a:p>
          <a:p>
            <a:r>
              <a:rPr kumimoji="1" lang="en-US" altLang="ja-JP" sz="1400" dirty="0" err="1" smtClean="0"/>
              <a:t>Lalakulich</a:t>
            </a:r>
            <a:r>
              <a:rPr kumimoji="1" lang="en-US" altLang="ja-JP" sz="1400" dirty="0" smtClean="0"/>
              <a:t> et al.   </a:t>
            </a:r>
            <a:r>
              <a:rPr kumimoji="1" lang="en-US" altLang="ja-JP" sz="1400" dirty="0" err="1" smtClean="0"/>
              <a:t>arXiv</a:t>
            </a:r>
            <a:r>
              <a:rPr kumimoji="1" lang="en-US" altLang="ja-JP" sz="1400" dirty="0" smtClean="0"/>
              <a:t> 1007.0925</a:t>
            </a:r>
            <a:endParaRPr kumimoji="1" lang="ja-JP" alt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6624" y="112474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ja-JP" dirty="0" smtClean="0"/>
              <a:t> Above Delta region, only single </a:t>
            </a:r>
            <a:r>
              <a:rPr kumimoji="1" lang="en-US" altLang="ja-JP" dirty="0" err="1" smtClean="0"/>
              <a:t>pion</a:t>
            </a:r>
            <a:r>
              <a:rPr kumimoji="1" lang="en-US" altLang="ja-JP" dirty="0" smtClean="0"/>
              <a:t> production reaction has been studied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99592" y="5054803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Opportunity to apply development of meson production reaction for  neutrino reactions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755576" y="4910787"/>
            <a:ext cx="7344816" cy="936104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892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95536" y="47667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to proceed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1600" y="980728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kumimoji="1" lang="en-US" altLang="ja-JP" dirty="0" smtClean="0"/>
              <a:t> </a:t>
            </a:r>
            <a:r>
              <a:rPr kumimoji="1" lang="en-US" altLang="ja-JP" sz="1600" dirty="0" smtClean="0"/>
              <a:t>Determine high precision partial wave amplitude F(W) from accurate and complete experiments</a:t>
            </a:r>
          </a:p>
          <a:p>
            <a:endParaRPr lang="en-US" altLang="ja-JP" dirty="0" smtClean="0"/>
          </a:p>
          <a:p>
            <a:r>
              <a:rPr lang="en-US" altLang="ja-JP" dirty="0" smtClean="0">
                <a:solidFill>
                  <a:srgbClr val="0070C0"/>
                </a:solidFill>
              </a:rPr>
              <a:t>       d</a:t>
            </a:r>
            <a:r>
              <a:rPr kumimoji="1" lang="en-US" altLang="ja-JP" dirty="0" smtClean="0">
                <a:solidFill>
                  <a:srgbClr val="0070C0"/>
                </a:solidFill>
              </a:rPr>
              <a:t>ata are incomplete and have errors</a:t>
            </a:r>
          </a:p>
          <a:p>
            <a:endParaRPr lang="en-US" altLang="ja-JP" dirty="0" smtClean="0"/>
          </a:p>
          <a:p>
            <a:pPr>
              <a:buFont typeface="Wingdings" pitchFamily="2" charset="2"/>
              <a:buChar char="l"/>
            </a:pPr>
            <a:r>
              <a:rPr kumimoji="1" lang="en-US" altLang="ja-JP" dirty="0" smtClean="0"/>
              <a:t> </a:t>
            </a:r>
            <a:r>
              <a:rPr kumimoji="1" lang="en-US" altLang="ja-JP" sz="1600" dirty="0" smtClean="0"/>
              <a:t>Extract resonance poles and residues from F(</a:t>
            </a:r>
            <a:r>
              <a:rPr kumimoji="1" lang="en-US" altLang="ja-JP" sz="1600" dirty="0" smtClean="0">
                <a:solidFill>
                  <a:srgbClr val="FF0000"/>
                </a:solidFill>
              </a:rPr>
              <a:t>W</a:t>
            </a:r>
            <a:r>
              <a:rPr kumimoji="1" lang="en-US" altLang="ja-JP" sz="1600" dirty="0" smtClean="0"/>
              <a:t>) for complex </a:t>
            </a:r>
            <a:r>
              <a:rPr kumimoji="1" lang="en-US" altLang="ja-JP" sz="1600" dirty="0" smtClean="0">
                <a:solidFill>
                  <a:srgbClr val="FF0000"/>
                </a:solidFill>
              </a:rPr>
              <a:t>W</a:t>
            </a:r>
            <a:r>
              <a:rPr kumimoji="1" lang="en-US" altLang="ja-JP" sz="1600" dirty="0" smtClean="0"/>
              <a:t> by using analytic continuation of F(W)</a:t>
            </a:r>
          </a:p>
          <a:p>
            <a:pPr>
              <a:buFont typeface="Wingdings" pitchFamily="2" charset="2"/>
              <a:buChar char="l"/>
            </a:pPr>
            <a:endParaRPr lang="en-US" altLang="ja-JP" dirty="0" smtClean="0"/>
          </a:p>
          <a:p>
            <a:r>
              <a:rPr kumimoji="1" lang="en-US" altLang="ja-JP" dirty="0" smtClean="0"/>
              <a:t>       </a:t>
            </a:r>
            <a:r>
              <a:rPr kumimoji="1" lang="en-US" altLang="ja-JP" dirty="0" smtClean="0">
                <a:solidFill>
                  <a:srgbClr val="0070C0"/>
                </a:solidFill>
              </a:rPr>
              <a:t>analytic continuation can be done within  known analytic structure</a:t>
            </a:r>
          </a:p>
          <a:p>
            <a:r>
              <a:rPr lang="en-US" altLang="ja-JP" dirty="0" smtClean="0">
                <a:solidFill>
                  <a:srgbClr val="0070C0"/>
                </a:solidFill>
              </a:rPr>
              <a:t>     </a:t>
            </a:r>
            <a:r>
              <a:rPr kumimoji="1" lang="en-US" altLang="ja-JP" dirty="0" smtClean="0">
                <a:solidFill>
                  <a:srgbClr val="0070C0"/>
                </a:solidFill>
              </a:rPr>
              <a:t> of  each approaches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5576" y="4149080"/>
            <a:ext cx="74888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Our </a:t>
            </a:r>
            <a:r>
              <a:rPr lang="en-US" altLang="ja-JP" dirty="0" smtClean="0"/>
              <a:t>dynamical coupled channel approach</a:t>
            </a:r>
            <a:endParaRPr kumimoji="1" lang="en-US" altLang="ja-JP" dirty="0" smtClean="0"/>
          </a:p>
          <a:p>
            <a:r>
              <a:rPr lang="en-US" altLang="ja-JP" dirty="0" smtClean="0"/>
              <a:t>    </a:t>
            </a:r>
          </a:p>
          <a:p>
            <a:pPr>
              <a:buFont typeface="Wingdings" pitchFamily="2" charset="2"/>
              <a:buChar char="ü"/>
            </a:pPr>
            <a:r>
              <a:rPr kumimoji="1" lang="en-US" altLang="ja-JP" sz="1600" dirty="0" smtClean="0"/>
              <a:t>reduce errors in extracting nucleon resonances by interpolating    </a:t>
            </a:r>
          </a:p>
          <a:p>
            <a:r>
              <a:rPr lang="en-US" altLang="ja-JP" sz="1600" dirty="0" smtClean="0"/>
              <a:t>   </a:t>
            </a:r>
            <a:r>
              <a:rPr kumimoji="1" lang="en-US" altLang="ja-JP" sz="1600" dirty="0" smtClean="0"/>
              <a:t>data </a:t>
            </a:r>
            <a:r>
              <a:rPr kumimoji="1" lang="en-US" altLang="ja-JP" sz="1600" dirty="0" smtClean="0"/>
              <a:t>by using  dynamical  reaction model </a:t>
            </a:r>
          </a:p>
          <a:p>
            <a:pPr>
              <a:buFont typeface="Wingdings" pitchFamily="2" charset="2"/>
              <a:buChar char="ü"/>
            </a:pPr>
            <a:r>
              <a:rPr lang="en-US" altLang="ja-JP" sz="1600" dirty="0" smtClean="0"/>
              <a:t>implement essential element of non-</a:t>
            </a:r>
            <a:r>
              <a:rPr lang="en-US" altLang="ja-JP" sz="1600" dirty="0" err="1" smtClean="0"/>
              <a:t>perturbative</a:t>
            </a:r>
            <a:r>
              <a:rPr lang="en-US" altLang="ja-JP" sz="1600" dirty="0" smtClean="0"/>
              <a:t> QCD as much as we can</a:t>
            </a:r>
          </a:p>
          <a:p>
            <a:pPr>
              <a:buFont typeface="Wingdings" pitchFamily="2" charset="2"/>
              <a:buChar char="ü"/>
            </a:pPr>
            <a:endParaRPr kumimoji="1" lang="en-US" altLang="ja-JP" sz="1600" dirty="0" smtClean="0"/>
          </a:p>
          <a:p>
            <a:pPr>
              <a:buFont typeface="Wingdings" pitchFamily="2" charset="2"/>
              <a:buChar char="ü"/>
            </a:pPr>
            <a:r>
              <a:rPr lang="en-US" altLang="ja-JP" sz="1600" dirty="0"/>
              <a:t>e</a:t>
            </a:r>
            <a:r>
              <a:rPr lang="en-US" altLang="ja-JP" sz="1600" dirty="0" smtClean="0"/>
              <a:t>xtract resonance </a:t>
            </a:r>
            <a:r>
              <a:rPr lang="en-US" altLang="ja-JP" sz="1600" dirty="0" err="1" smtClean="0"/>
              <a:t>pole,residue</a:t>
            </a:r>
            <a:endParaRPr kumimoji="1" lang="en-US" altLang="ja-JP" sz="1600" dirty="0" smtClean="0"/>
          </a:p>
          <a:p>
            <a:pPr>
              <a:buFont typeface="Wingdings" pitchFamily="2" charset="2"/>
              <a:buChar char="ü"/>
            </a:pPr>
            <a:r>
              <a:rPr lang="en-US" altLang="ja-JP" sz="1600" dirty="0"/>
              <a:t>p</a:t>
            </a:r>
            <a:r>
              <a:rPr lang="en-US" altLang="ja-JP" sz="1600" dirty="0" smtClean="0"/>
              <a:t>rovide interpretations of the extracted resonance parameters</a:t>
            </a:r>
            <a:endParaRPr kumimoji="1" lang="ja-JP" altLang="en-US" sz="1600" dirty="0"/>
          </a:p>
        </p:txBody>
      </p:sp>
      <p:sp>
        <p:nvSpPr>
          <p:cNvPr id="6" name="角丸四角形 5"/>
          <p:cNvSpPr/>
          <p:nvPr/>
        </p:nvSpPr>
        <p:spPr>
          <a:xfrm>
            <a:off x="395536" y="4005064"/>
            <a:ext cx="7704856" cy="24482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cc-pf4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6738" y="3601764"/>
            <a:ext cx="2736304" cy="1843460"/>
          </a:xfrm>
          <a:prstGeom prst="rect">
            <a:avLst/>
          </a:prstGeom>
        </p:spPr>
      </p:pic>
      <p:pic>
        <p:nvPicPr>
          <p:cNvPr id="7" name="図 6" descr="cc-nf4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3505" y="3432537"/>
            <a:ext cx="2952328" cy="2012687"/>
          </a:xfrm>
          <a:prstGeom prst="rect">
            <a:avLst/>
          </a:prstGeom>
        </p:spPr>
      </p:pic>
      <p:cxnSp>
        <p:nvCxnSpPr>
          <p:cNvPr id="9" name="直線コネクタ 8"/>
          <p:cNvCxnSpPr/>
          <p:nvPr/>
        </p:nvCxnSpPr>
        <p:spPr>
          <a:xfrm>
            <a:off x="4860032" y="5589240"/>
            <a:ext cx="93610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4860032" y="5877272"/>
            <a:ext cx="93610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4860032" y="6453336"/>
            <a:ext cx="936104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4860032" y="6165304"/>
            <a:ext cx="936104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1475656" y="5661248"/>
            <a:ext cx="936104" cy="0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012160" y="537321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Tot (including 2pi) 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012160" y="63000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K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7544" y="580526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SL model (</a:t>
            </a:r>
            <a:r>
              <a:rPr lang="en-US" altLang="ja-JP" dirty="0" smtClean="0"/>
              <a:t>single pi via</a:t>
            </a:r>
            <a:r>
              <a:rPr kumimoji="1" lang="en-US" altLang="ja-JP" dirty="0" smtClean="0"/>
              <a:t> Delta)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12160" y="56612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</a:t>
            </a:r>
            <a:r>
              <a:rPr kumimoji="1" lang="en-US" altLang="ja-JP" dirty="0" smtClean="0"/>
              <a:t>ingle pi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012160" y="594928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eta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63708" y="224413"/>
            <a:ext cx="8340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Forward neutrino induced meson production reaction in nucleon resonance region : the first </a:t>
            </a:r>
            <a:r>
              <a:rPr lang="en-US" altLang="ja-JP" sz="2000" dirty="0" smtClean="0">
                <a:solidFill>
                  <a:srgbClr val="0070C0"/>
                </a:solidFill>
              </a:rPr>
              <a:t>application of coupled channel approach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56738" y="1124744"/>
            <a:ext cx="84969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Objective:</a:t>
            </a:r>
            <a:r>
              <a:rPr lang="en-US" altLang="ja-JP" dirty="0" smtClean="0"/>
              <a:t>    * </a:t>
            </a:r>
            <a:r>
              <a:rPr lang="en-US" altLang="ja-JP" sz="1600" dirty="0" smtClean="0"/>
              <a:t>benchmark for the future full meson production model</a:t>
            </a:r>
          </a:p>
          <a:p>
            <a:r>
              <a:rPr kumimoji="1" lang="en-US" altLang="ja-JP" sz="1600" dirty="0" smtClean="0"/>
              <a:t>                      * </a:t>
            </a:r>
            <a:r>
              <a:rPr kumimoji="1" lang="en-US" altLang="ja-JP" sz="1600" dirty="0" err="1" smtClean="0"/>
              <a:t>eta,kaon</a:t>
            </a:r>
            <a:r>
              <a:rPr kumimoji="1" lang="en-US" altLang="ja-JP" sz="1600" dirty="0" smtClean="0"/>
              <a:t> production rate for back ground estimation of proton decay analysis</a:t>
            </a:r>
            <a:endParaRPr kumimoji="1" lang="ja-JP" altLang="en-US" sz="1600" dirty="0"/>
          </a:p>
        </p:txBody>
      </p:sp>
      <p:pic>
        <p:nvPicPr>
          <p:cNvPr id="21" name="図 20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268591" y="1911071"/>
            <a:ext cx="1719913" cy="266980"/>
          </a:xfrm>
          <a:prstGeom prst="rect">
            <a:avLst/>
          </a:prstGeom>
          <a:noFill/>
        </p:spPr>
      </p:pic>
      <p:pic>
        <p:nvPicPr>
          <p:cNvPr id="22" name="図 2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331640" y="2434975"/>
            <a:ext cx="3148589" cy="633985"/>
          </a:xfrm>
          <a:prstGeom prst="rect">
            <a:avLst/>
          </a:prstGeom>
          <a:noFill/>
        </p:spPr>
      </p:pic>
      <p:sp>
        <p:nvSpPr>
          <p:cNvPr id="23" name="テキスト ボックス 22"/>
          <p:cNvSpPr txBox="1"/>
          <p:nvPr/>
        </p:nvSpPr>
        <p:spPr>
          <a:xfrm>
            <a:off x="478755" y="1883021"/>
            <a:ext cx="2507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Use PCAC for</a:t>
            </a:r>
            <a:endParaRPr kumimoji="1" lang="ja-JP" altLang="en-US" sz="1600" dirty="0"/>
          </a:p>
        </p:txBody>
      </p:sp>
      <p:sp>
        <p:nvSpPr>
          <p:cNvPr id="24" name="角丸四角形 23"/>
          <p:cNvSpPr/>
          <p:nvPr/>
        </p:nvSpPr>
        <p:spPr>
          <a:xfrm>
            <a:off x="1115616" y="2348880"/>
            <a:ext cx="7488832" cy="1008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026" y="2492896"/>
            <a:ext cx="3136398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716016" y="266827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,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15616" y="332656"/>
            <a:ext cx="5724128" cy="762000"/>
          </a:xfrm>
        </p:spPr>
        <p:txBody>
          <a:bodyPr/>
          <a:lstStyle/>
          <a:p>
            <a:pPr eaLnBrk="1" hangingPunct="1"/>
            <a:r>
              <a:rPr lang="en-US" altLang="ja-JP" sz="3200" dirty="0" smtClean="0">
                <a:solidFill>
                  <a:srgbClr val="0000FF"/>
                </a:solidFill>
                <a:latin typeface="Arial Black" charset="0"/>
                <a:ea typeface="ＭＳ Ｐゴシック" charset="-128"/>
              </a:rPr>
              <a:t> </a:t>
            </a:r>
            <a:r>
              <a:rPr lang="en-US" altLang="ja-JP" sz="2400" dirty="0" smtClean="0">
                <a:solidFill>
                  <a:srgbClr val="0000FF"/>
                </a:solidFill>
                <a:latin typeface="Arial Black" charset="0"/>
                <a:ea typeface="ＭＳ Ｐゴシック" charset="-128"/>
              </a:rPr>
              <a:t>Next Tasks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55576" y="1916832"/>
            <a:ext cx="7655007" cy="275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altLang="ja-JP" sz="1800" dirty="0" smtClean="0"/>
              <a:t>Complete </a:t>
            </a:r>
            <a:r>
              <a:rPr lang="en-US" altLang="ja-JP" sz="1800" dirty="0"/>
              <a:t>the extraction of </a:t>
            </a:r>
            <a:r>
              <a:rPr lang="en-US" altLang="ja-JP" sz="1800" dirty="0" smtClean="0"/>
              <a:t>resonance parameters including N-N</a:t>
            </a:r>
            <a:r>
              <a:rPr lang="en-US" altLang="ja-JP" sz="1800" dirty="0"/>
              <a:t>* form factors </a:t>
            </a:r>
            <a:endParaRPr lang="en-US" altLang="ja-JP" sz="1800" dirty="0" smtClean="0"/>
          </a:p>
          <a:p>
            <a:pPr marL="342900" indent="-342900">
              <a:lnSpc>
                <a:spcPct val="120000"/>
              </a:lnSpc>
            </a:pPr>
            <a:endParaRPr lang="en-US" altLang="ja-JP" sz="1800" dirty="0" smtClean="0"/>
          </a:p>
          <a:p>
            <a:pPr marL="342900" indent="-342900">
              <a:lnSpc>
                <a:spcPct val="120000"/>
              </a:lnSpc>
              <a:buAutoNum type="arabicPeriod" startAt="2"/>
            </a:pPr>
            <a:r>
              <a:rPr lang="en-US" altLang="ja-JP" sz="1800" dirty="0" smtClean="0"/>
              <a:t>Analysis on the structure of major resonances(S11,D13) </a:t>
            </a:r>
          </a:p>
          <a:p>
            <a:pPr marL="342900" indent="-342900">
              <a:lnSpc>
                <a:spcPct val="120000"/>
              </a:lnSpc>
            </a:pPr>
            <a:endParaRPr lang="en-US" altLang="ja-JP" sz="1800" dirty="0" smtClean="0"/>
          </a:p>
          <a:p>
            <a:pPr>
              <a:lnSpc>
                <a:spcPct val="120000"/>
              </a:lnSpc>
            </a:pPr>
            <a:r>
              <a:rPr lang="en-US" altLang="ja-JP" sz="1800" dirty="0" smtClean="0"/>
              <a:t>3.  Make predictions for </a:t>
            </a:r>
            <a:r>
              <a:rPr lang="en-US" altLang="ja-JP" sz="1800" dirty="0" smtClean="0">
                <a:solidFill>
                  <a:srgbClr val="FF0000"/>
                </a:solidFill>
              </a:rPr>
              <a:t>J-PARC </a:t>
            </a:r>
            <a:r>
              <a:rPr lang="en-US" altLang="ja-JP" sz="1800" dirty="0" smtClean="0"/>
              <a:t>projects on </a:t>
            </a:r>
            <a:r>
              <a:rPr lang="en-US" altLang="ja-JP" sz="1800" dirty="0" smtClean="0">
                <a:solidFill>
                  <a:srgbClr val="FF0000"/>
                </a:solidFill>
              </a:rPr>
              <a:t>πΝ -&gt; ππΝ, ΚΛ…</a:t>
            </a:r>
          </a:p>
          <a:p>
            <a:pPr>
              <a:lnSpc>
                <a:spcPct val="120000"/>
              </a:lnSpc>
            </a:pPr>
            <a:endParaRPr lang="en-US" altLang="ja-JP" sz="18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ja-JP" sz="1800" dirty="0" smtClean="0"/>
              <a:t>4. Complete  model of weak meson production reaction 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228600" y="838200"/>
            <a:ext cx="18466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8" name="TextBox 8"/>
          <p:cNvSpPr txBox="1"/>
          <p:nvPr/>
        </p:nvSpPr>
        <p:spPr>
          <a:xfrm>
            <a:off x="899592" y="1124744"/>
            <a:ext cx="609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extending the ANL-Osaka collaboration (since </a:t>
            </a:r>
            <a:r>
              <a:rPr lang="en-US" dirty="0" smtClean="0">
                <a:solidFill>
                  <a:srgbClr val="FF0000"/>
                </a:solidFill>
              </a:rPr>
              <a:t>1996</a:t>
            </a:r>
            <a:r>
              <a:rPr lang="en-US" dirty="0" smtClean="0"/>
              <a:t>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gpi0p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1485" y="0"/>
            <a:ext cx="6169115" cy="6858000"/>
          </a:xfrm>
          <a:prstGeom prst="rect">
            <a:avLst/>
          </a:prstGeom>
        </p:spPr>
      </p:pic>
      <p:pic>
        <p:nvPicPr>
          <p:cNvPr id="4" name="Picture 3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76200"/>
            <a:ext cx="112395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09600"/>
            <a:ext cx="2467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Kamano</a:t>
            </a:r>
            <a:r>
              <a:rPr lang="en-US" sz="1200" dirty="0" smtClean="0">
                <a:solidFill>
                  <a:srgbClr val="FF0000"/>
                </a:solidFill>
              </a:rPr>
              <a:t>,  Nakamura, Lee, Sato, 2012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1e_dc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2700" y="0"/>
            <a:ext cx="5143500" cy="6858000"/>
          </a:xfrm>
          <a:prstGeom prst="rect">
            <a:avLst/>
          </a:prstGeom>
        </p:spPr>
      </p:pic>
      <p:pic>
        <p:nvPicPr>
          <p:cNvPr id="4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152400"/>
            <a:ext cx="1003300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09600"/>
            <a:ext cx="2467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Kamano</a:t>
            </a:r>
            <a:r>
              <a:rPr lang="en-US" sz="1200" dirty="0" smtClean="0">
                <a:solidFill>
                  <a:srgbClr val="FF0000"/>
                </a:solidFill>
              </a:rPr>
              <a:t>,  Nakamura, Lee, Sato, 2012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3708401" y="1196181"/>
            <a:ext cx="1439863" cy="433388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88915"/>
            <a:ext cx="91440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3200" smtClean="0">
                <a:solidFill>
                  <a:srgbClr val="0000FF"/>
                </a:solidFill>
                <a:latin typeface="Arial Black" pitchFamily="34" charset="0"/>
                <a:sym typeface="Wingdings" pitchFamily="2" charset="2"/>
              </a:rPr>
              <a:t>Single pion photoproduction</a:t>
            </a:r>
            <a:endParaRPr lang="en-US" altLang="ja-JP" sz="3200" smtClean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5" name="18 CuadroTexto"/>
          <p:cNvSpPr txBox="1">
            <a:spLocks noChangeArrowheads="1"/>
          </p:cNvSpPr>
          <p:nvPr/>
        </p:nvSpPr>
        <p:spPr bwMode="auto">
          <a:xfrm>
            <a:off x="1066800" y="6248400"/>
            <a:ext cx="3097212" cy="24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1" rIns="91424" bIns="45711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1200" b="1" dirty="0" err="1" smtClean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Kamano</a:t>
            </a:r>
            <a:r>
              <a:rPr lang="en-US" altLang="ja-JP" sz="1200" b="1" dirty="0" smtClean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, Nakamura, Lee, Sato, 2012</a:t>
            </a:r>
          </a:p>
        </p:txBody>
      </p:sp>
      <p:sp>
        <p:nvSpPr>
          <p:cNvPr id="6" name="19 CuadroTexto"/>
          <p:cNvSpPr txBox="1">
            <a:spLocks noChangeArrowheads="1"/>
          </p:cNvSpPr>
          <p:nvPr/>
        </p:nvSpPr>
        <p:spPr bwMode="auto">
          <a:xfrm>
            <a:off x="4859339" y="6165056"/>
            <a:ext cx="4284662" cy="41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1" rIns="91424" bIns="45711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1200" b="1" smtClean="0">
                <a:latin typeface="Arial" charset="0"/>
                <a:ea typeface="ＭＳ Ｐゴシック" pitchFamily="50" charset="-128"/>
              </a:rPr>
              <a:t>Previous model (fitted to </a:t>
            </a:r>
            <a:r>
              <a:rPr lang="en-US" altLang="ja-JP" sz="1200" b="1" smtClean="0">
                <a:latin typeface="Symbol" pitchFamily="18" charset="2"/>
                <a:ea typeface="ＭＳ Ｐゴシック" pitchFamily="50" charset="-128"/>
              </a:rPr>
              <a:t>g</a:t>
            </a:r>
            <a:r>
              <a:rPr lang="en-US" altLang="ja-JP" sz="1200" b="1" smtClean="0">
                <a:latin typeface="Arial" charset="0"/>
                <a:ea typeface="ＭＳ Ｐゴシック" pitchFamily="50" charset="-128"/>
              </a:rPr>
              <a:t>N </a:t>
            </a:r>
            <a:r>
              <a:rPr lang="en-US" altLang="ja-JP" sz="1200" b="1" smtClean="0">
                <a:latin typeface="Arial" charset="0"/>
                <a:ea typeface="ＭＳ Ｐゴシック" pitchFamily="50" charset="-128"/>
                <a:sym typeface="Wingdings" pitchFamily="2" charset="2"/>
              </a:rPr>
              <a:t> </a:t>
            </a:r>
            <a:r>
              <a:rPr lang="en-US" altLang="ja-JP" sz="1200" b="1" smtClean="0">
                <a:latin typeface="Symbol" pitchFamily="18" charset="2"/>
                <a:ea typeface="ＭＳ Ｐゴシック" pitchFamily="50" charset="-128"/>
                <a:sym typeface="Wingdings" pitchFamily="2" charset="2"/>
              </a:rPr>
              <a:t>p</a:t>
            </a:r>
            <a:r>
              <a:rPr lang="en-US" altLang="ja-JP" sz="1200" b="1" smtClean="0">
                <a:latin typeface="Arial" charset="0"/>
                <a:ea typeface="ＭＳ Ｐゴシック" pitchFamily="50" charset="-128"/>
                <a:sym typeface="Wingdings" pitchFamily="2" charset="2"/>
              </a:rPr>
              <a:t>N data </a:t>
            </a:r>
            <a:r>
              <a:rPr lang="en-US" altLang="ja-JP" sz="14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50" charset="-128"/>
                <a:sym typeface="Wingdings" pitchFamily="2" charset="2"/>
              </a:rPr>
              <a:t>up to 1.6 GeV</a:t>
            </a:r>
            <a:r>
              <a:rPr lang="en-US" altLang="ja-JP" sz="1200" b="1" smtClean="0">
                <a:latin typeface="Arial" charset="0"/>
                <a:ea typeface="ＭＳ Ｐゴシック" pitchFamily="50" charset="-128"/>
                <a:sym typeface="Wingdings" pitchFamily="2" charset="2"/>
              </a:rPr>
              <a:t>)</a:t>
            </a:r>
            <a:r>
              <a:rPr lang="en-US" altLang="ja-JP" sz="1200" b="1" smtClean="0">
                <a:latin typeface="Arial" charset="0"/>
                <a:ea typeface="ＭＳ Ｐゴシック" pitchFamily="50" charset="-128"/>
              </a:rPr>
              <a:t> [PRC77 045205 (2008)]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15900" y="6380956"/>
            <a:ext cx="827088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4032250" y="6380956"/>
            <a:ext cx="827088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23851" y="1772447"/>
            <a:ext cx="3579812" cy="309563"/>
            <a:chOff x="158" y="663"/>
            <a:chExt cx="2255" cy="195"/>
          </a:xfrm>
        </p:grpSpPr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58" y="663"/>
              <a:ext cx="2255" cy="1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89984" tIns="46791" rIns="89984" bIns="46791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400"/>
                <a:t>Angular distribution                                  </a:t>
              </a:r>
            </a:p>
          </p:txBody>
        </p:sp>
        <p:pic>
          <p:nvPicPr>
            <p:cNvPr id="11" name="Picture 10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702"/>
              <a:ext cx="930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580065" y="1772447"/>
            <a:ext cx="2290763" cy="309563"/>
            <a:chOff x="3379" y="935"/>
            <a:chExt cx="1443" cy="195"/>
          </a:xfrm>
        </p:grpSpPr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379" y="935"/>
              <a:ext cx="1443" cy="1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89984" tIns="46791" rIns="89984" bIns="46791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400"/>
                <a:t>Photon asymmetry          </a:t>
              </a:r>
            </a:p>
          </p:txBody>
        </p:sp>
        <p:pic>
          <p:nvPicPr>
            <p:cNvPr id="14" name="Picture 1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9" y="981"/>
              <a:ext cx="9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" name="Picture 15" descr="gp-pi0p-dc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" y="2204245"/>
            <a:ext cx="3598863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グループ化 15"/>
          <p:cNvGrpSpPr/>
          <p:nvPr/>
        </p:nvGrpSpPr>
        <p:grpSpPr>
          <a:xfrm>
            <a:off x="497632" y="2276872"/>
            <a:ext cx="3210272" cy="2664296"/>
            <a:chOff x="497632" y="2276872"/>
            <a:chExt cx="3210272" cy="2664296"/>
          </a:xfrm>
        </p:grpSpPr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497632" y="2276872"/>
              <a:ext cx="762000" cy="248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 dirty="0"/>
                <a:t>1137 </a:t>
              </a:r>
              <a:r>
                <a:rPr lang="en-US" altLang="ja-JP" sz="1000" dirty="0" err="1"/>
                <a:t>MeV</a:t>
              </a:r>
              <a:endParaRPr lang="en-US" altLang="ja-JP" sz="1000" dirty="0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1721768" y="2276872"/>
              <a:ext cx="762000" cy="248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 dirty="0"/>
                <a:t>1232 </a:t>
              </a:r>
              <a:r>
                <a:rPr lang="en-US" altLang="ja-JP" sz="1000" dirty="0" err="1"/>
                <a:t>MeV</a:t>
              </a:r>
              <a:endParaRPr lang="en-US" altLang="ja-JP" sz="1000" dirty="0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2915816" y="2276872"/>
              <a:ext cx="762000" cy="248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 dirty="0"/>
                <a:t>1334 </a:t>
              </a:r>
              <a:r>
                <a:rPr lang="en-US" altLang="ja-JP" sz="1000" dirty="0" err="1"/>
                <a:t>MeV</a:t>
              </a:r>
              <a:endParaRPr lang="en-US" altLang="ja-JP" sz="1000" dirty="0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497632" y="3468094"/>
              <a:ext cx="762000" cy="248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 dirty="0"/>
                <a:t>1462 </a:t>
              </a:r>
              <a:r>
                <a:rPr lang="en-US" altLang="ja-JP" sz="1000" dirty="0" err="1"/>
                <a:t>MeV</a:t>
              </a:r>
              <a:endParaRPr lang="en-US" altLang="ja-JP" sz="1000" dirty="0"/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1721768" y="3468094"/>
              <a:ext cx="762000" cy="248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 dirty="0"/>
                <a:t>1527 </a:t>
              </a:r>
              <a:r>
                <a:rPr lang="en-US" altLang="ja-JP" sz="1000" dirty="0" err="1"/>
                <a:t>MeV</a:t>
              </a:r>
              <a:endParaRPr lang="en-US" altLang="ja-JP" sz="1000" dirty="0"/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2915816" y="3468094"/>
              <a:ext cx="762000" cy="248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 dirty="0"/>
                <a:t>1617 </a:t>
              </a:r>
              <a:r>
                <a:rPr lang="en-US" altLang="ja-JP" sz="1000" dirty="0" err="1"/>
                <a:t>MeV</a:t>
              </a:r>
              <a:endParaRPr lang="en-US" altLang="ja-JP" sz="1000" dirty="0"/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527050" y="4692230"/>
              <a:ext cx="762000" cy="248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 dirty="0"/>
                <a:t>1729 </a:t>
              </a:r>
              <a:r>
                <a:rPr lang="en-US" altLang="ja-JP" sz="1000" dirty="0" err="1"/>
                <a:t>MeV</a:t>
              </a:r>
              <a:endParaRPr lang="en-US" altLang="ja-JP" sz="1000" dirty="0"/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1691680" y="4692230"/>
              <a:ext cx="762000" cy="248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 dirty="0"/>
                <a:t>1834 </a:t>
              </a:r>
              <a:r>
                <a:rPr lang="en-US" altLang="ja-JP" sz="1000" dirty="0" err="1"/>
                <a:t>MeV</a:t>
              </a:r>
              <a:endParaRPr lang="en-US" altLang="ja-JP" sz="1000" dirty="0"/>
            </a:p>
          </p:txBody>
        </p: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2945904" y="4692230"/>
              <a:ext cx="762000" cy="248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 dirty="0"/>
                <a:t>1958 </a:t>
              </a:r>
              <a:r>
                <a:rPr lang="en-US" altLang="ja-JP" sz="1000" dirty="0" err="1"/>
                <a:t>MeV</a:t>
              </a:r>
              <a:endParaRPr lang="en-US" altLang="ja-JP" sz="1000" dirty="0"/>
            </a:p>
          </p:txBody>
        </p:sp>
      </p:grpSp>
      <p:pic>
        <p:nvPicPr>
          <p:cNvPr id="26" name="Picture 26" descr="gp-pi0p-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84" y="2238090"/>
            <a:ext cx="3557016" cy="391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231106"/>
            <a:ext cx="112395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テキスト ボックス 27"/>
          <p:cNvSpPr txBox="1"/>
          <p:nvPr/>
        </p:nvSpPr>
        <p:spPr>
          <a:xfrm>
            <a:off x="4448226" y="738773"/>
            <a:ext cx="3240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Kamano, Nakamura, Lee, Sato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, 2012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5076056" y="3212976"/>
            <a:ext cx="3210272" cy="2664296"/>
            <a:chOff x="497632" y="2276872"/>
            <a:chExt cx="3210272" cy="2664296"/>
          </a:xfrm>
        </p:grpSpPr>
        <p:sp>
          <p:nvSpPr>
            <p:cNvPr id="30" name="Text Box 16"/>
            <p:cNvSpPr txBox="1">
              <a:spLocks noChangeArrowheads="1"/>
            </p:cNvSpPr>
            <p:nvPr/>
          </p:nvSpPr>
          <p:spPr bwMode="auto">
            <a:xfrm>
              <a:off x="497632" y="2276872"/>
              <a:ext cx="762000" cy="248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 dirty="0"/>
                <a:t>1137 </a:t>
              </a:r>
              <a:r>
                <a:rPr lang="en-US" altLang="ja-JP" sz="1000" dirty="0" err="1"/>
                <a:t>MeV</a:t>
              </a:r>
              <a:endParaRPr lang="en-US" altLang="ja-JP" sz="1000" dirty="0"/>
            </a:p>
          </p:txBody>
        </p:sp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1721768" y="2276872"/>
              <a:ext cx="762000" cy="248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 dirty="0"/>
                <a:t>1232 </a:t>
              </a:r>
              <a:r>
                <a:rPr lang="en-US" altLang="ja-JP" sz="1000" dirty="0" err="1"/>
                <a:t>MeV</a:t>
              </a:r>
              <a:endParaRPr lang="en-US" altLang="ja-JP" sz="1000" dirty="0"/>
            </a:p>
          </p:txBody>
        </p:sp>
        <p:sp>
          <p:nvSpPr>
            <p:cNvPr id="32" name="Text Box 18"/>
            <p:cNvSpPr txBox="1">
              <a:spLocks noChangeArrowheads="1"/>
            </p:cNvSpPr>
            <p:nvPr/>
          </p:nvSpPr>
          <p:spPr bwMode="auto">
            <a:xfrm>
              <a:off x="2915816" y="2276872"/>
              <a:ext cx="762000" cy="248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 dirty="0"/>
                <a:t>1334 </a:t>
              </a:r>
              <a:r>
                <a:rPr lang="en-US" altLang="ja-JP" sz="1000" dirty="0" err="1"/>
                <a:t>MeV</a:t>
              </a:r>
              <a:endParaRPr lang="en-US" altLang="ja-JP" sz="1000" dirty="0"/>
            </a:p>
          </p:txBody>
        </p:sp>
        <p:sp>
          <p:nvSpPr>
            <p:cNvPr id="33" name="Text Box 19"/>
            <p:cNvSpPr txBox="1">
              <a:spLocks noChangeArrowheads="1"/>
            </p:cNvSpPr>
            <p:nvPr/>
          </p:nvSpPr>
          <p:spPr bwMode="auto">
            <a:xfrm>
              <a:off x="497632" y="3468094"/>
              <a:ext cx="762000" cy="248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 dirty="0"/>
                <a:t>1462 </a:t>
              </a:r>
              <a:r>
                <a:rPr lang="en-US" altLang="ja-JP" sz="1000" dirty="0" err="1"/>
                <a:t>MeV</a:t>
              </a:r>
              <a:endParaRPr lang="en-US" altLang="ja-JP" sz="1000" dirty="0"/>
            </a:p>
          </p:txBody>
        </p:sp>
        <p:sp>
          <p:nvSpPr>
            <p:cNvPr id="34" name="Text Box 20"/>
            <p:cNvSpPr txBox="1">
              <a:spLocks noChangeArrowheads="1"/>
            </p:cNvSpPr>
            <p:nvPr/>
          </p:nvSpPr>
          <p:spPr bwMode="auto">
            <a:xfrm>
              <a:off x="1721768" y="3468094"/>
              <a:ext cx="762000" cy="248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 dirty="0"/>
                <a:t>1527 </a:t>
              </a:r>
              <a:r>
                <a:rPr lang="en-US" altLang="ja-JP" sz="1000" dirty="0" err="1"/>
                <a:t>MeV</a:t>
              </a:r>
              <a:endParaRPr lang="en-US" altLang="ja-JP" sz="1000" dirty="0"/>
            </a:p>
          </p:txBody>
        </p:sp>
        <p:sp>
          <p:nvSpPr>
            <p:cNvPr id="35" name="Text Box 21"/>
            <p:cNvSpPr txBox="1">
              <a:spLocks noChangeArrowheads="1"/>
            </p:cNvSpPr>
            <p:nvPr/>
          </p:nvSpPr>
          <p:spPr bwMode="auto">
            <a:xfrm>
              <a:off x="2915816" y="3468094"/>
              <a:ext cx="762000" cy="248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 dirty="0"/>
                <a:t>1617 </a:t>
              </a:r>
              <a:r>
                <a:rPr lang="en-US" altLang="ja-JP" sz="1000" dirty="0" err="1"/>
                <a:t>MeV</a:t>
              </a:r>
              <a:endParaRPr lang="en-US" altLang="ja-JP" sz="1000" dirty="0"/>
            </a:p>
          </p:txBody>
        </p:sp>
        <p:sp>
          <p:nvSpPr>
            <p:cNvPr id="36" name="Text Box 22"/>
            <p:cNvSpPr txBox="1">
              <a:spLocks noChangeArrowheads="1"/>
            </p:cNvSpPr>
            <p:nvPr/>
          </p:nvSpPr>
          <p:spPr bwMode="auto">
            <a:xfrm>
              <a:off x="527050" y="4692230"/>
              <a:ext cx="762000" cy="248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 dirty="0"/>
                <a:t>1729 </a:t>
              </a:r>
              <a:r>
                <a:rPr lang="en-US" altLang="ja-JP" sz="1000" dirty="0" err="1"/>
                <a:t>MeV</a:t>
              </a:r>
              <a:endParaRPr lang="en-US" altLang="ja-JP" sz="1000" dirty="0"/>
            </a:p>
          </p:txBody>
        </p:sp>
        <p:sp>
          <p:nvSpPr>
            <p:cNvPr id="37" name="Text Box 23"/>
            <p:cNvSpPr txBox="1">
              <a:spLocks noChangeArrowheads="1"/>
            </p:cNvSpPr>
            <p:nvPr/>
          </p:nvSpPr>
          <p:spPr bwMode="auto">
            <a:xfrm>
              <a:off x="1691680" y="4692230"/>
              <a:ext cx="762000" cy="248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 dirty="0"/>
                <a:t>1834 </a:t>
              </a:r>
              <a:r>
                <a:rPr lang="en-US" altLang="ja-JP" sz="1000" dirty="0" err="1"/>
                <a:t>MeV</a:t>
              </a:r>
              <a:endParaRPr lang="en-US" altLang="ja-JP" sz="1000" dirty="0"/>
            </a:p>
          </p:txBody>
        </p:sp>
        <p:sp>
          <p:nvSpPr>
            <p:cNvPr id="38" name="Text Box 24"/>
            <p:cNvSpPr txBox="1">
              <a:spLocks noChangeArrowheads="1"/>
            </p:cNvSpPr>
            <p:nvPr/>
          </p:nvSpPr>
          <p:spPr bwMode="auto">
            <a:xfrm>
              <a:off x="2945904" y="4692230"/>
              <a:ext cx="762000" cy="248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 dirty="0"/>
                <a:t>1958 </a:t>
              </a:r>
              <a:r>
                <a:rPr lang="en-US" altLang="ja-JP" sz="1000" dirty="0" err="1"/>
                <a:t>MeV</a:t>
              </a:r>
              <a:endParaRPr lang="en-US" altLang="ja-JP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1" y="817530"/>
            <a:ext cx="3627802" cy="253946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840" y="776714"/>
            <a:ext cx="3744416" cy="262109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0" y="3377926"/>
            <a:ext cx="4032448" cy="282271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331640" y="33265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Electromagnetic </a:t>
            </a:r>
            <a:r>
              <a:rPr kumimoji="1" lang="en-US" altLang="ja-JP" dirty="0" err="1" smtClean="0"/>
              <a:t>Helicity</a:t>
            </a:r>
            <a:r>
              <a:rPr kumimoji="1" lang="en-US" altLang="ja-JP" dirty="0" smtClean="0"/>
              <a:t> Amplitude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274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320" y="1086238"/>
            <a:ext cx="2708249" cy="188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22240"/>
            <a:ext cx="9144000" cy="56673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2400" dirty="0" smtClean="0">
                <a:solidFill>
                  <a:srgbClr val="0000FF"/>
                </a:solidFill>
                <a:latin typeface="Arial Black" pitchFamily="34" charset="0"/>
              </a:rPr>
              <a:t>Analysis Database</a:t>
            </a:r>
            <a:endParaRPr lang="ja-JP" altLang="en-US" sz="2400" dirty="0" smtClean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2047" y="1828386"/>
            <a:ext cx="1436612" cy="95410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Pion-induced</a:t>
            </a:r>
          </a:p>
          <a:p>
            <a:r>
              <a:rPr kumimoji="1" lang="en-US" altLang="ja-JP" sz="1400" b="1" dirty="0" smtClean="0"/>
              <a:t>reactions </a:t>
            </a:r>
          </a:p>
          <a:p>
            <a:r>
              <a:rPr kumimoji="1" lang="en-US" altLang="ja-JP" sz="1400" b="1" dirty="0" smtClean="0"/>
              <a:t>(purely strong </a:t>
            </a:r>
          </a:p>
          <a:p>
            <a:r>
              <a:rPr kumimoji="1" lang="en-US" altLang="ja-JP" sz="1400" b="1" dirty="0" smtClean="0"/>
              <a:t>reactions)</a:t>
            </a:r>
            <a:endParaRPr kumimoji="1" lang="ja-JP" altLang="en-US" sz="14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2046" y="5085184"/>
            <a:ext cx="1117614" cy="738664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Photo-</a:t>
            </a:r>
          </a:p>
          <a:p>
            <a:r>
              <a:rPr kumimoji="1" lang="en-US" altLang="ja-JP" sz="1400" b="1" dirty="0" smtClean="0"/>
              <a:t>production</a:t>
            </a:r>
          </a:p>
          <a:p>
            <a:r>
              <a:rPr kumimoji="1" lang="en-US" altLang="ja-JP" sz="1400" b="1" dirty="0" smtClean="0"/>
              <a:t>reactions</a:t>
            </a:r>
            <a:endParaRPr kumimoji="1" lang="ja-JP" altLang="en-US" sz="1400" b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4062715"/>
            <a:ext cx="7313200" cy="267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86238"/>
            <a:ext cx="3656600" cy="240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467544" y="3548730"/>
            <a:ext cx="3249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~ 28,000 data points to fit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919683" y="3165681"/>
            <a:ext cx="504056" cy="31939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1" name="正方形/長方形 10"/>
          <p:cNvSpPr/>
          <p:nvPr/>
        </p:nvSpPr>
        <p:spPr>
          <a:xfrm>
            <a:off x="7909082" y="2627976"/>
            <a:ext cx="504056" cy="31939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2" name="正方形/長方形 11"/>
          <p:cNvSpPr/>
          <p:nvPr/>
        </p:nvSpPr>
        <p:spPr>
          <a:xfrm>
            <a:off x="8500825" y="6334033"/>
            <a:ext cx="504056" cy="31939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3" name="TextBox 11"/>
          <p:cNvSpPr txBox="1"/>
          <p:nvPr/>
        </p:nvSpPr>
        <p:spPr>
          <a:xfrm>
            <a:off x="2362200" y="2895600"/>
            <a:ext cx="622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066800"/>
            <a:ext cx="5796780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Parameters :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1. Bare </a:t>
            </a:r>
            <a:r>
              <a:rPr lang="en-US" sz="2000" dirty="0" smtClean="0"/>
              <a:t>mass   M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2. Bare </a:t>
            </a:r>
            <a:r>
              <a:rPr lang="en-US" sz="2000" dirty="0" smtClean="0"/>
              <a:t>vertex N* -&gt; MB (C       , Λ        )</a:t>
            </a:r>
          </a:p>
          <a:p>
            <a:endParaRPr lang="en-US" sz="2000" dirty="0" smtClean="0"/>
          </a:p>
          <a:p>
            <a:r>
              <a:rPr lang="en-US" sz="2000" dirty="0" smtClean="0"/>
              <a:t>N = 14     [ (1 +   8       2 )      </a:t>
            </a:r>
            <a:r>
              <a:rPr lang="en-US" sz="2000" dirty="0" err="1" smtClean="0"/>
              <a:t>n</a:t>
            </a:r>
            <a:r>
              <a:rPr lang="en-US" sz="2000" dirty="0" smtClean="0"/>
              <a:t>   ],  </a:t>
            </a:r>
            <a:r>
              <a:rPr lang="en-US" sz="2000" dirty="0" err="1" smtClean="0"/>
              <a:t>n</a:t>
            </a:r>
            <a:r>
              <a:rPr lang="en-US" sz="2000" dirty="0" smtClean="0"/>
              <a:t>   = 1 or 2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    = about </a:t>
            </a:r>
            <a:r>
              <a:rPr lang="en-US" sz="2000" dirty="0" smtClean="0">
                <a:solidFill>
                  <a:srgbClr val="FF0000"/>
                </a:solidFill>
              </a:rPr>
              <a:t>200 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Determined by </a:t>
            </a:r>
            <a:r>
              <a:rPr lang="en-US" sz="2000" dirty="0" err="1" smtClean="0"/>
              <a:t>χ</a:t>
            </a:r>
            <a:r>
              <a:rPr lang="en-US" sz="2000" dirty="0" smtClean="0"/>
              <a:t>   -fit to about </a:t>
            </a:r>
            <a:r>
              <a:rPr lang="en-US" sz="2000" dirty="0" smtClean="0">
                <a:solidFill>
                  <a:srgbClr val="FF0000"/>
                </a:solidFill>
              </a:rPr>
              <a:t>28,000 </a:t>
            </a:r>
            <a:r>
              <a:rPr lang="en-US" sz="2000" dirty="0" smtClean="0"/>
              <a:t>data points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 smtClean="0"/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1844824"/>
            <a:ext cx="360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N*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2420888"/>
            <a:ext cx="614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N*,MB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2420888"/>
            <a:ext cx="614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N*,MB</a:t>
            </a:r>
            <a:endParaRPr lang="en-US" sz="1200" dirty="0"/>
          </a:p>
        </p:txBody>
      </p:sp>
      <p:sp>
        <p:nvSpPr>
          <p:cNvPr id="7" name="Multiply 6"/>
          <p:cNvSpPr/>
          <p:nvPr/>
        </p:nvSpPr>
        <p:spPr>
          <a:xfrm>
            <a:off x="1619672" y="2996952"/>
            <a:ext cx="304800" cy="228600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2987824" y="2996952"/>
            <a:ext cx="381000" cy="228600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3707904" y="2996952"/>
            <a:ext cx="381000" cy="228600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39952" y="3068960"/>
            <a:ext cx="360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N*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699792" y="3789040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788024" y="3068960"/>
            <a:ext cx="360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N*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268065" y="929373"/>
            <a:ext cx="457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pic>
        <p:nvPicPr>
          <p:cNvPr id="4" name="Picture 2" descr="n-delta-ff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921" y="378390"/>
            <a:ext cx="5896166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cs typeface="Symbol" charset="2"/>
              </a:rPr>
              <a:t>  </a:t>
            </a:r>
            <a:r>
              <a:rPr lang="en-US" sz="2400" b="1" dirty="0" smtClean="0">
                <a:latin typeface="Symbol" pitchFamily="18" charset="2"/>
                <a:cs typeface="Symbol" charset="2"/>
              </a:rPr>
              <a:t>g</a:t>
            </a:r>
            <a:r>
              <a:rPr lang="en-US" sz="2400" b="1" dirty="0" smtClean="0">
                <a:cs typeface="Symbol" charset="2"/>
              </a:rPr>
              <a:t> </a:t>
            </a:r>
            <a:r>
              <a:rPr lang="en-US" sz="2400" b="1" dirty="0" smtClean="0"/>
              <a:t>N </a:t>
            </a:r>
            <a:r>
              <a:rPr lang="en-US" sz="2400" b="1" dirty="0" smtClean="0">
                <a:sym typeface="Wingdings" pitchFamily="2" charset="2"/>
              </a:rPr>
              <a:t></a:t>
            </a:r>
            <a:r>
              <a:rPr lang="en-US" sz="2400" b="1" dirty="0" smtClean="0"/>
              <a:t> </a:t>
            </a:r>
            <a:r>
              <a:rPr lang="en-US" sz="2400" b="1" dirty="0" smtClean="0">
                <a:latin typeface="Symbol" pitchFamily="18" charset="2"/>
                <a:cs typeface="Symbol" charset="2"/>
              </a:rPr>
              <a:t>D</a:t>
            </a:r>
            <a:r>
              <a:rPr lang="en-US" sz="2400" b="1" dirty="0" smtClean="0">
                <a:cs typeface="Symbol" charset="2"/>
              </a:rPr>
              <a:t>(1232)</a:t>
            </a:r>
            <a:r>
              <a:rPr lang="en-US" sz="2400" b="1" dirty="0" smtClean="0"/>
              <a:t> form factors </a:t>
            </a:r>
          </a:p>
          <a:p>
            <a:r>
              <a:rPr lang="en-US" sz="2400" b="1" dirty="0" smtClean="0"/>
              <a:t>compared with Lattice QCD data (</a:t>
            </a:r>
            <a:r>
              <a:rPr lang="en-US" sz="2400" b="1" dirty="0" smtClean="0">
                <a:solidFill>
                  <a:srgbClr val="FF0000"/>
                </a:solidFill>
              </a:rPr>
              <a:t>2006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6" name="Straight Arrow Connector 9"/>
          <p:cNvCxnSpPr/>
          <p:nvPr/>
        </p:nvCxnSpPr>
        <p:spPr>
          <a:xfrm flipV="1">
            <a:off x="1738018" y="2656720"/>
            <a:ext cx="1345747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12"/>
          <p:cNvSpPr txBox="1"/>
          <p:nvPr/>
        </p:nvSpPr>
        <p:spPr>
          <a:xfrm>
            <a:off x="683568" y="2364332"/>
            <a:ext cx="1008112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DCC</a:t>
            </a:r>
            <a:endParaRPr lang="en-US" sz="2000" dirty="0"/>
          </a:p>
        </p:txBody>
      </p:sp>
      <p:cxnSp>
        <p:nvCxnSpPr>
          <p:cNvPr id="8" name="Straight Arrow Connector 14"/>
          <p:cNvCxnSpPr/>
          <p:nvPr/>
        </p:nvCxnSpPr>
        <p:spPr>
          <a:xfrm flipV="1">
            <a:off x="4987284" y="2276966"/>
            <a:ext cx="696981" cy="6108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title"/>
          </p:nvPr>
        </p:nvSpPr>
        <p:spPr>
          <a:xfrm>
            <a:off x="179512" y="2374776"/>
            <a:ext cx="8532440" cy="838200"/>
          </a:xfrm>
        </p:spPr>
        <p:txBody>
          <a:bodyPr>
            <a:noAutofit/>
          </a:bodyPr>
          <a:lstStyle/>
          <a:p>
            <a:r>
              <a:rPr lang="en-US" altLang="ja-JP" sz="2400" b="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Analysis of meson production reaction and  dynamical coupled-channels (DCC) model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39552" y="155679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start from Hamiltonian of meson-baryon system</a:t>
            </a:r>
            <a:endParaRPr kumimoji="1" lang="ja-JP" alt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title"/>
          </p:nvPr>
        </p:nvSpPr>
        <p:spPr>
          <a:xfrm>
            <a:off x="180019" y="0"/>
            <a:ext cx="7560333" cy="838200"/>
          </a:xfrm>
        </p:spPr>
        <p:txBody>
          <a:bodyPr>
            <a:noAutofit/>
          </a:bodyPr>
          <a:lstStyle/>
          <a:p>
            <a:r>
              <a:rPr lang="en-US" altLang="ja-JP" sz="2000" b="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Dynamical coupled-channels (DCC) model for </a:t>
            </a:r>
            <a:br>
              <a:rPr lang="en-US" altLang="ja-JP" sz="2000" b="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</a:br>
            <a:r>
              <a:rPr lang="en-US" altLang="ja-JP" sz="2000" b="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meson production reactions</a:t>
            </a:r>
          </a:p>
        </p:txBody>
      </p:sp>
      <p:pic>
        <p:nvPicPr>
          <p:cNvPr id="5" name="図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547664" y="2492896"/>
            <a:ext cx="672084" cy="266701"/>
          </a:xfrm>
          <a:prstGeom prst="rect">
            <a:avLst/>
          </a:prstGeom>
          <a:noFill/>
        </p:spPr>
      </p:pic>
      <p:pic>
        <p:nvPicPr>
          <p:cNvPr id="6" name="図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3275856" y="2492896"/>
            <a:ext cx="4469901" cy="266701"/>
          </a:xfrm>
          <a:prstGeom prst="rect">
            <a:avLst/>
          </a:prstGeom>
        </p:spPr>
      </p:pic>
      <p:pic>
        <p:nvPicPr>
          <p:cNvPr id="7" name="図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267744" y="3429000"/>
            <a:ext cx="1091186" cy="240792"/>
          </a:xfrm>
          <a:prstGeom prst="rect">
            <a:avLst/>
          </a:prstGeom>
          <a:noFill/>
        </p:spPr>
      </p:pic>
      <p:pic>
        <p:nvPicPr>
          <p:cNvPr id="8" name="図 7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004048" y="3356992"/>
            <a:ext cx="1143002" cy="291085"/>
          </a:xfrm>
          <a:prstGeom prst="rect">
            <a:avLst/>
          </a:prstGeom>
          <a:noFill/>
        </p:spPr>
      </p:pic>
      <p:sp>
        <p:nvSpPr>
          <p:cNvPr id="9" name="テキスト ボックス 8"/>
          <p:cNvSpPr txBox="1"/>
          <p:nvPr/>
        </p:nvSpPr>
        <p:spPr>
          <a:xfrm>
            <a:off x="1187624" y="206084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Excited baryon</a:t>
            </a:r>
            <a:endParaRPr kumimoji="1" lang="ja-JP" altLang="en-US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55976" y="20608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continuum</a:t>
            </a:r>
            <a:endParaRPr kumimoji="1" lang="ja-JP" altLang="en-US" dirty="0"/>
          </a:p>
        </p:txBody>
      </p:sp>
      <p:sp>
        <p:nvSpPr>
          <p:cNvPr id="11" name="左中かっこ 10"/>
          <p:cNvSpPr/>
          <p:nvPr/>
        </p:nvSpPr>
        <p:spPr>
          <a:xfrm>
            <a:off x="1547664" y="4005064"/>
            <a:ext cx="216024" cy="864096"/>
          </a:xfrm>
          <a:prstGeom prst="leftBrace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左中かっこ 11"/>
          <p:cNvSpPr/>
          <p:nvPr/>
        </p:nvSpPr>
        <p:spPr>
          <a:xfrm rot="16200000">
            <a:off x="2555776" y="2276872"/>
            <a:ext cx="432048" cy="1584176"/>
          </a:xfrm>
          <a:prstGeom prst="leftBrace">
            <a:avLst>
              <a:gd name="adj1" fmla="val 8333"/>
              <a:gd name="adj2" fmla="val 4811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左中かっこ 12"/>
          <p:cNvSpPr/>
          <p:nvPr/>
        </p:nvSpPr>
        <p:spPr>
          <a:xfrm rot="16200000">
            <a:off x="5292080" y="1412776"/>
            <a:ext cx="432048" cy="3312368"/>
          </a:xfrm>
          <a:prstGeom prst="leftBrace">
            <a:avLst>
              <a:gd name="adj1" fmla="val 8333"/>
              <a:gd name="adj2" fmla="val 4811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99592" y="407707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ym typeface="Wingdings" pitchFamily="2" charset="2"/>
              </a:rPr>
              <a:t> </a:t>
            </a:r>
            <a:r>
              <a:rPr kumimoji="1" lang="en-US" altLang="ja-JP" dirty="0" smtClean="0"/>
              <a:t>Solve scattering </a:t>
            </a:r>
            <a:r>
              <a:rPr kumimoji="1" lang="en-US" altLang="ja-JP" dirty="0" smtClean="0"/>
              <a:t>equation(3dim) </a:t>
            </a:r>
            <a:r>
              <a:rPr kumimoji="1" lang="en-US" altLang="ja-JP" dirty="0" smtClean="0"/>
              <a:t>that</a:t>
            </a:r>
            <a:r>
              <a:rPr lang="en-US" altLang="ja-JP" dirty="0" smtClean="0"/>
              <a:t> satisfies three-body </a:t>
            </a:r>
            <a:r>
              <a:rPr lang="en-US" altLang="ja-JP" dirty="0" err="1" smtClean="0"/>
              <a:t>unitarity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7544" y="335699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 </a:t>
            </a:r>
            <a:r>
              <a:rPr kumimoji="1" lang="en-US" altLang="ja-JP" sz="1600" dirty="0" smtClean="0"/>
              <a:t>interaction</a:t>
            </a:r>
            <a:endParaRPr kumimoji="1" lang="ja-JP" altLang="en-US" sz="1600" dirty="0"/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3124200" y="4797003"/>
            <a:ext cx="1584325" cy="15843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chemeClr val="bg1">
                  <a:alpha val="10999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 dirty="0"/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3733800" y="5330403"/>
            <a:ext cx="457200" cy="457200"/>
          </a:xfrm>
          <a:prstGeom prst="ellipse">
            <a:avLst/>
          </a:prstGeom>
          <a:solidFill>
            <a:schemeClr val="tx1"/>
          </a:solidFill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endParaRPr lang="ja-JP" altLang="en-US"/>
          </a:p>
        </p:txBody>
      </p:sp>
      <p:cxnSp>
        <p:nvCxnSpPr>
          <p:cNvPr id="18" name="Straight Arrow Connector 11"/>
          <p:cNvCxnSpPr/>
          <p:nvPr/>
        </p:nvCxnSpPr>
        <p:spPr>
          <a:xfrm flipV="1">
            <a:off x="4267200" y="4949403"/>
            <a:ext cx="685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3"/>
          <p:cNvCxnSpPr/>
          <p:nvPr/>
        </p:nvCxnSpPr>
        <p:spPr>
          <a:xfrm>
            <a:off x="4191000" y="5635203"/>
            <a:ext cx="838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4"/>
          <p:cNvSpPr txBox="1"/>
          <p:nvPr/>
        </p:nvSpPr>
        <p:spPr>
          <a:xfrm>
            <a:off x="5148064" y="4725144"/>
            <a:ext cx="139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Meson cloud</a:t>
            </a:r>
            <a:endParaRPr lang="en-US" dirty="0"/>
          </a:p>
        </p:txBody>
      </p:sp>
      <p:sp>
        <p:nvSpPr>
          <p:cNvPr id="21" name="TextBox 15"/>
          <p:cNvSpPr txBox="1"/>
          <p:nvPr/>
        </p:nvSpPr>
        <p:spPr>
          <a:xfrm>
            <a:off x="5148064" y="5877272"/>
            <a:ext cx="14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Confined core</a:t>
            </a:r>
            <a:endParaRPr lang="en-US" dirty="0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4356883" y="836616"/>
            <a:ext cx="4376785" cy="30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dirty="0" smtClean="0">
                <a:solidFill>
                  <a:srgbClr val="FF0000"/>
                </a:solidFill>
              </a:rPr>
              <a:t> </a:t>
            </a:r>
            <a:r>
              <a:rPr lang="en-US" altLang="ja-JP" sz="1400" dirty="0">
                <a:solidFill>
                  <a:srgbClr val="FF0000"/>
                </a:solidFill>
              </a:rPr>
              <a:t>Matsuyama, Sato, Lee, Phys. Rep. 439,193 (2007)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2563405"/>
            <a:ext cx="6419535" cy="340108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382963" y="1369172"/>
            <a:ext cx="2068396" cy="30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b="0">
                <a:solidFill>
                  <a:srgbClr val="FF3300"/>
                </a:solidFill>
              </a:rPr>
              <a:t>coupled-channels effect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067175" y="1370757"/>
            <a:ext cx="433388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4485992" y="2544048"/>
            <a:ext cx="1582737" cy="395287"/>
          </a:xfrm>
          <a:prstGeom prst="rect">
            <a:avLst/>
          </a:prstGeom>
          <a:noFill/>
          <a:ln w="19050">
            <a:solidFill>
              <a:srgbClr val="00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pic>
        <p:nvPicPr>
          <p:cNvPr id="8" name="Picture 10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73" y="3047284"/>
            <a:ext cx="63023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図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6438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グループ化 121"/>
          <p:cNvGrpSpPr/>
          <p:nvPr/>
        </p:nvGrpSpPr>
        <p:grpSpPr>
          <a:xfrm>
            <a:off x="251520" y="260648"/>
            <a:ext cx="8712968" cy="3960440"/>
            <a:chOff x="251520" y="2564904"/>
            <a:chExt cx="8712968" cy="3960440"/>
          </a:xfrm>
        </p:grpSpPr>
        <p:sp>
          <p:nvSpPr>
            <p:cNvPr id="11" name="角丸四角形 10"/>
            <p:cNvSpPr/>
            <p:nvPr/>
          </p:nvSpPr>
          <p:spPr>
            <a:xfrm>
              <a:off x="251520" y="2564904"/>
              <a:ext cx="8712968" cy="396044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rgbClr val="FF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grpSp>
          <p:nvGrpSpPr>
            <p:cNvPr id="12" name="グループ化 123"/>
            <p:cNvGrpSpPr/>
            <p:nvPr/>
          </p:nvGrpSpPr>
          <p:grpSpPr>
            <a:xfrm>
              <a:off x="501651" y="2816227"/>
              <a:ext cx="8139113" cy="3573463"/>
              <a:chOff x="501651" y="2816227"/>
              <a:chExt cx="8139113" cy="3573463"/>
            </a:xfrm>
          </p:grpSpPr>
          <p:grpSp>
            <p:nvGrpSpPr>
              <p:cNvPr id="13" name="グループ化 33"/>
              <p:cNvGrpSpPr>
                <a:grpSpLocks/>
              </p:cNvGrpSpPr>
              <p:nvPr/>
            </p:nvGrpSpPr>
            <p:grpSpPr bwMode="auto">
              <a:xfrm>
                <a:off x="7632701" y="3430588"/>
                <a:ext cx="1008063" cy="163512"/>
                <a:chOff x="7632375" y="2967124"/>
                <a:chExt cx="1008063" cy="162578"/>
              </a:xfrm>
            </p:grpSpPr>
            <p:sp>
              <p:nvSpPr>
                <p:cNvPr id="74" name="Line 183"/>
                <p:cNvSpPr>
                  <a:spLocks noChangeAspect="1" noChangeShapeType="1"/>
                </p:cNvSpPr>
                <p:nvPr/>
              </p:nvSpPr>
              <p:spPr bwMode="auto">
                <a:xfrm rot="12900000" flipH="1">
                  <a:off x="7646488" y="2967124"/>
                  <a:ext cx="538163" cy="154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sp>
              <p:nvSpPr>
                <p:cNvPr id="75" name="Line 184"/>
                <p:cNvSpPr>
                  <a:spLocks noChangeShapeType="1"/>
                </p:cNvSpPr>
                <p:nvPr/>
              </p:nvSpPr>
              <p:spPr bwMode="auto">
                <a:xfrm>
                  <a:off x="7632375" y="3129702"/>
                  <a:ext cx="10080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endParaRPr lang="ja-JP" altLang="en-US"/>
                </a:p>
              </p:txBody>
            </p:sp>
            <p:sp>
              <p:nvSpPr>
                <p:cNvPr id="76" name="Line 183"/>
                <p:cNvSpPr>
                  <a:spLocks noChangeAspect="1" noChangeShapeType="1"/>
                </p:cNvSpPr>
                <p:nvPr/>
              </p:nvSpPr>
              <p:spPr bwMode="auto">
                <a:xfrm rot="19500000" flipH="1">
                  <a:off x="8088211" y="2967124"/>
                  <a:ext cx="538163" cy="154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4" name="Line 183"/>
              <p:cNvSpPr>
                <a:spLocks noChangeAspect="1" noChangeShapeType="1"/>
              </p:cNvSpPr>
              <p:nvPr/>
            </p:nvSpPr>
            <p:spPr bwMode="auto">
              <a:xfrm rot="900000" flipH="1">
                <a:off x="5757864" y="3187700"/>
                <a:ext cx="53816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15" name="Line 184"/>
              <p:cNvSpPr>
                <a:spLocks noChangeShapeType="1"/>
              </p:cNvSpPr>
              <p:nvPr/>
            </p:nvSpPr>
            <p:spPr bwMode="auto">
              <a:xfrm>
                <a:off x="5776913" y="3602038"/>
                <a:ext cx="10080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ja-JP" altLang="en-US"/>
              </a:p>
            </p:txBody>
          </p:sp>
          <p:sp>
            <p:nvSpPr>
              <p:cNvPr id="16" name="Line 183"/>
              <p:cNvSpPr>
                <a:spLocks noChangeAspect="1" noChangeShapeType="1"/>
              </p:cNvSpPr>
              <p:nvPr/>
            </p:nvSpPr>
            <p:spPr bwMode="auto">
              <a:xfrm rot="20700000" flipH="1">
                <a:off x="6254751" y="3163890"/>
                <a:ext cx="538163" cy="158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grpSp>
            <p:nvGrpSpPr>
              <p:cNvPr id="17" name="グループ化 30"/>
              <p:cNvGrpSpPr>
                <a:grpSpLocks/>
              </p:cNvGrpSpPr>
              <p:nvPr/>
            </p:nvGrpSpPr>
            <p:grpSpPr bwMode="auto">
              <a:xfrm>
                <a:off x="1965326" y="3205165"/>
                <a:ext cx="1077913" cy="428625"/>
                <a:chOff x="1965225" y="2741560"/>
                <a:chExt cx="1078714" cy="428625"/>
              </a:xfrm>
            </p:grpSpPr>
            <p:sp>
              <p:nvSpPr>
                <p:cNvPr id="71" name="Line 168"/>
                <p:cNvSpPr>
                  <a:spLocks noChangeAspect="1" noChangeShapeType="1"/>
                </p:cNvSpPr>
                <p:nvPr/>
              </p:nvSpPr>
              <p:spPr bwMode="auto">
                <a:xfrm rot="13500000" flipH="1">
                  <a:off x="1905073" y="2955102"/>
                  <a:ext cx="428625" cy="154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sp>
              <p:nvSpPr>
                <p:cNvPr id="72" name="Line 170"/>
                <p:cNvSpPr>
                  <a:spLocks noChangeShapeType="1"/>
                </p:cNvSpPr>
                <p:nvPr/>
              </p:nvSpPr>
              <p:spPr bwMode="auto">
                <a:xfrm>
                  <a:off x="1965225" y="3107960"/>
                  <a:ext cx="10080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endParaRPr lang="ja-JP" altLang="en-US"/>
                </a:p>
              </p:txBody>
            </p:sp>
            <p:sp>
              <p:nvSpPr>
                <p:cNvPr id="73" name="Line 168"/>
                <p:cNvSpPr>
                  <a:spLocks noChangeAspect="1" noChangeShapeType="1"/>
                </p:cNvSpPr>
                <p:nvPr/>
              </p:nvSpPr>
              <p:spPr bwMode="auto">
                <a:xfrm rot="18900000" flipH="1">
                  <a:off x="2615314" y="2931192"/>
                  <a:ext cx="428625" cy="154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8" name="グループ化 31"/>
              <p:cNvGrpSpPr>
                <a:grpSpLocks/>
              </p:cNvGrpSpPr>
              <p:nvPr/>
            </p:nvGrpSpPr>
            <p:grpSpPr bwMode="auto">
              <a:xfrm>
                <a:off x="3802063" y="3409950"/>
                <a:ext cx="1103312" cy="184150"/>
                <a:chOff x="3802199" y="2945823"/>
                <a:chExt cx="1103607" cy="184946"/>
              </a:xfrm>
            </p:grpSpPr>
            <p:sp>
              <p:nvSpPr>
                <p:cNvPr id="68" name="Line 160"/>
                <p:cNvSpPr>
                  <a:spLocks noChangeAspect="1" noChangeShapeType="1"/>
                </p:cNvSpPr>
                <p:nvPr/>
              </p:nvSpPr>
              <p:spPr bwMode="auto">
                <a:xfrm rot="1500000" flipH="1">
                  <a:off x="3802199" y="2948197"/>
                  <a:ext cx="8640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sp>
              <p:nvSpPr>
                <p:cNvPr id="69" name="Line 162"/>
                <p:cNvSpPr>
                  <a:spLocks noChangeShapeType="1"/>
                </p:cNvSpPr>
                <p:nvPr/>
              </p:nvSpPr>
              <p:spPr bwMode="auto">
                <a:xfrm>
                  <a:off x="3842674" y="3130769"/>
                  <a:ext cx="10080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endParaRPr lang="ja-JP" altLang="en-US"/>
                </a:p>
              </p:txBody>
            </p:sp>
            <p:sp>
              <p:nvSpPr>
                <p:cNvPr id="70" name="Line 160"/>
                <p:cNvSpPr>
                  <a:spLocks noChangeAspect="1" noChangeShapeType="1"/>
                </p:cNvSpPr>
                <p:nvPr/>
              </p:nvSpPr>
              <p:spPr bwMode="auto">
                <a:xfrm rot="20100000" flipH="1">
                  <a:off x="4040498" y="2945823"/>
                  <a:ext cx="86530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9" name="グループ化 41"/>
              <p:cNvGrpSpPr>
                <a:grpSpLocks/>
              </p:cNvGrpSpPr>
              <p:nvPr/>
            </p:nvGrpSpPr>
            <p:grpSpPr bwMode="auto">
              <a:xfrm>
                <a:off x="3848101" y="4329113"/>
                <a:ext cx="1260475" cy="539750"/>
                <a:chOff x="3774493" y="3933056"/>
                <a:chExt cx="1496730" cy="648072"/>
              </a:xfrm>
            </p:grpSpPr>
            <p:cxnSp>
              <p:nvCxnSpPr>
                <p:cNvPr id="63" name="直線コネクタ 184"/>
                <p:cNvCxnSpPr>
                  <a:cxnSpLocks noChangeShapeType="1"/>
                </p:cNvCxnSpPr>
                <p:nvPr/>
              </p:nvCxnSpPr>
              <p:spPr bwMode="auto">
                <a:xfrm>
                  <a:off x="3783162" y="4581128"/>
                  <a:ext cx="938339" cy="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4" name="直線コネクタ 186"/>
                <p:cNvCxnSpPr>
                  <a:cxnSpLocks noChangeShapeType="1"/>
                </p:cNvCxnSpPr>
                <p:nvPr/>
              </p:nvCxnSpPr>
              <p:spPr bwMode="auto">
                <a:xfrm>
                  <a:off x="4721501" y="4581128"/>
                  <a:ext cx="549722" cy="0"/>
                </a:xfrm>
                <a:prstGeom prst="line">
                  <a:avLst/>
                </a:prstGeom>
                <a:noFill/>
                <a:ln w="63500" cmpd="dbl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5" name="直線コネクタ 187"/>
                <p:cNvCxnSpPr>
                  <a:cxnSpLocks noChangeShapeType="1"/>
                </p:cNvCxnSpPr>
                <p:nvPr/>
              </p:nvCxnSpPr>
              <p:spPr bwMode="auto">
                <a:xfrm>
                  <a:off x="4316955" y="3933056"/>
                  <a:ext cx="404546" cy="648072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6" name="直線コネクタ 188"/>
                <p:cNvCxnSpPr>
                  <a:cxnSpLocks noChangeShapeType="1"/>
                </p:cNvCxnSpPr>
                <p:nvPr/>
              </p:nvCxnSpPr>
              <p:spPr bwMode="auto">
                <a:xfrm>
                  <a:off x="4316955" y="3933056"/>
                  <a:ext cx="954268" cy="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7" name="直線コネクタ 189"/>
                <p:cNvCxnSpPr>
                  <a:cxnSpLocks noChangeShapeType="1"/>
                </p:cNvCxnSpPr>
                <p:nvPr/>
              </p:nvCxnSpPr>
              <p:spPr bwMode="auto">
                <a:xfrm>
                  <a:off x="3774493" y="3933056"/>
                  <a:ext cx="549722" cy="0"/>
                </a:xfrm>
                <a:prstGeom prst="line">
                  <a:avLst/>
                </a:prstGeom>
                <a:noFill/>
                <a:ln w="63500" cmpd="dbl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0" name="グループ化 40"/>
              <p:cNvGrpSpPr>
                <a:grpSpLocks/>
              </p:cNvGrpSpPr>
              <p:nvPr/>
            </p:nvGrpSpPr>
            <p:grpSpPr bwMode="auto">
              <a:xfrm>
                <a:off x="2012951" y="4329113"/>
                <a:ext cx="1081088" cy="539750"/>
                <a:chOff x="1881416" y="3933056"/>
                <a:chExt cx="1485776" cy="648072"/>
              </a:xfrm>
            </p:grpSpPr>
            <p:sp>
              <p:nvSpPr>
                <p:cNvPr id="58" name="Freeform 159"/>
                <p:cNvSpPr>
                  <a:spLocks/>
                </p:cNvSpPr>
                <p:nvPr/>
              </p:nvSpPr>
              <p:spPr bwMode="auto">
                <a:xfrm rot="5400000" flipH="1">
                  <a:off x="2075170" y="3739302"/>
                  <a:ext cx="144000" cy="531508"/>
                </a:xfrm>
                <a:custGeom>
                  <a:avLst/>
                  <a:gdLst>
                    <a:gd name="T0" fmla="*/ 2147483647 w 182"/>
                    <a:gd name="T1" fmla="*/ 0 h 1224"/>
                    <a:gd name="T2" fmla="*/ 0 w 182"/>
                    <a:gd name="T3" fmla="*/ 2147483647 h 1224"/>
                    <a:gd name="T4" fmla="*/ 2147483647 w 182"/>
                    <a:gd name="T5" fmla="*/ 2147483647 h 1224"/>
                    <a:gd name="T6" fmla="*/ 0 w 182"/>
                    <a:gd name="T7" fmla="*/ 2147483647 h 1224"/>
                    <a:gd name="T8" fmla="*/ 2147483647 w 182"/>
                    <a:gd name="T9" fmla="*/ 2147483647 h 1224"/>
                    <a:gd name="T10" fmla="*/ 0 w 182"/>
                    <a:gd name="T11" fmla="*/ 2147483647 h 1224"/>
                    <a:gd name="T12" fmla="*/ 2147483647 w 182"/>
                    <a:gd name="T13" fmla="*/ 2147483647 h 1224"/>
                    <a:gd name="T14" fmla="*/ 0 w 182"/>
                    <a:gd name="T15" fmla="*/ 2147483647 h 1224"/>
                    <a:gd name="T16" fmla="*/ 2147483647 w 182"/>
                    <a:gd name="T17" fmla="*/ 2147483647 h 1224"/>
                    <a:gd name="T18" fmla="*/ 0 w 182"/>
                    <a:gd name="T19" fmla="*/ 2147483647 h 122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2" h="1224">
                      <a:moveTo>
                        <a:pt x="182" y="0"/>
                      </a:moveTo>
                      <a:cubicBezTo>
                        <a:pt x="91" y="45"/>
                        <a:pt x="0" y="91"/>
                        <a:pt x="0" y="136"/>
                      </a:cubicBezTo>
                      <a:cubicBezTo>
                        <a:pt x="0" y="181"/>
                        <a:pt x="182" y="227"/>
                        <a:pt x="182" y="272"/>
                      </a:cubicBezTo>
                      <a:cubicBezTo>
                        <a:pt x="182" y="317"/>
                        <a:pt x="0" y="363"/>
                        <a:pt x="0" y="408"/>
                      </a:cubicBezTo>
                      <a:cubicBezTo>
                        <a:pt x="0" y="453"/>
                        <a:pt x="182" y="499"/>
                        <a:pt x="182" y="544"/>
                      </a:cubicBezTo>
                      <a:cubicBezTo>
                        <a:pt x="182" y="589"/>
                        <a:pt x="0" y="635"/>
                        <a:pt x="0" y="680"/>
                      </a:cubicBezTo>
                      <a:cubicBezTo>
                        <a:pt x="0" y="725"/>
                        <a:pt x="182" y="771"/>
                        <a:pt x="182" y="816"/>
                      </a:cubicBezTo>
                      <a:cubicBezTo>
                        <a:pt x="182" y="861"/>
                        <a:pt x="0" y="907"/>
                        <a:pt x="0" y="952"/>
                      </a:cubicBezTo>
                      <a:cubicBezTo>
                        <a:pt x="0" y="997"/>
                        <a:pt x="182" y="1043"/>
                        <a:pt x="182" y="1088"/>
                      </a:cubicBezTo>
                      <a:cubicBezTo>
                        <a:pt x="182" y="1133"/>
                        <a:pt x="91" y="1178"/>
                        <a:pt x="0" y="1224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cxnSp>
              <p:nvCxnSpPr>
                <p:cNvPr id="59" name="直線コネクタ 122"/>
                <p:cNvCxnSpPr>
                  <a:cxnSpLocks noChangeShapeType="1"/>
                </p:cNvCxnSpPr>
                <p:nvPr/>
              </p:nvCxnSpPr>
              <p:spPr bwMode="auto">
                <a:xfrm>
                  <a:off x="2817470" y="4581128"/>
                  <a:ext cx="549722" cy="0"/>
                </a:xfrm>
                <a:prstGeom prst="line">
                  <a:avLst/>
                </a:prstGeom>
                <a:noFill/>
                <a:ln w="63500" cmpd="dbl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0" name="直線コネクタ 22"/>
                <p:cNvCxnSpPr>
                  <a:cxnSpLocks noChangeShapeType="1"/>
                </p:cNvCxnSpPr>
                <p:nvPr/>
              </p:nvCxnSpPr>
              <p:spPr bwMode="auto">
                <a:xfrm>
                  <a:off x="2412924" y="3933056"/>
                  <a:ext cx="404546" cy="648072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1" name="直線コネクタ 127"/>
                <p:cNvCxnSpPr>
                  <a:cxnSpLocks noChangeShapeType="1"/>
                </p:cNvCxnSpPr>
                <p:nvPr/>
              </p:nvCxnSpPr>
              <p:spPr bwMode="auto">
                <a:xfrm>
                  <a:off x="2412924" y="3933056"/>
                  <a:ext cx="954268" cy="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2" name="直線コネクタ 192"/>
                <p:cNvCxnSpPr>
                  <a:cxnSpLocks noChangeShapeType="1"/>
                </p:cNvCxnSpPr>
                <p:nvPr/>
              </p:nvCxnSpPr>
              <p:spPr bwMode="auto">
                <a:xfrm>
                  <a:off x="1881416" y="4581128"/>
                  <a:ext cx="938339" cy="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1" name="テキスト ボックス 37"/>
              <p:cNvSpPr txBox="1">
                <a:spLocks noChangeArrowheads="1"/>
              </p:cNvSpPr>
              <p:nvPr/>
            </p:nvSpPr>
            <p:spPr bwMode="auto">
              <a:xfrm>
                <a:off x="6432552" y="3211515"/>
                <a:ext cx="101983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400">
                    <a:solidFill>
                      <a:srgbClr val="0000FF"/>
                    </a:solidFill>
                    <a:latin typeface="Symbol" pitchFamily="18" charset="2"/>
                  </a:rPr>
                  <a:t>p, r, s, w,..</a:t>
                </a:r>
                <a:endParaRPr kumimoji="1" lang="ja-JP" altLang="en-US" sz="1400">
                  <a:solidFill>
                    <a:srgbClr val="0000FF"/>
                  </a:solidFill>
                  <a:latin typeface="Symbol" pitchFamily="18" charset="2"/>
                </a:endParaRPr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2273300" y="3579814"/>
                <a:ext cx="332142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kumimoji="1" lang="en-US" altLang="ja-JP" sz="1600" b="0" i="1" dirty="0">
                    <a:solidFill>
                      <a:srgbClr val="0000FF"/>
                    </a:solidFill>
                    <a:latin typeface="+mn-lt"/>
                    <a:ea typeface="ＭＳ Ｐゴシック" pitchFamily="50" charset="-128"/>
                  </a:rPr>
                  <a:t>N</a:t>
                </a:r>
                <a:endParaRPr kumimoji="1" lang="ja-JP" altLang="en-US" sz="1600" b="0" i="1" dirty="0">
                  <a:solidFill>
                    <a:srgbClr val="0000FF"/>
                  </a:solidFill>
                  <a:latin typeface="+mn-lt"/>
                  <a:ea typeface="ＭＳ Ｐゴシック" pitchFamily="50" charset="-128"/>
                </a:endParaRPr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4084639" y="3594102"/>
                <a:ext cx="572593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kumimoji="1" lang="en-US" altLang="ja-JP" sz="1600" b="0" i="1" dirty="0">
                    <a:solidFill>
                      <a:srgbClr val="0000FF"/>
                    </a:solidFill>
                    <a:latin typeface="+mn-lt"/>
                    <a:ea typeface="ＭＳ Ｐゴシック" pitchFamily="50" charset="-128"/>
                  </a:rPr>
                  <a:t>N, </a:t>
                </a:r>
                <a:r>
                  <a:rPr kumimoji="1" lang="en-US" altLang="ja-JP" sz="1600" b="0" i="1" dirty="0">
                    <a:solidFill>
                      <a:srgbClr val="0000FF"/>
                    </a:solidFill>
                    <a:latin typeface="Symbol" pitchFamily="18" charset="2"/>
                    <a:ea typeface="ＭＳ Ｐゴシック" pitchFamily="50" charset="-128"/>
                  </a:rPr>
                  <a:t>D</a:t>
                </a:r>
                <a:endParaRPr kumimoji="1" lang="ja-JP" altLang="en-US" sz="1600" b="0" i="1" dirty="0">
                  <a:solidFill>
                    <a:srgbClr val="0000FF"/>
                  </a:solidFill>
                  <a:latin typeface="Symbol" pitchFamily="18" charset="2"/>
                  <a:ea typeface="ＭＳ Ｐゴシック" pitchFamily="50" charset="-128"/>
                </a:endParaRPr>
              </a:p>
            </p:txBody>
          </p:sp>
          <p:sp>
            <p:nvSpPr>
              <p:cNvPr id="24" name="テキスト ボックス 39"/>
              <p:cNvSpPr txBox="1">
                <a:spLocks noChangeArrowheads="1"/>
              </p:cNvSpPr>
              <p:nvPr/>
            </p:nvSpPr>
            <p:spPr bwMode="auto">
              <a:xfrm>
                <a:off x="2038350" y="2855915"/>
                <a:ext cx="90281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200" dirty="0"/>
                  <a:t>s-channel</a:t>
                </a:r>
                <a:endParaRPr kumimoji="1" lang="ja-JP" altLang="en-US" sz="1200" dirty="0"/>
              </a:p>
            </p:txBody>
          </p:sp>
          <p:sp>
            <p:nvSpPr>
              <p:cNvPr id="25" name="テキスト ボックス 206"/>
              <p:cNvSpPr txBox="1">
                <a:spLocks noChangeArrowheads="1"/>
              </p:cNvSpPr>
              <p:nvPr/>
            </p:nvSpPr>
            <p:spPr bwMode="auto">
              <a:xfrm>
                <a:off x="3924301" y="2844802"/>
                <a:ext cx="91242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200" dirty="0"/>
                  <a:t>u-channel</a:t>
                </a:r>
                <a:endParaRPr kumimoji="1" lang="ja-JP" altLang="en-US" sz="1200" dirty="0"/>
              </a:p>
            </p:txBody>
          </p:sp>
          <p:sp>
            <p:nvSpPr>
              <p:cNvPr id="26" name="テキスト ボックス 207"/>
              <p:cNvSpPr txBox="1">
                <a:spLocks noChangeArrowheads="1"/>
              </p:cNvSpPr>
              <p:nvPr/>
            </p:nvSpPr>
            <p:spPr bwMode="auto">
              <a:xfrm>
                <a:off x="5829301" y="2816227"/>
                <a:ext cx="86914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200" dirty="0"/>
                  <a:t>t-channel</a:t>
                </a:r>
                <a:endParaRPr kumimoji="1" lang="ja-JP" altLang="en-US" sz="1200" dirty="0"/>
              </a:p>
            </p:txBody>
          </p:sp>
          <p:sp>
            <p:nvSpPr>
              <p:cNvPr id="27" name="Freeform 159"/>
              <p:cNvSpPr>
                <a:spLocks/>
              </p:cNvSpPr>
              <p:nvPr/>
            </p:nvSpPr>
            <p:spPr bwMode="auto">
              <a:xfrm flipH="1">
                <a:off x="6227764" y="3243263"/>
                <a:ext cx="128587" cy="360362"/>
              </a:xfrm>
              <a:custGeom>
                <a:avLst/>
                <a:gdLst>
                  <a:gd name="T0" fmla="*/ 2147483647 w 182"/>
                  <a:gd name="T1" fmla="*/ 0 h 1224"/>
                  <a:gd name="T2" fmla="*/ 0 w 182"/>
                  <a:gd name="T3" fmla="*/ 2147483647 h 1224"/>
                  <a:gd name="T4" fmla="*/ 2147483647 w 182"/>
                  <a:gd name="T5" fmla="*/ 2147483647 h 1224"/>
                  <a:gd name="T6" fmla="*/ 0 w 182"/>
                  <a:gd name="T7" fmla="*/ 2147483647 h 1224"/>
                  <a:gd name="T8" fmla="*/ 2147483647 w 182"/>
                  <a:gd name="T9" fmla="*/ 2147483647 h 1224"/>
                  <a:gd name="T10" fmla="*/ 0 w 182"/>
                  <a:gd name="T11" fmla="*/ 2147483647 h 1224"/>
                  <a:gd name="T12" fmla="*/ 2147483647 w 182"/>
                  <a:gd name="T13" fmla="*/ 2147483647 h 1224"/>
                  <a:gd name="T14" fmla="*/ 0 w 182"/>
                  <a:gd name="T15" fmla="*/ 2147483647 h 1224"/>
                  <a:gd name="T16" fmla="*/ 2147483647 w 182"/>
                  <a:gd name="T17" fmla="*/ 2147483647 h 1224"/>
                  <a:gd name="T18" fmla="*/ 0 w 182"/>
                  <a:gd name="T19" fmla="*/ 2147483647 h 12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2" h="1224">
                    <a:moveTo>
                      <a:pt x="182" y="0"/>
                    </a:moveTo>
                    <a:cubicBezTo>
                      <a:pt x="91" y="45"/>
                      <a:pt x="0" y="91"/>
                      <a:pt x="0" y="136"/>
                    </a:cubicBezTo>
                    <a:cubicBezTo>
                      <a:pt x="0" y="181"/>
                      <a:pt x="182" y="227"/>
                      <a:pt x="182" y="272"/>
                    </a:cubicBezTo>
                    <a:cubicBezTo>
                      <a:pt x="182" y="317"/>
                      <a:pt x="0" y="363"/>
                      <a:pt x="0" y="408"/>
                    </a:cubicBezTo>
                    <a:cubicBezTo>
                      <a:pt x="0" y="453"/>
                      <a:pt x="182" y="499"/>
                      <a:pt x="182" y="544"/>
                    </a:cubicBezTo>
                    <a:cubicBezTo>
                      <a:pt x="182" y="589"/>
                      <a:pt x="0" y="635"/>
                      <a:pt x="0" y="680"/>
                    </a:cubicBezTo>
                    <a:cubicBezTo>
                      <a:pt x="0" y="725"/>
                      <a:pt x="182" y="771"/>
                      <a:pt x="182" y="816"/>
                    </a:cubicBezTo>
                    <a:cubicBezTo>
                      <a:pt x="182" y="861"/>
                      <a:pt x="0" y="907"/>
                      <a:pt x="0" y="952"/>
                    </a:cubicBezTo>
                    <a:cubicBezTo>
                      <a:pt x="0" y="997"/>
                      <a:pt x="182" y="1043"/>
                      <a:pt x="182" y="1088"/>
                    </a:cubicBezTo>
                    <a:cubicBezTo>
                      <a:pt x="182" y="1133"/>
                      <a:pt x="91" y="1178"/>
                      <a:pt x="0" y="1224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28" name="テキスト ボックス 210"/>
              <p:cNvSpPr txBox="1">
                <a:spLocks noChangeArrowheads="1"/>
              </p:cNvSpPr>
              <p:nvPr/>
            </p:nvSpPr>
            <p:spPr bwMode="auto">
              <a:xfrm>
                <a:off x="7770814" y="2816227"/>
                <a:ext cx="73129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200" dirty="0"/>
                  <a:t>contact</a:t>
                </a:r>
                <a:endParaRPr kumimoji="1" lang="ja-JP" altLang="en-US" sz="1200" dirty="0"/>
              </a:p>
            </p:txBody>
          </p:sp>
          <p:grpSp>
            <p:nvGrpSpPr>
              <p:cNvPr id="32" name="グループ化 219"/>
              <p:cNvGrpSpPr>
                <a:grpSpLocks/>
              </p:cNvGrpSpPr>
              <p:nvPr/>
            </p:nvGrpSpPr>
            <p:grpSpPr bwMode="auto">
              <a:xfrm>
                <a:off x="1968500" y="5445127"/>
                <a:ext cx="1079500" cy="428625"/>
                <a:chOff x="1965225" y="2741560"/>
                <a:chExt cx="1078714" cy="428625"/>
              </a:xfrm>
            </p:grpSpPr>
            <p:sp>
              <p:nvSpPr>
                <p:cNvPr id="55" name="Line 168"/>
                <p:cNvSpPr>
                  <a:spLocks noChangeAspect="1" noChangeShapeType="1"/>
                </p:cNvSpPr>
                <p:nvPr/>
              </p:nvSpPr>
              <p:spPr bwMode="auto">
                <a:xfrm rot="13500000" flipH="1">
                  <a:off x="1905073" y="2955102"/>
                  <a:ext cx="428625" cy="154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sp>
              <p:nvSpPr>
                <p:cNvPr id="56" name="Line 170"/>
                <p:cNvSpPr>
                  <a:spLocks noChangeShapeType="1"/>
                </p:cNvSpPr>
                <p:nvPr/>
              </p:nvSpPr>
              <p:spPr bwMode="auto">
                <a:xfrm>
                  <a:off x="1965225" y="3107960"/>
                  <a:ext cx="10080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endParaRPr lang="ja-JP" altLang="en-US"/>
                </a:p>
              </p:txBody>
            </p:sp>
            <p:sp>
              <p:nvSpPr>
                <p:cNvPr id="57" name="Line 168"/>
                <p:cNvSpPr>
                  <a:spLocks noChangeAspect="1" noChangeShapeType="1"/>
                </p:cNvSpPr>
                <p:nvPr/>
              </p:nvSpPr>
              <p:spPr bwMode="auto">
                <a:xfrm rot="18900000" flipH="1">
                  <a:off x="2615314" y="2931192"/>
                  <a:ext cx="428625" cy="154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33" name="テキスト ボックス 32"/>
              <p:cNvSpPr txBox="1"/>
              <p:nvPr/>
            </p:nvSpPr>
            <p:spPr>
              <a:xfrm>
                <a:off x="2133601" y="5899150"/>
                <a:ext cx="683200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kumimoji="1" lang="en-US" altLang="ja-JP" sz="1600" b="0" i="1" dirty="0">
                    <a:solidFill>
                      <a:srgbClr val="0000FF"/>
                    </a:solidFill>
                    <a:latin typeface="+mn-lt"/>
                    <a:ea typeface="ＭＳ Ｐゴシック" pitchFamily="50" charset="-128"/>
                  </a:rPr>
                  <a:t>N*</a:t>
                </a:r>
                <a:r>
                  <a:rPr kumimoji="1" lang="en-US" altLang="ja-JP" sz="1600" i="1" baseline="-25000" dirty="0">
                    <a:solidFill>
                      <a:srgbClr val="0000FF"/>
                    </a:solidFill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bare</a:t>
                </a:r>
                <a:endParaRPr kumimoji="1" lang="ja-JP" altLang="en-US" sz="1600" i="1" baseline="-25000" dirty="0">
                  <a:solidFill>
                    <a:srgbClr val="0000FF"/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  <p:cxnSp>
            <p:nvCxnSpPr>
              <p:cNvPr id="34" name="直線コネクタ 44"/>
              <p:cNvCxnSpPr>
                <a:cxnSpLocks noChangeShapeType="1"/>
              </p:cNvCxnSpPr>
              <p:nvPr/>
            </p:nvCxnSpPr>
            <p:spPr bwMode="auto">
              <a:xfrm>
                <a:off x="2555875" y="4127502"/>
                <a:ext cx="0" cy="995363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直線コネクタ 227"/>
              <p:cNvCxnSpPr>
                <a:cxnSpLocks noChangeShapeType="1"/>
              </p:cNvCxnSpPr>
              <p:nvPr/>
            </p:nvCxnSpPr>
            <p:spPr bwMode="auto">
              <a:xfrm>
                <a:off x="4486275" y="4129088"/>
                <a:ext cx="0" cy="995362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直線コネクタ 46"/>
              <p:cNvCxnSpPr>
                <a:cxnSpLocks noChangeShapeType="1"/>
              </p:cNvCxnSpPr>
              <p:nvPr/>
            </p:nvCxnSpPr>
            <p:spPr bwMode="auto">
              <a:xfrm>
                <a:off x="2271713" y="5811838"/>
                <a:ext cx="406400" cy="0"/>
              </a:xfrm>
              <a:prstGeom prst="line">
                <a:avLst/>
              </a:prstGeom>
              <a:noFill/>
              <a:ln w="63500" algn="ctr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" name="テキスト ボックス 231"/>
              <p:cNvSpPr txBox="1">
                <a:spLocks noChangeArrowheads="1"/>
              </p:cNvSpPr>
              <p:nvPr/>
            </p:nvSpPr>
            <p:spPr bwMode="auto">
              <a:xfrm>
                <a:off x="3541713" y="4149725"/>
                <a:ext cx="3097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600" b="0" i="1">
                    <a:latin typeface="Symbol" pitchFamily="18" charset="2"/>
                  </a:rPr>
                  <a:t>D</a:t>
                </a:r>
                <a:endParaRPr kumimoji="1" lang="ja-JP" altLang="en-US" sz="1600" b="0" i="1">
                  <a:latin typeface="Symbol" pitchFamily="18" charset="2"/>
                </a:endParaRPr>
              </a:p>
            </p:txBody>
          </p:sp>
          <p:sp>
            <p:nvSpPr>
              <p:cNvPr id="38" name="テキスト ボックス 233"/>
              <p:cNvSpPr txBox="1">
                <a:spLocks noChangeArrowheads="1"/>
              </p:cNvSpPr>
              <p:nvPr/>
            </p:nvSpPr>
            <p:spPr bwMode="auto">
              <a:xfrm>
                <a:off x="3063876" y="4140202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400">
                    <a:latin typeface="Symbol" pitchFamily="18" charset="2"/>
                  </a:rPr>
                  <a:t>p</a:t>
                </a:r>
                <a:endParaRPr kumimoji="1" lang="ja-JP" altLang="en-US" sz="1400">
                  <a:latin typeface="Symbol" pitchFamily="18" charset="2"/>
                </a:endParaRPr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1730375" y="4675189"/>
                <a:ext cx="332142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kumimoji="1" lang="en-US" altLang="ja-JP" sz="1600" b="0" i="1" dirty="0">
                    <a:latin typeface="+mn-lt"/>
                    <a:ea typeface="ＭＳ Ｐゴシック" pitchFamily="50" charset="-128"/>
                  </a:rPr>
                  <a:t>N</a:t>
                </a:r>
                <a:endParaRPr kumimoji="1" lang="ja-JP" altLang="en-US" sz="1600" b="0" i="1" dirty="0">
                  <a:latin typeface="+mn-lt"/>
                  <a:ea typeface="ＭＳ Ｐゴシック" pitchFamily="50" charset="-128"/>
                </a:endParaRPr>
              </a:p>
            </p:txBody>
          </p:sp>
          <p:sp>
            <p:nvSpPr>
              <p:cNvPr id="40" name="テキスト ボックス 235"/>
              <p:cNvSpPr txBox="1">
                <a:spLocks noChangeArrowheads="1"/>
              </p:cNvSpPr>
              <p:nvPr/>
            </p:nvSpPr>
            <p:spPr bwMode="auto">
              <a:xfrm>
                <a:off x="3563938" y="4705352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400">
                    <a:latin typeface="Symbol" pitchFamily="18" charset="2"/>
                  </a:rPr>
                  <a:t>p</a:t>
                </a:r>
                <a:endParaRPr kumimoji="1" lang="ja-JP" altLang="en-US" sz="1400">
                  <a:latin typeface="Symbol" pitchFamily="18" charset="2"/>
                </a:endParaRPr>
              </a:p>
            </p:txBody>
          </p:sp>
          <p:sp>
            <p:nvSpPr>
              <p:cNvPr id="41" name="テキスト ボックス 236"/>
              <p:cNvSpPr txBox="1">
                <a:spLocks noChangeArrowheads="1"/>
              </p:cNvSpPr>
              <p:nvPr/>
            </p:nvSpPr>
            <p:spPr bwMode="auto">
              <a:xfrm>
                <a:off x="5080001" y="4149726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400">
                    <a:latin typeface="Symbol" pitchFamily="18" charset="2"/>
                  </a:rPr>
                  <a:t>p</a:t>
                </a:r>
                <a:endParaRPr kumimoji="1" lang="ja-JP" altLang="en-US" sz="1400">
                  <a:latin typeface="Symbol" pitchFamily="18" charset="2"/>
                </a:endParaRPr>
              </a:p>
            </p:txBody>
          </p:sp>
          <p:sp>
            <p:nvSpPr>
              <p:cNvPr id="42" name="テキスト ボックス 237"/>
              <p:cNvSpPr txBox="1">
                <a:spLocks noChangeArrowheads="1"/>
              </p:cNvSpPr>
              <p:nvPr/>
            </p:nvSpPr>
            <p:spPr bwMode="auto">
              <a:xfrm>
                <a:off x="5076825" y="4675189"/>
                <a:ext cx="3097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600" b="0" i="1">
                    <a:latin typeface="Symbol" pitchFamily="18" charset="2"/>
                  </a:rPr>
                  <a:t>D</a:t>
                </a:r>
                <a:endParaRPr kumimoji="1" lang="ja-JP" altLang="en-US" sz="1600" b="0" i="1">
                  <a:latin typeface="Symbol" pitchFamily="18" charset="2"/>
                </a:endParaRPr>
              </a:p>
            </p:txBody>
          </p:sp>
          <p:sp>
            <p:nvSpPr>
              <p:cNvPr id="43" name="テキスト ボックス 238"/>
              <p:cNvSpPr txBox="1">
                <a:spLocks noChangeArrowheads="1"/>
              </p:cNvSpPr>
              <p:nvPr/>
            </p:nvSpPr>
            <p:spPr bwMode="auto">
              <a:xfrm>
                <a:off x="3059113" y="4675189"/>
                <a:ext cx="3097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600" b="0" i="1">
                    <a:latin typeface="Symbol" pitchFamily="18" charset="2"/>
                  </a:rPr>
                  <a:t>D</a:t>
                </a:r>
                <a:endParaRPr kumimoji="1" lang="ja-JP" altLang="en-US" sz="1600" b="0" i="1">
                  <a:latin typeface="Symbol" pitchFamily="18" charset="2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152967" y="4414178"/>
                <a:ext cx="332142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kumimoji="1" lang="en-US" altLang="ja-JP" sz="1600" b="0" i="1" dirty="0">
                    <a:latin typeface="+mn-lt"/>
                    <a:ea typeface="ＭＳ Ｐゴシック" pitchFamily="50" charset="-128"/>
                  </a:rPr>
                  <a:t>N</a:t>
                </a:r>
                <a:endParaRPr kumimoji="1" lang="ja-JP" altLang="en-US" sz="1600" b="0" i="1" dirty="0">
                  <a:latin typeface="+mn-lt"/>
                  <a:ea typeface="ＭＳ Ｐゴシック" pitchFamily="50" charset="-128"/>
                </a:endParaRPr>
              </a:p>
            </p:txBody>
          </p:sp>
          <p:sp>
            <p:nvSpPr>
              <p:cNvPr id="45" name="テキスト ボックス 233"/>
              <p:cNvSpPr txBox="1">
                <a:spLocks noChangeArrowheads="1"/>
              </p:cNvSpPr>
              <p:nvPr/>
            </p:nvSpPr>
            <p:spPr bwMode="auto">
              <a:xfrm>
                <a:off x="2503806" y="4429566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400">
                    <a:latin typeface="Symbol" pitchFamily="18" charset="2"/>
                  </a:rPr>
                  <a:t>p</a:t>
                </a:r>
                <a:endParaRPr kumimoji="1" lang="ja-JP" altLang="en-US" sz="1400">
                  <a:latin typeface="Symbol" pitchFamily="18" charset="2"/>
                </a:endParaRPr>
              </a:p>
            </p:txBody>
          </p:sp>
          <p:grpSp>
            <p:nvGrpSpPr>
              <p:cNvPr id="46" name="Group 38"/>
              <p:cNvGrpSpPr>
                <a:grpSpLocks/>
              </p:cNvGrpSpPr>
              <p:nvPr/>
            </p:nvGrpSpPr>
            <p:grpSpPr bwMode="auto">
              <a:xfrm>
                <a:off x="501651" y="4359277"/>
                <a:ext cx="728663" cy="708025"/>
                <a:chOff x="1223" y="2030"/>
                <a:chExt cx="441" cy="402"/>
              </a:xfrm>
            </p:grpSpPr>
            <p:sp>
              <p:nvSpPr>
                <p:cNvPr id="50" name="Line 39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1448" y="2214"/>
                  <a:ext cx="204" cy="21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1" name="Line 40"/>
                <p:cNvSpPr>
                  <a:spLocks noChangeAspect="1" noChangeShapeType="1"/>
                </p:cNvSpPr>
                <p:nvPr/>
              </p:nvSpPr>
              <p:spPr bwMode="auto">
                <a:xfrm rot="10800000" flipH="1">
                  <a:off x="1475" y="2036"/>
                  <a:ext cx="189" cy="182"/>
                </a:xfrm>
                <a:prstGeom prst="line">
                  <a:avLst/>
                </a:prstGeom>
                <a:noFill/>
                <a:ln w="25400" cap="rnd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2" name="Line 4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23" y="2228"/>
                  <a:ext cx="212" cy="20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3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1402" y="2199"/>
                  <a:ext cx="85" cy="8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" name="Line 43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1229" y="2034"/>
                  <a:ext cx="189" cy="182"/>
                </a:xfrm>
                <a:prstGeom prst="line">
                  <a:avLst/>
                </a:prstGeom>
                <a:noFill/>
                <a:ln w="25400" cap="rnd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pic>
            <p:nvPicPr>
              <p:cNvPr id="47" name="図 224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526" y="5249863"/>
                <a:ext cx="177800" cy="2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" name="左中かっこ 47"/>
              <p:cNvSpPr>
                <a:spLocks/>
              </p:cNvSpPr>
              <p:nvPr/>
            </p:nvSpPr>
            <p:spPr bwMode="auto">
              <a:xfrm>
                <a:off x="1411288" y="3008315"/>
                <a:ext cx="360362" cy="3381375"/>
              </a:xfrm>
              <a:prstGeom prst="leftBrace">
                <a:avLst>
                  <a:gd name="adj1" fmla="val 59080"/>
                  <a:gd name="adj2" fmla="val 50000"/>
                </a:avLst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ja-JP" altLang="en-US"/>
              </a:p>
            </p:txBody>
          </p:sp>
          <p:sp>
            <p:nvSpPr>
              <p:cNvPr id="49" name="テキスト ボックス 232"/>
              <p:cNvSpPr txBox="1">
                <a:spLocks noChangeArrowheads="1"/>
              </p:cNvSpPr>
              <p:nvPr/>
            </p:nvSpPr>
            <p:spPr bwMode="auto">
              <a:xfrm>
                <a:off x="1580562" y="4225365"/>
                <a:ext cx="55928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400" dirty="0" smtClean="0">
                    <a:latin typeface="Symbol" pitchFamily="18" charset="2"/>
                  </a:rPr>
                  <a:t>r,</a:t>
                </a:r>
                <a:r>
                  <a:rPr lang="ja-JP" altLang="en-US" sz="1400" dirty="0" err="1">
                    <a:latin typeface="Symbol" pitchFamily="18" charset="2"/>
                  </a:rPr>
                  <a:t> </a:t>
                </a:r>
                <a:r>
                  <a:rPr kumimoji="1" lang="en-US" altLang="ja-JP" sz="1400" dirty="0" smtClean="0">
                    <a:latin typeface="Symbol" pitchFamily="18" charset="2"/>
                  </a:rPr>
                  <a:t>s</a:t>
                </a:r>
                <a:endParaRPr kumimoji="1" lang="ja-JP" altLang="en-US" sz="1400" dirty="0">
                  <a:latin typeface="Symbol" pitchFamily="18" charset="2"/>
                </a:endParaRPr>
              </a:p>
            </p:txBody>
          </p:sp>
        </p:grpSp>
      </p:grp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3439708" y="5589240"/>
            <a:ext cx="2068396" cy="30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b="0">
                <a:solidFill>
                  <a:srgbClr val="FF3300"/>
                </a:solidFill>
              </a:rPr>
              <a:t>coupled-channels effect</a:t>
            </a:r>
          </a:p>
        </p:txBody>
      </p:sp>
      <p:sp>
        <p:nvSpPr>
          <p:cNvPr id="78" name="Line 10"/>
          <p:cNvSpPr>
            <a:spLocks noChangeShapeType="1"/>
          </p:cNvSpPr>
          <p:nvPr/>
        </p:nvSpPr>
        <p:spPr bwMode="auto">
          <a:xfrm>
            <a:off x="4123920" y="5590825"/>
            <a:ext cx="433388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pic>
        <p:nvPicPr>
          <p:cNvPr id="79" name="図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66" y="5049514"/>
            <a:ext cx="76438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角丸四角形 79"/>
          <p:cNvSpPr/>
          <p:nvPr/>
        </p:nvSpPr>
        <p:spPr>
          <a:xfrm>
            <a:off x="251520" y="4725144"/>
            <a:ext cx="8642349" cy="18461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1" name="図 8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569" y="5954192"/>
            <a:ext cx="6419535" cy="340108"/>
          </a:xfrm>
          <a:prstGeom prst="rect">
            <a:avLst/>
          </a:prstGeom>
        </p:spPr>
      </p:pic>
      <p:sp>
        <p:nvSpPr>
          <p:cNvPr id="82" name="下矢印 81"/>
          <p:cNvSpPr/>
          <p:nvPr/>
        </p:nvSpPr>
        <p:spPr>
          <a:xfrm>
            <a:off x="4084639" y="4293096"/>
            <a:ext cx="4159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894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284857" y="981077"/>
            <a:ext cx="8554343" cy="576263"/>
          </a:xfrm>
          <a:prstGeom prst="wedgeRoundRectCallout">
            <a:avLst>
              <a:gd name="adj1" fmla="val 30410"/>
              <a:gd name="adj2" fmla="val 73033"/>
              <a:gd name="adj3" fmla="val 16667"/>
            </a:avLst>
          </a:prstGeom>
          <a:solidFill>
            <a:schemeClr val="bg1"/>
          </a:solidFill>
          <a:ln w="25400">
            <a:solidFill>
              <a:srgbClr val="FF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 algn="ctr"/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22240"/>
            <a:ext cx="9144000" cy="5667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2400" dirty="0" smtClean="0">
                <a:solidFill>
                  <a:srgbClr val="0000FF"/>
                </a:solidFill>
                <a:latin typeface="Arial Black" pitchFamily="34" charset="0"/>
              </a:rPr>
              <a:t>Dynamical Coupled-Channels analysis</a:t>
            </a:r>
            <a:r>
              <a:rPr lang="ja-JP" altLang="en-US" sz="24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743200" y="1570040"/>
            <a:ext cx="2680188" cy="479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180000"/>
              </a:lnSpc>
            </a:pPr>
            <a:r>
              <a:rPr lang="en-US" altLang="ja-JP" sz="2000" dirty="0" smtClean="0"/>
              <a:t>2006-2009</a:t>
            </a:r>
          </a:p>
          <a:p>
            <a:pPr algn="ctr">
              <a:lnSpc>
                <a:spcPct val="180000"/>
              </a:lnSpc>
            </a:pPr>
            <a:r>
              <a:rPr lang="en-US" altLang="ja-JP" sz="2000" dirty="0"/>
              <a:t>6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channels </a:t>
            </a:r>
          </a:p>
          <a:p>
            <a:pPr algn="ctr"/>
            <a:r>
              <a:rPr lang="en-US" altLang="ja-JP" sz="2000" dirty="0" smtClean="0"/>
              <a:t>(</a:t>
            </a:r>
            <a:r>
              <a:rPr lang="en-US" altLang="ja-JP" sz="2000" dirty="0" err="1" smtClean="0">
                <a:latin typeface="Symbol" charset="2"/>
                <a:cs typeface="Symbol" charset="2"/>
              </a:rPr>
              <a:t>g</a:t>
            </a:r>
            <a:r>
              <a:rPr lang="en-US" altLang="ja-JP" sz="2000" dirty="0" err="1" smtClean="0"/>
              <a:t>N,</a:t>
            </a:r>
            <a:r>
              <a:rPr lang="en-US" altLang="ja-JP" sz="2000" dirty="0" err="1" smtClean="0">
                <a:latin typeface="Symbol" pitchFamily="18" charset="2"/>
              </a:rPr>
              <a:t>p</a:t>
            </a:r>
            <a:r>
              <a:rPr lang="en-US" altLang="ja-JP" sz="2000" dirty="0" err="1" smtClean="0"/>
              <a:t>N</a:t>
            </a:r>
            <a:r>
              <a:rPr lang="en-US" altLang="ja-JP" sz="2000" dirty="0" err="1"/>
              <a:t>,</a:t>
            </a:r>
            <a:r>
              <a:rPr lang="en-US" altLang="ja-JP" sz="2000" dirty="0" err="1">
                <a:latin typeface="Symbol" pitchFamily="18" charset="2"/>
              </a:rPr>
              <a:t>h</a:t>
            </a:r>
            <a:r>
              <a:rPr lang="en-US" altLang="ja-JP" sz="2000" dirty="0" err="1"/>
              <a:t>N,</a:t>
            </a:r>
            <a:r>
              <a:rPr lang="en-US" altLang="ja-JP" sz="2000" dirty="0" err="1">
                <a:latin typeface="Symbol" pitchFamily="18" charset="2"/>
              </a:rPr>
              <a:t>pD</a:t>
            </a:r>
            <a:r>
              <a:rPr lang="en-US" altLang="ja-JP" sz="2000" dirty="0" err="1"/>
              <a:t>,</a:t>
            </a:r>
            <a:r>
              <a:rPr lang="en-US" altLang="ja-JP" sz="2000" dirty="0" err="1">
                <a:latin typeface="Symbol" pitchFamily="18" charset="2"/>
              </a:rPr>
              <a:t>r</a:t>
            </a:r>
            <a:r>
              <a:rPr lang="en-US" altLang="ja-JP" sz="2000" dirty="0" err="1"/>
              <a:t>N,</a:t>
            </a:r>
            <a:r>
              <a:rPr lang="en-US" altLang="ja-JP" sz="2000" dirty="0" err="1">
                <a:latin typeface="Symbol" pitchFamily="18" charset="2"/>
              </a:rPr>
              <a:t>s</a:t>
            </a:r>
            <a:r>
              <a:rPr lang="en-US" altLang="ja-JP" sz="2000" dirty="0" err="1"/>
              <a:t>N</a:t>
            </a:r>
            <a:r>
              <a:rPr lang="en-US" altLang="ja-JP" sz="2000" dirty="0"/>
              <a:t>)</a:t>
            </a:r>
          </a:p>
          <a:p>
            <a:pPr algn="ctr">
              <a:lnSpc>
                <a:spcPct val="180000"/>
              </a:lnSpc>
            </a:pPr>
            <a:r>
              <a:rPr lang="en-US" altLang="ja-JP" sz="2000" dirty="0"/>
              <a:t>&lt; 2 </a:t>
            </a:r>
            <a:r>
              <a:rPr lang="en-US" altLang="ja-JP" sz="2000" dirty="0" err="1"/>
              <a:t>GeV</a:t>
            </a:r>
            <a:endParaRPr lang="en-US" altLang="ja-JP" sz="2000" dirty="0"/>
          </a:p>
          <a:p>
            <a:pPr algn="ctr">
              <a:lnSpc>
                <a:spcPct val="180000"/>
              </a:lnSpc>
            </a:pPr>
            <a:r>
              <a:rPr lang="en-US" altLang="ja-JP" sz="2000" dirty="0"/>
              <a:t>&lt; 1.6 </a:t>
            </a:r>
            <a:r>
              <a:rPr lang="en-US" altLang="ja-JP" sz="2000" dirty="0" err="1"/>
              <a:t>GeV</a:t>
            </a:r>
            <a:endParaRPr lang="en-US" altLang="ja-JP" sz="2000" dirty="0"/>
          </a:p>
          <a:p>
            <a:pPr algn="ctr">
              <a:lnSpc>
                <a:spcPct val="180000"/>
              </a:lnSpc>
            </a:pPr>
            <a:r>
              <a:rPr lang="en-US" altLang="ja-JP" sz="2000" dirty="0"/>
              <a:t>&lt; 2 </a:t>
            </a:r>
            <a:r>
              <a:rPr lang="en-US" altLang="ja-JP" sz="2000" dirty="0" err="1"/>
              <a:t>GeV</a:t>
            </a:r>
            <a:endParaRPr lang="en-US" altLang="ja-JP" sz="2000" dirty="0"/>
          </a:p>
          <a:p>
            <a:pPr algn="ctr">
              <a:lnSpc>
                <a:spcPct val="180000"/>
              </a:lnSpc>
            </a:pPr>
            <a:r>
              <a:rPr lang="en-US" altLang="ja-JP" sz="2000" dirty="0">
                <a:latin typeface="Arial Black" pitchFamily="34" charset="0"/>
              </a:rPr>
              <a:t>―</a:t>
            </a:r>
          </a:p>
          <a:p>
            <a:pPr algn="ctr">
              <a:lnSpc>
                <a:spcPct val="180000"/>
              </a:lnSpc>
            </a:pPr>
            <a:r>
              <a:rPr lang="en-US" altLang="ja-JP" sz="2000" dirty="0"/>
              <a:t>―</a:t>
            </a:r>
          </a:p>
          <a:p>
            <a:pPr algn="ctr">
              <a:lnSpc>
                <a:spcPct val="180000"/>
              </a:lnSpc>
            </a:pPr>
            <a:r>
              <a:rPr lang="en-US" altLang="ja-JP" sz="2000" dirty="0"/>
              <a:t>―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95288" y="2200275"/>
            <a:ext cx="8208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04752" y="1557340"/>
            <a:ext cx="3520888" cy="479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180000"/>
              </a:lnSpc>
            </a:pPr>
            <a:r>
              <a:rPr lang="en-US" altLang="ja-JP" sz="2000" dirty="0" smtClean="0"/>
              <a:t>2010-2012</a:t>
            </a:r>
          </a:p>
          <a:p>
            <a:pPr algn="ctr">
              <a:lnSpc>
                <a:spcPct val="180000"/>
              </a:lnSpc>
            </a:pPr>
            <a:r>
              <a:rPr lang="en-US" altLang="ja-JP" sz="2000" dirty="0">
                <a:solidFill>
                  <a:srgbClr val="FF0000"/>
                </a:solidFill>
              </a:rPr>
              <a:t>8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channels </a:t>
            </a:r>
          </a:p>
          <a:p>
            <a:pPr algn="ctr"/>
            <a:r>
              <a:rPr lang="en-US" altLang="ja-JP" sz="2000" dirty="0" smtClean="0"/>
              <a:t>(</a:t>
            </a:r>
            <a:r>
              <a:rPr lang="en-US" altLang="ja-JP" sz="2000" dirty="0" err="1" smtClean="0">
                <a:latin typeface="Symbol" charset="2"/>
                <a:cs typeface="Symbol" charset="2"/>
              </a:rPr>
              <a:t>g</a:t>
            </a:r>
            <a:r>
              <a:rPr lang="en-US" altLang="ja-JP" sz="2000" dirty="0" err="1" smtClean="0"/>
              <a:t>N,</a:t>
            </a:r>
            <a:r>
              <a:rPr lang="en-US" altLang="ja-JP" sz="2000" dirty="0" err="1" smtClean="0">
                <a:latin typeface="Symbol" pitchFamily="18" charset="2"/>
              </a:rPr>
              <a:t>p</a:t>
            </a:r>
            <a:r>
              <a:rPr lang="en-US" altLang="ja-JP" sz="2000" dirty="0" err="1" smtClean="0"/>
              <a:t>N</a:t>
            </a:r>
            <a:r>
              <a:rPr lang="en-US" altLang="ja-JP" sz="2000" dirty="0" err="1"/>
              <a:t>,</a:t>
            </a:r>
            <a:r>
              <a:rPr lang="en-US" altLang="ja-JP" sz="2000" dirty="0" err="1">
                <a:latin typeface="Symbol" pitchFamily="18" charset="2"/>
              </a:rPr>
              <a:t>h</a:t>
            </a:r>
            <a:r>
              <a:rPr lang="en-US" altLang="ja-JP" sz="2000" dirty="0" err="1"/>
              <a:t>N,</a:t>
            </a:r>
            <a:r>
              <a:rPr lang="en-US" altLang="ja-JP" sz="2000" dirty="0" err="1">
                <a:latin typeface="Symbol" pitchFamily="18" charset="2"/>
              </a:rPr>
              <a:t>pD</a:t>
            </a:r>
            <a:r>
              <a:rPr lang="en-US" altLang="ja-JP" sz="2000" dirty="0" err="1"/>
              <a:t>,</a:t>
            </a:r>
            <a:r>
              <a:rPr lang="en-US" altLang="ja-JP" sz="2000" dirty="0" err="1">
                <a:latin typeface="Symbol" pitchFamily="18" charset="2"/>
              </a:rPr>
              <a:t>r</a:t>
            </a:r>
            <a:r>
              <a:rPr lang="en-US" altLang="ja-JP" sz="2000" dirty="0" err="1"/>
              <a:t>N,</a:t>
            </a:r>
            <a:r>
              <a:rPr lang="en-US" altLang="ja-JP" sz="2000" dirty="0" err="1">
                <a:latin typeface="Symbol" pitchFamily="18" charset="2"/>
              </a:rPr>
              <a:t>s</a:t>
            </a:r>
            <a:r>
              <a:rPr lang="en-US" altLang="ja-JP" sz="2000" dirty="0" err="1"/>
              <a:t>N,</a:t>
            </a:r>
            <a:r>
              <a:rPr lang="en-US" altLang="ja-JP" sz="2000" dirty="0" err="1">
                <a:solidFill>
                  <a:srgbClr val="FF0000"/>
                </a:solidFill>
              </a:rPr>
              <a:t>K</a:t>
            </a:r>
            <a:r>
              <a:rPr lang="en-US" altLang="ja-JP" sz="2000" dirty="0" err="1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sz="2000" dirty="0" err="1">
                <a:solidFill>
                  <a:srgbClr val="FF0000"/>
                </a:solidFill>
              </a:rPr>
              <a:t>,K</a:t>
            </a:r>
            <a:r>
              <a:rPr lang="en-US" altLang="ja-JP" sz="2000" dirty="0" err="1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altLang="ja-JP" sz="2000" dirty="0"/>
              <a:t>)</a:t>
            </a:r>
          </a:p>
          <a:p>
            <a:pPr algn="ctr">
              <a:lnSpc>
                <a:spcPct val="180000"/>
              </a:lnSpc>
            </a:pPr>
            <a:r>
              <a:rPr lang="en-US" altLang="ja-JP" sz="2000" dirty="0">
                <a:solidFill>
                  <a:srgbClr val="FF0000"/>
                </a:solidFill>
              </a:rPr>
              <a:t>&lt; 2.1 GeV</a:t>
            </a:r>
          </a:p>
          <a:p>
            <a:pPr algn="ctr">
              <a:lnSpc>
                <a:spcPct val="180000"/>
              </a:lnSpc>
            </a:pPr>
            <a:r>
              <a:rPr lang="en-US" altLang="ja-JP" sz="2000" dirty="0">
                <a:solidFill>
                  <a:srgbClr val="FF0000"/>
                </a:solidFill>
              </a:rPr>
              <a:t>&lt; 2 GeV</a:t>
            </a:r>
          </a:p>
          <a:p>
            <a:pPr algn="ctr">
              <a:lnSpc>
                <a:spcPct val="180000"/>
              </a:lnSpc>
            </a:pPr>
            <a:r>
              <a:rPr lang="en-US" altLang="ja-JP" sz="2000" dirty="0"/>
              <a:t>&lt; 2 GeV</a:t>
            </a:r>
          </a:p>
          <a:p>
            <a:pPr algn="ctr">
              <a:lnSpc>
                <a:spcPct val="180000"/>
              </a:lnSpc>
            </a:pPr>
            <a:r>
              <a:rPr lang="en-US" altLang="ja-JP" sz="2000" dirty="0">
                <a:solidFill>
                  <a:srgbClr val="0000FF"/>
                </a:solidFill>
              </a:rPr>
              <a:t>&lt; </a:t>
            </a:r>
            <a:r>
              <a:rPr lang="en-US" altLang="ja-JP" sz="2000" dirty="0" smtClean="0">
                <a:solidFill>
                  <a:srgbClr val="0000FF"/>
                </a:solidFill>
              </a:rPr>
              <a:t>2 </a:t>
            </a:r>
            <a:r>
              <a:rPr lang="en-US" altLang="ja-JP" sz="2000" dirty="0" err="1" smtClean="0">
                <a:solidFill>
                  <a:srgbClr val="0000FF"/>
                </a:solidFill>
              </a:rPr>
              <a:t>GeV</a:t>
            </a:r>
            <a:endParaRPr lang="en-US" altLang="ja-JP" sz="2000" dirty="0">
              <a:solidFill>
                <a:srgbClr val="0000FF"/>
              </a:solidFill>
            </a:endParaRPr>
          </a:p>
          <a:p>
            <a:pPr algn="ctr">
              <a:lnSpc>
                <a:spcPct val="180000"/>
              </a:lnSpc>
            </a:pPr>
            <a:r>
              <a:rPr lang="en-US" altLang="ja-JP" sz="2000" dirty="0">
                <a:solidFill>
                  <a:srgbClr val="0000FF"/>
                </a:solidFill>
              </a:rPr>
              <a:t>&lt; </a:t>
            </a:r>
            <a:r>
              <a:rPr lang="en-US" altLang="ja-JP" sz="2000" dirty="0" smtClean="0">
                <a:solidFill>
                  <a:srgbClr val="0000FF"/>
                </a:solidFill>
              </a:rPr>
              <a:t>2.2 </a:t>
            </a:r>
            <a:r>
              <a:rPr lang="en-US" altLang="ja-JP" sz="2000" dirty="0">
                <a:solidFill>
                  <a:srgbClr val="0000FF"/>
                </a:solidFill>
              </a:rPr>
              <a:t>GeV</a:t>
            </a:r>
          </a:p>
          <a:p>
            <a:pPr algn="ctr">
              <a:lnSpc>
                <a:spcPct val="180000"/>
              </a:lnSpc>
            </a:pPr>
            <a:r>
              <a:rPr lang="en-US" altLang="ja-JP" sz="2000" dirty="0">
                <a:solidFill>
                  <a:srgbClr val="0000FF"/>
                </a:solidFill>
              </a:rPr>
              <a:t>&lt; </a:t>
            </a:r>
            <a:r>
              <a:rPr lang="en-US" altLang="ja-JP" sz="2000" dirty="0" smtClean="0">
                <a:solidFill>
                  <a:srgbClr val="0000FF"/>
                </a:solidFill>
              </a:rPr>
              <a:t>2.2 </a:t>
            </a:r>
            <a:r>
              <a:rPr lang="en-US" altLang="ja-JP" sz="2000" dirty="0">
                <a:solidFill>
                  <a:srgbClr val="0000FF"/>
                </a:solidFill>
              </a:rPr>
              <a:t>GeV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95313" y="2349502"/>
            <a:ext cx="2034829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2000" dirty="0"/>
              <a:t>  # of coupled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2000" dirty="0"/>
              <a:t>     channels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67544" y="1082495"/>
            <a:ext cx="820478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000" i="1" dirty="0">
                <a:solidFill>
                  <a:srgbClr val="FF0000"/>
                </a:solidFill>
              </a:rPr>
              <a:t>Fully combined</a:t>
            </a:r>
            <a:r>
              <a:rPr lang="en-US" altLang="ja-JP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/>
              <a:t>analysis of </a:t>
            </a:r>
            <a:r>
              <a:rPr lang="en-US" altLang="ja-JP" sz="2000" dirty="0" err="1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g</a:t>
            </a:r>
            <a:r>
              <a:rPr lang="en-US" altLang="ja-JP" sz="2000" dirty="0" err="1">
                <a:solidFill>
                  <a:srgbClr val="0000FF"/>
                </a:solidFill>
                <a:sym typeface="Symbol" pitchFamily="18" charset="2"/>
              </a:rPr>
              <a:t>N</a:t>
            </a:r>
            <a:r>
              <a:rPr lang="en-US" altLang="ja-JP" sz="2000" dirty="0">
                <a:solidFill>
                  <a:srgbClr val="0000FF"/>
                </a:solidFill>
                <a:sym typeface="Symbol" pitchFamily="18" charset="2"/>
              </a:rPr>
              <a:t> , </a:t>
            </a:r>
            <a:r>
              <a:rPr lang="el-GR" altLang="ja-JP" sz="2000" dirty="0">
                <a:solidFill>
                  <a:srgbClr val="0000FF"/>
                </a:solidFill>
                <a:sym typeface="Symbol" pitchFamily="18" charset="2"/>
              </a:rPr>
              <a:t></a:t>
            </a:r>
            <a:r>
              <a:rPr lang="en-US" altLang="ja-JP" sz="2000" dirty="0">
                <a:solidFill>
                  <a:srgbClr val="0000FF"/>
                </a:solidFill>
                <a:sym typeface="Symbol" pitchFamily="18" charset="2"/>
              </a:rPr>
              <a:t>N </a:t>
            </a:r>
            <a:r>
              <a:rPr lang="en-US" altLang="ja-JP" sz="2000" dirty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l-GR" altLang="ja-JP" sz="2000" dirty="0">
                <a:solidFill>
                  <a:srgbClr val="0000FF"/>
                </a:solidFill>
                <a:sym typeface="Symbol" pitchFamily="18" charset="2"/>
              </a:rPr>
              <a:t> </a:t>
            </a:r>
            <a:r>
              <a:rPr lang="en-US" altLang="ja-JP" sz="2000" dirty="0">
                <a:solidFill>
                  <a:srgbClr val="0000FF"/>
                </a:solidFill>
                <a:sym typeface="Symbol" pitchFamily="18" charset="2"/>
              </a:rPr>
              <a:t>N , </a:t>
            </a:r>
            <a:r>
              <a:rPr lang="en-US" altLang="ja-JP" sz="2000" dirty="0" err="1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h</a:t>
            </a:r>
            <a:r>
              <a:rPr lang="en-US" altLang="ja-JP" sz="2000" dirty="0" err="1">
                <a:solidFill>
                  <a:srgbClr val="0000FF"/>
                </a:solidFill>
                <a:sym typeface="Symbol" pitchFamily="18" charset="2"/>
              </a:rPr>
              <a:t>N</a:t>
            </a:r>
            <a:r>
              <a:rPr lang="en-US" altLang="ja-JP" sz="2000" dirty="0">
                <a:solidFill>
                  <a:srgbClr val="0000FF"/>
                </a:solidFill>
                <a:sym typeface="Symbol" pitchFamily="18" charset="2"/>
              </a:rPr>
              <a:t> , </a:t>
            </a:r>
            <a:r>
              <a:rPr lang="en-US" altLang="ja-JP" sz="2000" dirty="0" smtClean="0">
                <a:solidFill>
                  <a:srgbClr val="0000FF"/>
                </a:solidFill>
                <a:sym typeface="Symbol" pitchFamily="18" charset="2"/>
              </a:rPr>
              <a:t>K</a:t>
            </a:r>
            <a:r>
              <a:rPr lang="en-US" altLang="ja-JP" sz="2000" dirty="0" smtClean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L</a:t>
            </a:r>
            <a:r>
              <a:rPr lang="en-US" altLang="ja-JP" sz="2000" dirty="0" smtClean="0">
                <a:solidFill>
                  <a:srgbClr val="0000FF"/>
                </a:solidFill>
                <a:sym typeface="Symbol" pitchFamily="18" charset="2"/>
              </a:rPr>
              <a:t>, K</a:t>
            </a:r>
            <a:r>
              <a:rPr lang="en-US" altLang="ja-JP" sz="2000" dirty="0" smtClean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S</a:t>
            </a:r>
            <a:r>
              <a:rPr lang="en-US" altLang="ja-JP" sz="2000" dirty="0" smtClean="0">
                <a:sym typeface="Symbol" pitchFamily="18" charset="2"/>
              </a:rPr>
              <a:t> </a:t>
            </a:r>
            <a:r>
              <a:rPr lang="en-US" altLang="ja-JP" sz="2000" dirty="0">
                <a:sym typeface="Symbol" pitchFamily="18" charset="2"/>
              </a:rPr>
              <a:t>reactions !!</a:t>
            </a:r>
            <a:r>
              <a:rPr lang="en-US" altLang="ja-JP" sz="2000" dirty="0"/>
              <a:t> 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68144" y="6324600"/>
            <a:ext cx="2858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FF0000"/>
                </a:solidFill>
              </a:rPr>
              <a:t>Kamano, Nakamura, Lee, Sato, 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2012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-324544" y="2924177"/>
            <a:ext cx="3275856" cy="341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2000" dirty="0">
                <a:sym typeface="Symbol" pitchFamily="18" charset="2"/>
              </a:rPr>
              <a:t> </a:t>
            </a:r>
            <a:r>
              <a:rPr lang="el-GR" altLang="ja-JP" sz="2000" dirty="0" smtClean="0">
                <a:sym typeface="Symbol" pitchFamily="18" charset="2"/>
              </a:rPr>
              <a:t></a:t>
            </a:r>
            <a:r>
              <a:rPr lang="en-US" altLang="ja-JP" sz="2000" dirty="0" smtClean="0">
                <a:sym typeface="Symbol" pitchFamily="18" charset="2"/>
              </a:rPr>
              <a:t>p </a:t>
            </a:r>
            <a:r>
              <a:rPr lang="en-US" altLang="ja-JP" sz="2000" dirty="0">
                <a:sym typeface="Wingdings" pitchFamily="2" charset="2"/>
              </a:rPr>
              <a:t></a:t>
            </a:r>
            <a:r>
              <a:rPr lang="el-GR" altLang="ja-JP" sz="2000" dirty="0">
                <a:sym typeface="Symbol" pitchFamily="18" charset="2"/>
              </a:rPr>
              <a:t> </a:t>
            </a:r>
            <a:r>
              <a:rPr lang="en-US" altLang="ja-JP" sz="2000" dirty="0">
                <a:sym typeface="Symbol" pitchFamily="18" charset="2"/>
              </a:rPr>
              <a:t>N</a:t>
            </a:r>
          </a:p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2000" dirty="0">
                <a:sym typeface="Symbol" pitchFamily="18" charset="2"/>
              </a:rPr>
              <a:t>  </a:t>
            </a:r>
            <a:r>
              <a:rPr lang="en-US" altLang="ja-JP" sz="2000" dirty="0" err="1" smtClean="0">
                <a:latin typeface="Symbol" pitchFamily="18" charset="2"/>
                <a:sym typeface="Symbol" pitchFamily="18" charset="2"/>
              </a:rPr>
              <a:t>g</a:t>
            </a:r>
            <a:r>
              <a:rPr lang="en-US" altLang="ja-JP" sz="2000" dirty="0" err="1">
                <a:sym typeface="Symbol" pitchFamily="18" charset="2"/>
              </a:rPr>
              <a:t>p</a:t>
            </a:r>
            <a:r>
              <a:rPr lang="en-US" altLang="ja-JP" sz="2000" dirty="0" smtClean="0">
                <a:sym typeface="Symbol" pitchFamily="18" charset="2"/>
              </a:rPr>
              <a:t> </a:t>
            </a:r>
            <a:r>
              <a:rPr lang="en-US" altLang="ja-JP" sz="2000" dirty="0">
                <a:sym typeface="Wingdings" pitchFamily="2" charset="2"/>
              </a:rPr>
              <a:t></a:t>
            </a:r>
            <a:r>
              <a:rPr lang="el-GR" altLang="ja-JP" sz="2000" dirty="0">
                <a:sym typeface="Symbol" pitchFamily="18" charset="2"/>
              </a:rPr>
              <a:t> </a:t>
            </a:r>
            <a:r>
              <a:rPr lang="en-US" altLang="ja-JP" sz="2000" dirty="0">
                <a:sym typeface="Symbol" pitchFamily="18" charset="2"/>
              </a:rPr>
              <a:t>N</a:t>
            </a:r>
          </a:p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2000" dirty="0">
                <a:sym typeface="Symbol" pitchFamily="18" charset="2"/>
              </a:rPr>
              <a:t>  </a:t>
            </a:r>
            <a:r>
              <a:rPr lang="el-GR" altLang="ja-JP" sz="2000" dirty="0" smtClean="0">
                <a:sym typeface="Symbol" pitchFamily="18" charset="2"/>
              </a:rPr>
              <a:t></a:t>
            </a:r>
            <a:r>
              <a:rPr lang="en-US" altLang="ja-JP" sz="2000" dirty="0" smtClean="0">
                <a:sym typeface="Symbol" pitchFamily="18" charset="2"/>
              </a:rPr>
              <a:t>-p </a:t>
            </a:r>
            <a:r>
              <a:rPr lang="en-US" altLang="ja-JP" sz="2000" dirty="0">
                <a:sym typeface="Wingdings" pitchFamily="2" charset="2"/>
              </a:rPr>
              <a:t></a:t>
            </a:r>
            <a:r>
              <a:rPr lang="el-GR" altLang="ja-JP" sz="2000" dirty="0">
                <a:sym typeface="Symbol" pitchFamily="18" charset="2"/>
              </a:rPr>
              <a:t> </a:t>
            </a:r>
            <a:r>
              <a:rPr lang="en-US" altLang="ja-JP" sz="2000" dirty="0" err="1" smtClean="0">
                <a:latin typeface="Symbol" pitchFamily="18" charset="2"/>
                <a:sym typeface="Symbol" pitchFamily="18" charset="2"/>
              </a:rPr>
              <a:t>h</a:t>
            </a:r>
            <a:r>
              <a:rPr lang="en-US" altLang="ja-JP" sz="2000" dirty="0" err="1">
                <a:sym typeface="Symbol" pitchFamily="18" charset="2"/>
              </a:rPr>
              <a:t>n</a:t>
            </a:r>
            <a:endParaRPr lang="en-US" altLang="ja-JP" sz="2000" dirty="0">
              <a:sym typeface="Symbol" pitchFamily="18" charset="2"/>
            </a:endParaRPr>
          </a:p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2000" dirty="0">
                <a:sym typeface="Symbol" pitchFamily="18" charset="2"/>
              </a:rPr>
              <a:t>  </a:t>
            </a:r>
            <a:r>
              <a:rPr lang="en-US" altLang="ja-JP" sz="2000" dirty="0" err="1" smtClean="0">
                <a:latin typeface="Symbol" pitchFamily="18" charset="2"/>
                <a:sym typeface="Symbol" pitchFamily="18" charset="2"/>
              </a:rPr>
              <a:t>g</a:t>
            </a:r>
            <a:r>
              <a:rPr lang="en-US" altLang="ja-JP" sz="2000" dirty="0" err="1">
                <a:sym typeface="Symbol" pitchFamily="18" charset="2"/>
              </a:rPr>
              <a:t>p</a:t>
            </a:r>
            <a:r>
              <a:rPr lang="en-US" altLang="ja-JP" sz="2000" dirty="0" smtClean="0">
                <a:sym typeface="Symbol" pitchFamily="18" charset="2"/>
              </a:rPr>
              <a:t> </a:t>
            </a:r>
            <a:r>
              <a:rPr lang="en-US" altLang="ja-JP" sz="2000" dirty="0">
                <a:sym typeface="Wingdings" pitchFamily="2" charset="2"/>
              </a:rPr>
              <a:t></a:t>
            </a:r>
            <a:r>
              <a:rPr lang="el-GR" altLang="ja-JP" sz="2000" dirty="0">
                <a:sym typeface="Symbol" pitchFamily="18" charset="2"/>
              </a:rPr>
              <a:t> </a:t>
            </a:r>
            <a:r>
              <a:rPr lang="en-US" altLang="ja-JP" sz="2000" dirty="0" err="1" smtClean="0">
                <a:latin typeface="Symbol" pitchFamily="18" charset="2"/>
                <a:sym typeface="Symbol" pitchFamily="18" charset="2"/>
              </a:rPr>
              <a:t>h</a:t>
            </a:r>
            <a:r>
              <a:rPr lang="en-US" altLang="ja-JP" sz="2000" dirty="0" err="1">
                <a:sym typeface="Symbol" pitchFamily="18" charset="2"/>
              </a:rPr>
              <a:t>p</a:t>
            </a:r>
            <a:endParaRPr lang="en-US" altLang="ja-JP" sz="2000" dirty="0">
              <a:sym typeface="Symbol" pitchFamily="18" charset="2"/>
            </a:endParaRPr>
          </a:p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2000" dirty="0">
                <a:sym typeface="Symbol" pitchFamily="18" charset="2"/>
              </a:rPr>
              <a:t>  </a:t>
            </a:r>
            <a:r>
              <a:rPr lang="en-US" altLang="ja-JP" sz="2000" dirty="0" err="1" smtClean="0">
                <a:latin typeface="Symbol" pitchFamily="18" charset="2"/>
                <a:sym typeface="Symbol" pitchFamily="18" charset="2"/>
              </a:rPr>
              <a:t>p</a:t>
            </a:r>
            <a:r>
              <a:rPr lang="en-US" altLang="ja-JP" sz="2000" dirty="0" err="1">
                <a:sym typeface="Symbol" pitchFamily="18" charset="2"/>
              </a:rPr>
              <a:t>p</a:t>
            </a:r>
            <a:r>
              <a:rPr lang="en-US" altLang="ja-JP" sz="2000" dirty="0" smtClean="0">
                <a:sym typeface="Symbol" pitchFamily="18" charset="2"/>
              </a:rPr>
              <a:t> </a:t>
            </a:r>
            <a:r>
              <a:rPr lang="en-US" altLang="ja-JP" sz="2000" dirty="0">
                <a:sym typeface="Wingdings" pitchFamily="2" charset="2"/>
              </a:rPr>
              <a:t></a:t>
            </a:r>
            <a:r>
              <a:rPr lang="el-GR" altLang="ja-JP" sz="2000" dirty="0">
                <a:sym typeface="Symbol" pitchFamily="18" charset="2"/>
              </a:rPr>
              <a:t> </a:t>
            </a:r>
            <a:r>
              <a:rPr lang="en-US" altLang="ja-JP" sz="2000" dirty="0" smtClean="0">
                <a:sym typeface="Symbol" pitchFamily="18" charset="2"/>
              </a:rPr>
              <a:t>K</a:t>
            </a:r>
            <a:r>
              <a:rPr lang="en-US" altLang="ja-JP" sz="2000" dirty="0" smtClean="0">
                <a:latin typeface="Symbol" pitchFamily="18" charset="2"/>
                <a:sym typeface="Symbol" pitchFamily="18" charset="2"/>
              </a:rPr>
              <a:t>L</a:t>
            </a:r>
            <a:r>
              <a:rPr lang="en-US" altLang="ja-JP" sz="2000" dirty="0" smtClean="0">
                <a:sym typeface="Symbol" pitchFamily="18" charset="2"/>
              </a:rPr>
              <a:t>, K</a:t>
            </a:r>
            <a:r>
              <a:rPr lang="en-US" altLang="ja-JP" sz="2000" dirty="0" smtClean="0">
                <a:latin typeface="Symbol" pitchFamily="18" charset="2"/>
                <a:sym typeface="Symbol" pitchFamily="18" charset="2"/>
              </a:rPr>
              <a:t>S</a:t>
            </a:r>
            <a:endParaRPr lang="en-US" altLang="ja-JP" sz="2000" dirty="0">
              <a:latin typeface="Symbol" pitchFamily="18" charset="2"/>
              <a:sym typeface="Symbol" pitchFamily="18" charset="2"/>
            </a:endParaRPr>
          </a:p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2000" dirty="0">
                <a:sym typeface="Symbol" pitchFamily="18" charset="2"/>
              </a:rPr>
              <a:t>  </a:t>
            </a:r>
            <a:r>
              <a:rPr lang="en-US" altLang="ja-JP" sz="2000" dirty="0" err="1" smtClean="0">
                <a:latin typeface="Symbol" pitchFamily="18" charset="2"/>
                <a:sym typeface="Symbol" pitchFamily="18" charset="2"/>
              </a:rPr>
              <a:t>g</a:t>
            </a:r>
            <a:r>
              <a:rPr lang="en-US" altLang="ja-JP" sz="2000" dirty="0" err="1">
                <a:sym typeface="Symbol" pitchFamily="18" charset="2"/>
              </a:rPr>
              <a:t>p</a:t>
            </a:r>
            <a:r>
              <a:rPr lang="en-US" altLang="ja-JP" sz="2000" dirty="0" smtClean="0">
                <a:sym typeface="Symbol" pitchFamily="18" charset="2"/>
              </a:rPr>
              <a:t> </a:t>
            </a:r>
            <a:r>
              <a:rPr lang="en-US" altLang="ja-JP" sz="2000" dirty="0">
                <a:sym typeface="Wingdings" pitchFamily="2" charset="2"/>
              </a:rPr>
              <a:t></a:t>
            </a:r>
            <a:r>
              <a:rPr lang="el-GR" altLang="ja-JP" sz="2000" dirty="0">
                <a:sym typeface="Symbol" pitchFamily="18" charset="2"/>
              </a:rPr>
              <a:t> </a:t>
            </a:r>
            <a:r>
              <a:rPr lang="en-US" altLang="ja-JP" sz="2000" dirty="0" smtClean="0">
                <a:sym typeface="Symbol" pitchFamily="18" charset="2"/>
              </a:rPr>
              <a:t>K</a:t>
            </a:r>
            <a:r>
              <a:rPr lang="en-US" altLang="ja-JP" sz="2000" dirty="0" smtClean="0">
                <a:latin typeface="Symbol" pitchFamily="18" charset="2"/>
                <a:sym typeface="Symbol" pitchFamily="18" charset="2"/>
              </a:rPr>
              <a:t>L</a:t>
            </a:r>
            <a:r>
              <a:rPr lang="en-US" altLang="ja-JP" sz="2000" dirty="0" smtClean="0">
                <a:latin typeface="+mn-lt"/>
                <a:sym typeface="Symbol" pitchFamily="18" charset="2"/>
              </a:rPr>
              <a:t>,</a:t>
            </a:r>
            <a:r>
              <a:rPr lang="en-US" altLang="ja-JP" sz="2000" dirty="0" smtClean="0">
                <a:latin typeface="Symbol" pitchFamily="18" charset="2"/>
                <a:sym typeface="Symbol" pitchFamily="18" charset="2"/>
              </a:rPr>
              <a:t> </a:t>
            </a:r>
            <a:r>
              <a:rPr lang="en-US" altLang="ja-JP" sz="2000" dirty="0" smtClean="0">
                <a:latin typeface="+mn-lt"/>
                <a:sym typeface="Symbol" pitchFamily="18" charset="2"/>
              </a:rPr>
              <a:t>K</a:t>
            </a:r>
            <a:r>
              <a:rPr lang="en-US" altLang="ja-JP" sz="2000" dirty="0" smtClean="0">
                <a:latin typeface="Symbol" pitchFamily="18" charset="2"/>
                <a:sym typeface="Symbol" pitchFamily="18" charset="2"/>
              </a:rPr>
              <a:t>S</a:t>
            </a:r>
            <a:endParaRPr lang="en-US" altLang="ja-JP" sz="2000" dirty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1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1" y="762000"/>
            <a:ext cx="5400000" cy="34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2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6" y="3352800"/>
            <a:ext cx="5400000" cy="34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144000" cy="576262"/>
          </a:xfrm>
        </p:spPr>
        <p:txBody>
          <a:bodyPr lIns="91424" tIns="45711" rIns="91424" bIns="45711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2400" dirty="0" smtClean="0">
                <a:solidFill>
                  <a:srgbClr val="0000FF"/>
                </a:solidFill>
                <a:latin typeface="Arial Black" pitchFamily="34" charset="0"/>
                <a:cs typeface="Arial" charset="0"/>
              </a:rPr>
              <a:t>Partial wave amplitudes of pi N scattering</a:t>
            </a:r>
          </a:p>
        </p:txBody>
      </p:sp>
      <p:sp>
        <p:nvSpPr>
          <p:cNvPr id="6" name="18 CuadroTexto"/>
          <p:cNvSpPr txBox="1">
            <a:spLocks noChangeArrowheads="1"/>
          </p:cNvSpPr>
          <p:nvPr/>
        </p:nvSpPr>
        <p:spPr bwMode="auto">
          <a:xfrm>
            <a:off x="838200" y="4648200"/>
            <a:ext cx="2581276" cy="39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1" rIns="91424" bIns="45711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1200" b="1" dirty="0" err="1" smtClean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Kamano</a:t>
            </a:r>
            <a:r>
              <a:rPr lang="en-US" altLang="ja-JP" sz="1200" b="1" dirty="0" smtClean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, Nakamura, Lee, Sato, 2012</a:t>
            </a:r>
            <a:r>
              <a:rPr lang="en-US" altLang="ja-JP" sz="1200" b="1" dirty="0" smtClean="0">
                <a:latin typeface="Arial" charset="0"/>
                <a:ea typeface="ＭＳ Ｐゴシック" pitchFamily="50" charset="-128"/>
              </a:rPr>
              <a:t> </a:t>
            </a:r>
            <a:r>
              <a:rPr lang="en-US" altLang="ja-JP" sz="1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50" charset="-128"/>
              </a:rPr>
              <a:t> </a:t>
            </a:r>
            <a:endParaRPr lang="en-US" altLang="ja-JP" sz="1200" b="1" dirty="0" smtClean="0">
              <a:latin typeface="Arial" charset="0"/>
              <a:ea typeface="ＭＳ Ｐゴシック" pitchFamily="50" charset="-128"/>
            </a:endParaRPr>
          </a:p>
        </p:txBody>
      </p:sp>
      <p:sp>
        <p:nvSpPr>
          <p:cNvPr id="7" name="19 CuadroTexto"/>
          <p:cNvSpPr txBox="1">
            <a:spLocks noChangeArrowheads="1"/>
          </p:cNvSpPr>
          <p:nvPr/>
        </p:nvSpPr>
        <p:spPr bwMode="auto">
          <a:xfrm>
            <a:off x="971551" y="5411688"/>
            <a:ext cx="22812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1" rIns="91424" bIns="4571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ja-JP" sz="1200"/>
              <a:t>Previous model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ja-JP" sz="1200"/>
              <a:t>(fitted to </a:t>
            </a:r>
            <a:r>
              <a:rPr lang="en-US" altLang="ja-JP" sz="1200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en-US" altLang="ja-JP" sz="1200">
                <a:solidFill>
                  <a:srgbClr val="0000FF"/>
                </a:solidFill>
              </a:rPr>
              <a:t>N </a:t>
            </a:r>
            <a:r>
              <a:rPr lang="en-US" altLang="ja-JP" sz="1200">
                <a:solidFill>
                  <a:srgbClr val="0000FF"/>
                </a:solidFill>
                <a:sym typeface="Wingdings" pitchFamily="2" charset="2"/>
              </a:rPr>
              <a:t> </a:t>
            </a:r>
            <a:r>
              <a:rPr lang="en-US" altLang="ja-JP" sz="1200">
                <a:solidFill>
                  <a:srgbClr val="0000FF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en-US" altLang="ja-JP" sz="1200">
                <a:solidFill>
                  <a:srgbClr val="0000FF"/>
                </a:solidFill>
                <a:sym typeface="Wingdings" pitchFamily="2" charset="2"/>
              </a:rPr>
              <a:t>N data</a:t>
            </a:r>
            <a:r>
              <a:rPr lang="en-US" altLang="ja-JP" sz="1200">
                <a:sym typeface="Wingdings" pitchFamily="2" charset="2"/>
              </a:rPr>
              <a:t> </a:t>
            </a:r>
            <a:r>
              <a:rPr lang="en-US" altLang="ja-JP" sz="1200">
                <a:solidFill>
                  <a:srgbClr val="0000FF"/>
                </a:solidFill>
                <a:sym typeface="Wingdings" pitchFamily="2" charset="2"/>
              </a:rPr>
              <a:t>only</a:t>
            </a:r>
            <a:r>
              <a:rPr lang="en-US" altLang="ja-JP" sz="1200">
                <a:sym typeface="Wingdings" pitchFamily="2" charset="2"/>
              </a:rPr>
              <a:t>)</a:t>
            </a:r>
            <a:endParaRPr lang="en-US" altLang="ja-JP" sz="120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ja-JP" sz="1200"/>
              <a:t>[PRC76 065201 (2007)]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38126" y="4797325"/>
            <a:ext cx="53975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79400" y="5733950"/>
            <a:ext cx="539750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pic>
        <p:nvPicPr>
          <p:cNvPr id="10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14" y="1703388"/>
            <a:ext cx="8286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グループ化 11"/>
          <p:cNvGrpSpPr>
            <a:grpSpLocks/>
          </p:cNvGrpSpPr>
          <p:nvPr/>
        </p:nvGrpSpPr>
        <p:grpSpPr bwMode="auto">
          <a:xfrm>
            <a:off x="5939879" y="1066800"/>
            <a:ext cx="1368425" cy="457200"/>
            <a:chOff x="5868144" y="836712"/>
            <a:chExt cx="1368152" cy="457309"/>
          </a:xfrm>
        </p:grpSpPr>
        <p:sp>
          <p:nvSpPr>
            <p:cNvPr id="12" name="角丸四角形吹き出し 11"/>
            <p:cNvSpPr/>
            <p:nvPr/>
          </p:nvSpPr>
          <p:spPr>
            <a:xfrm>
              <a:off x="5868144" y="836712"/>
              <a:ext cx="1368152" cy="457309"/>
            </a:xfrm>
            <a:prstGeom prst="wedgeRoundRectCallout">
              <a:avLst>
                <a:gd name="adj1" fmla="val -71494"/>
                <a:gd name="adj2" fmla="val 32299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 dirty="0"/>
            </a:p>
          </p:txBody>
        </p:sp>
        <p:sp>
          <p:nvSpPr>
            <p:cNvPr id="13" name="テキスト ボックス 13"/>
            <p:cNvSpPr txBox="1">
              <a:spLocks noChangeArrowheads="1"/>
            </p:cNvSpPr>
            <p:nvPr/>
          </p:nvSpPr>
          <p:spPr bwMode="auto">
            <a:xfrm>
              <a:off x="6012160" y="896089"/>
              <a:ext cx="1062900" cy="33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 sz="1600"/>
                <a:t>Real part</a:t>
              </a:r>
              <a:endParaRPr kumimoji="1" lang="ja-JP" altLang="en-US" sz="1600"/>
            </a:p>
          </p:txBody>
        </p:sp>
      </p:grpSp>
      <p:grpSp>
        <p:nvGrpSpPr>
          <p:cNvPr id="14" name="グループ化 14"/>
          <p:cNvGrpSpPr>
            <a:grpSpLocks/>
          </p:cNvGrpSpPr>
          <p:nvPr/>
        </p:nvGrpSpPr>
        <p:grpSpPr bwMode="auto">
          <a:xfrm>
            <a:off x="5943600" y="6140152"/>
            <a:ext cx="1765300" cy="457200"/>
            <a:chOff x="6552100" y="6092677"/>
            <a:chExt cx="1764316" cy="457309"/>
          </a:xfrm>
        </p:grpSpPr>
        <p:sp>
          <p:nvSpPr>
            <p:cNvPr id="15" name="角丸四角形吹き出し 14"/>
            <p:cNvSpPr/>
            <p:nvPr/>
          </p:nvSpPr>
          <p:spPr>
            <a:xfrm>
              <a:off x="6552100" y="6092677"/>
              <a:ext cx="1764316" cy="457309"/>
            </a:xfrm>
            <a:prstGeom prst="wedgeRoundRectCallout">
              <a:avLst>
                <a:gd name="adj1" fmla="val -33900"/>
                <a:gd name="adj2" fmla="val -102669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 dirty="0"/>
            </a:p>
          </p:txBody>
        </p:sp>
        <p:sp>
          <p:nvSpPr>
            <p:cNvPr id="16" name="テキスト ボックス 16"/>
            <p:cNvSpPr txBox="1">
              <a:spLocks noChangeArrowheads="1"/>
            </p:cNvSpPr>
            <p:nvPr/>
          </p:nvSpPr>
          <p:spPr bwMode="auto">
            <a:xfrm>
              <a:off x="6644290" y="6152054"/>
              <a:ext cx="1599226" cy="33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 sz="1600"/>
                <a:t>Imaginary part</a:t>
              </a:r>
              <a:endParaRPr kumimoji="1" lang="ja-JP" altLang="en-US" sz="1600"/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 rot="1600961">
            <a:off x="5548486" y="2453159"/>
            <a:ext cx="1620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preliminary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211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200" b="1" dirty="0" smtClean="0">
                <a:solidFill>
                  <a:srgbClr val="0000FF"/>
                </a:solidFill>
                <a:latin typeface="Arial Black" pitchFamily="34" charset="0"/>
                <a:sym typeface="Wingdings" pitchFamily="2" charset="2"/>
              </a:rPr>
              <a:t>KY production reactions </a:t>
            </a:r>
            <a:endParaRPr lang="en-US" altLang="ja-JP" sz="3200" b="1" dirty="0" smtClean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4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776" y="1748656"/>
            <a:ext cx="1476375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pin-ky-dc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32829"/>
            <a:ext cx="6324600" cy="401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2022008" y="2626243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/>
              <a:t>1732 MeV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2022008" y="3444286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1845 </a:t>
            </a:r>
            <a:r>
              <a:rPr lang="en-US" altLang="ja-JP" sz="1000" dirty="0" err="1"/>
              <a:t>MeV</a:t>
            </a:r>
            <a:endParaRPr lang="en-US" altLang="ja-JP" sz="1000" dirty="0"/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2022008" y="4365104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1985 </a:t>
            </a:r>
            <a:r>
              <a:rPr lang="en-US" altLang="ja-JP" sz="1000" dirty="0" err="1"/>
              <a:t>MeV</a:t>
            </a:r>
            <a:endParaRPr lang="en-US" altLang="ja-JP" sz="1000" dirty="0"/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2022008" y="5229200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2031 </a:t>
            </a:r>
            <a:r>
              <a:rPr lang="en-US" altLang="ja-JP" sz="1000" dirty="0" err="1"/>
              <a:t>MeV</a:t>
            </a:r>
            <a:endParaRPr lang="en-US" altLang="ja-JP" sz="1000" dirty="0"/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4117281" y="2605478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1757 </a:t>
            </a:r>
            <a:r>
              <a:rPr lang="en-US" altLang="ja-JP" sz="1000" dirty="0" err="1"/>
              <a:t>MeV</a:t>
            </a:r>
            <a:endParaRPr lang="en-US" altLang="ja-JP" sz="1000" dirty="0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4139952" y="3397566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1879 </a:t>
            </a:r>
            <a:r>
              <a:rPr lang="en-US" altLang="ja-JP" sz="1000" dirty="0" err="1"/>
              <a:t>MeV</a:t>
            </a:r>
            <a:endParaRPr lang="en-US" altLang="ja-JP" sz="1000" dirty="0"/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4117281" y="4293096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1966 </a:t>
            </a:r>
            <a:r>
              <a:rPr lang="en-US" altLang="ja-JP" sz="1000" dirty="0" err="1"/>
              <a:t>MeV</a:t>
            </a:r>
            <a:endParaRPr lang="en-US" altLang="ja-JP" sz="1000" dirty="0"/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4117281" y="5229200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2059 </a:t>
            </a:r>
            <a:r>
              <a:rPr lang="en-US" altLang="ja-JP" sz="1000" dirty="0" err="1"/>
              <a:t>MeV</a:t>
            </a:r>
            <a:endParaRPr lang="en-US" altLang="ja-JP" sz="1000" dirty="0"/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6177761" y="2605478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1792 </a:t>
            </a:r>
            <a:r>
              <a:rPr lang="en-US" altLang="ja-JP" sz="1000" dirty="0" err="1"/>
              <a:t>MeV</a:t>
            </a:r>
            <a:endParaRPr lang="en-US" altLang="ja-JP" sz="1000" dirty="0"/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6177761" y="3501008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1879 </a:t>
            </a:r>
            <a:r>
              <a:rPr lang="en-US" altLang="ja-JP" sz="1000" dirty="0" err="1"/>
              <a:t>MeV</a:t>
            </a:r>
            <a:endParaRPr lang="en-US" altLang="ja-JP" sz="1000" dirty="0"/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6177761" y="4365104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1966 </a:t>
            </a:r>
            <a:r>
              <a:rPr lang="en-US" altLang="ja-JP" sz="1000" dirty="0" err="1"/>
              <a:t>MeV</a:t>
            </a:r>
            <a:endParaRPr lang="en-US" altLang="ja-JP" sz="1000" dirty="0"/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6177761" y="5229200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2059 </a:t>
            </a:r>
            <a:r>
              <a:rPr lang="en-US" altLang="ja-JP" sz="1000" dirty="0" err="1"/>
              <a:t>MeV</a:t>
            </a:r>
            <a:endParaRPr lang="en-US" altLang="ja-JP" sz="1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419600" y="738773"/>
            <a:ext cx="3240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Kamano, Nakamura, Lee, Sato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, 2012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19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339" y="2215340"/>
            <a:ext cx="11525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62" y="2183592"/>
            <a:ext cx="11112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688" y="2183592"/>
            <a:ext cx="11318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 rot="1600961">
            <a:off x="7376954" y="1891981"/>
            <a:ext cx="1620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preliminary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600"/>
  <p:tag name="DEFAULTMAGNIFICATION" val="1"/>
  <p:tag name="DEFAULTFONTSIZE" val="10"/>
  <p:tag name="DEFAULTWIDTH" val="360"/>
  <p:tag name="DEFAULTHEIGHT" val="28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\begin{eqnarray*}a,b,c&amp;=&amp;(~\gamma^{(\ast)} N,~\pi N,~\eta N,~\pi\Delta,~\sigma N,~\rho N,~\textcolor[rgb]{0,0,0}{K\Lambda},~K\Sigma,\cdots)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256"/>
  <p:tag name="ORIGWIDTH" val="453.0009"/>
  <p:tag name="PICTUREFILESIZE" val="3143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V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2.96"/>
  <p:tag name="PICTUREFILESIZE" val="78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I=\frac{3}{2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4"/>
  <p:tag name="BOXHEIGHT" val="548"/>
  <p:tag name="BOXFONT" val="10"/>
  <p:tag name="BOXWRAP" val="False"/>
  <p:tag name="WORKAROUNDTRANSPARENCYBUG" val="False"/>
  <p:tag name="ALLOWFONTSUBSTITUTION" val="False"/>
  <p:tag name="BITMAPFORMAT" val="pngmono"/>
  <p:tag name="ORIGWIDTH" val="42.96008"/>
  <p:tag name="PICTUREFILESIZE" val="245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$d\sigma/d\Omega$ ($\mu$b/sr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17"/>
  <p:tag name="PICTUREFILESIZE" val="736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\pi^+ p \to K^+ \Sigma^+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11"/>
  <p:tag name="PICTUREFILESIZE" val="46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\pi^- p \to K^0 \Sigma^0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07"/>
  <p:tag name="PICTUREFILESIZE" val="55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\pi^- p \to K^0 \Lambda^0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09"/>
  <p:tag name="PICTUREFILESIZE" val="555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\gamma p \to K^+\Lambda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93.00016"/>
  <p:tag name="PICTUREFILESIZE" val="452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\begin{eqnarray*}&#10;T^{(LSJ)}_{a,b}(p_{a},p_{b};E)&amp;=&amp;V^{(LSJ)}_{a,b}(p_{a},p_{b};E)&#10;+\sum_c\int^\infty_0 q^2dq V^{(LSJ)}_{a,c}(p_{a},q;E)G_{c}(q;E)T^{(LSJ)}_{c,b}(q,p_{b};E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5238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{\rm Re}(M_{\rm pole})$ (GeV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36.9803"/>
  <p:tag name="PICTUREFILESIZE" val="930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|N^*&gt;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60"/>
  <p:tag name="BOXHEIGHT" val="280"/>
  <p:tag name="BOXFONT" val="10"/>
  <p:tag name="BOXWRAP" val="False"/>
  <p:tag name="WORKAROUNDTRANSPARENCYBUG" val="False"/>
  <p:tag name="ALLOWFONTSUBSTITUTION" val="False"/>
  <p:tag name="BITMAPFORMAT" val="pngmono"/>
  <p:tag name="ORIGWIDTH" val="52.92008"/>
  <p:tag name="PICTUREFILESIZE" val="120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\Gamma \equiv -2{\rm Im}(M_{\rm pole})$ (MeV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1520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_{3/2} (10^{-3}GeV^{-1/2})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60"/>
  <p:tag name="BOXHEIGHT" val="280"/>
  <p:tag name="BOXFONT" val="10"/>
  <p:tag name="BOXWRAP" val="False"/>
  <p:tag name="WORKAROUNDTRANSPARENCYBUG" val="False"/>
  <p:tag name="ALLOWFONTSUBSTITUTION" val="False"/>
  <p:tag name="BITMAPFORMAT" val="pngmono"/>
  <p:tag name="ORIGWIDTH" val="198.9604"/>
  <p:tag name="PICTUREFILESIZE" val="496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_{1/2} (10^{-3}GeV^{-1/2})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60"/>
  <p:tag name="BOXHEIGHT" val="280"/>
  <p:tag name="BOXFONT" val="10"/>
  <p:tag name="BOXWRAP" val="False"/>
  <p:tag name="WORKAROUNDTRANSPARENCYBUG" val="False"/>
  <p:tag name="ALLOWFONTSUBSTITUTION" val="False"/>
  <p:tag name="BITMAPFORMAT" val="pngmono"/>
  <p:tag name="ORIGWIDTH" val="198.9604"/>
  <p:tag name="PICTUREFILESIZE" val="476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_{ij}(E) = \frac{g_j(p')g_i(p)}{E - m_0 - \Sigma_1(E) - \Sigma_2(E)}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60"/>
  <p:tag name="BOXHEIGHT" val="280"/>
  <p:tag name="BOXFONT" val="10"/>
  <p:tag name="BOXWRAP" val="False"/>
  <p:tag name="WORKAROUNDTRANSPARENCYBUG" val="False"/>
  <p:tag name="ALLOWFONTSUBSTITUTION" val="False"/>
  <p:tag name="BITMAPFORMAT" val="pngmono"/>
  <p:tag name="ORIGWIDTH" val="279.9605"/>
  <p:tag name="PICTUREFILESIZE" val="8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*}&#10;0\le x \le 1&#10;\end{eqnarray*}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25"/>
  <p:tag name="BOXHEIGHT" val="413"/>
  <p:tag name="BOXFONT" val="10"/>
  <p:tag name="BOXWRAP" val="False"/>
  <p:tag name="WORKAROUNDTRANSPARENCYBUG" val="False"/>
  <p:tag name="ALLOWFONTSUBSTITUTION" val="False"/>
  <p:tag name="BITMAPFORMAT" val="pngmono"/>
  <p:tag name="ORIGWIDTH" val="43"/>
  <p:tag name="PICTUREFILESIZE" val="145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*}&#10;det[(W-M_i)\delta_{ij}-x\Sigma_{ij}(W)]=0&#10;\end{eqnarray*}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25"/>
  <p:tag name="BOXHEIGHT" val="413"/>
  <p:tag name="BOXFONT" val="10"/>
  <p:tag name="BOXWRAP" val="False"/>
  <p:tag name="WORKAROUNDTRANSPARENCYBUG" val="False"/>
  <p:tag name="ALLOWFONTSUBSTITUTION" val="False"/>
  <p:tag name="BITMAPFORMAT" val="pngmono"/>
  <p:tag name="ORIGWIDTH" val="143"/>
  <p:tag name="PICTUREFILESIZE" val="680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Q^2$ (GeV/c)$^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1033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Q^2$ (GeV/c)$^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1033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S_{1/2}(Q^2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774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A_{1/2}(Q^2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766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|\pi N&gt;, |\eta N&gt;, |K\Lambda&gt;, |K\Sigma&gt;, |\pi\pi N&gt;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60"/>
  <p:tag name="BOXHEIGHT" val="280"/>
  <p:tag name="BOXFONT" val="10"/>
  <p:tag name="BOXWRAP" val="False"/>
  <p:tag name="WORKAROUNDTRANSPARENCYBUG" val="False"/>
  <p:tag name="ALLOWFONTSUBSTITUTION" val="False"/>
  <p:tag name="BITMAPFORMAT" val="pngmono"/>
  <p:tag name="ORIGWIDTH" val="351.9607"/>
  <p:tag name="PICTUREFILESIZE" val="735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p(\nu_\mu,\mu^-\pi^+)p\ ( 0.5&lt;E_\nu &lt; 6GeV)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60"/>
  <p:tag name="BOXHEIGHT" val="280"/>
  <p:tag name="BOXFONT" val="10"/>
  <p:tag name="BOXWRAP" val="False"/>
  <p:tag name="WORKAROUNDTRANSPARENCYBUG" val="False"/>
  <p:tag name="ALLOWFONTSUBSTITUTION" val="False"/>
  <p:tag name="BITMAPFORMAT" val="pngmono"/>
  <p:tag name="ORIGWIDTH" val="322.9206"/>
  <p:tag name="PICTUREFILESIZE" val="720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p(\nu_\mu,\mu^-\pi^+)p\ ( E_\nu =15GeV)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60"/>
  <p:tag name="BOXHEIGHT" val="280"/>
  <p:tag name="BOXFONT" val="10"/>
  <p:tag name="BOXWRAP" val="False"/>
  <p:tag name="WORKAROUNDTRANSPARENCYBUG" val="False"/>
  <p:tag name="ALLOWFONTSUBSTITUTION" val="False"/>
  <p:tag name="BITMAPFORMAT" val="pngmono"/>
  <p:tag name="ORIGWIDTH" val="279.0005"/>
  <p:tag name="PICTUREFILESIZE" val="612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Q^2=0, m_l = 0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60"/>
  <p:tag name="BOXHEIGHT" val="280"/>
  <p:tag name="BOXFONT" val="10"/>
  <p:tag name="BOXWRAP" val="False"/>
  <p:tag name="WORKAROUNDTRANSPARENCYBUG" val="False"/>
  <p:tag name="ALLOWFONTSUBSTITUTION" val="False"/>
  <p:tag name="BITMAPFORMAT" val="png256"/>
  <p:tag name="ORIGWIDTH" val="146.8803"/>
  <p:tag name="PICTUREFILESIZE" val="23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 \frac{d\sigma_{\nu}}{dE'd\Omega}&#10; = \frac{G_F^2 V_{ud}^2}{2\pi^2}\frac{{E'}^2}{E-E'}F_2&#10;$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60"/>
  <p:tag name="BOXHEIGHT" val="280"/>
  <p:tag name="BOXFONT" val="10"/>
  <p:tag name="BOXWRAP" val="False"/>
  <p:tag name="WORKAROUNDTRANSPARENCYBUG" val="False"/>
  <p:tag name="ALLOWFONTSUBSTITUTION" val="False"/>
  <p:tag name="BITMAPFORMAT" val="png256"/>
  <p:tag name="ORIGWIDTH" val="247.9205"/>
  <p:tag name="PICTUREFILESIZE" val="545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&#10;F_2 = \frac{2 f_\pi^2}{\pi}\sigma(\mbox{virtual}\pi + N)&#10;$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60"/>
  <p:tag name="BOXHEIGHT" val="280"/>
  <p:tag name="BOXFONT" val="10"/>
  <p:tag name="BOXWRAP" val="False"/>
  <p:tag name="WORKAROUNDTRANSPARENCYBUG" val="False"/>
  <p:tag name="ALLOWFONTSUBSTITUTION" val="False"/>
  <p:tag name="BITMAPFORMAT" val="png256"/>
  <p:tag name="ORIGWIDTH" val="246.9605"/>
  <p:tag name="PICTUREFILESIZE" val="456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\gamma p \to \pi^0 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83"/>
  <p:tag name="PICTUREFILESIZE" val="444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\gamma p \to \eta 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74"/>
  <p:tag name="PICTUREFILESIZE" val="365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\gamma p \to \pi^0 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83"/>
  <p:tag name="PICTUREFILESIZE" val="444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$\Sigma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85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$d\sigma/d\Omega$ ($\mu$b/sr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17"/>
  <p:tag name="PICTUREFILESIZE" val="736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Gamma_{N^*\leftrightarrow MB}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60"/>
  <p:tag name="BOXHEIGHT" val="280"/>
  <p:tag name="BOXFONT" val="10"/>
  <p:tag name="BOXWRAP" val="False"/>
  <p:tag name="WORKAROUNDTRANSPARENCYBUG" val="False"/>
  <p:tag name="ALLOWFONTSUBSTITUTION" val="False"/>
  <p:tag name="BITMAPFORMAT" val="pngmono"/>
  <p:tag name="ORIGWIDTH" val="85.92016"/>
  <p:tag name="PICTUREFILESIZE" val="179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V_{MB,M'B'}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60"/>
  <p:tag name="BOXHEIGHT" val="280"/>
  <p:tag name="BOXFONT" val="10"/>
  <p:tag name="BOXWRAP" val="False"/>
  <p:tag name="WORKAROUNDTRANSPARENCYBUG" val="False"/>
  <p:tag name="ALLOWFONTSUBSTITUTION" val="False"/>
  <p:tag name="BITMAPFORMAT" val="pngmono"/>
  <p:tag name="ORIGWIDTH" val="90.00016"/>
  <p:tag name="PICTUREFILESIZE" val="240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\begin{eqnarray*}a,b,c&amp;=&amp;(~\gamma^{(\ast)} N,~\pi N,~\eta N,~\pi\Delta,~\sigma N,~\rho N,~\textcolor[rgb]{0,0,0}{K\Lambda},~K\Sigma,\cdots)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256"/>
  <p:tag name="ORIGWIDTH" val="453.0009"/>
  <p:tag name="PICTUREFILESIZE" val="314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\textcolor[rgb]{0,0,1}{\pi\pi N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256"/>
  <p:tag name="ORIGWIDTH" val="37"/>
  <p:tag name="PICTUREFILESIZE" val="379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\begin{eqnarray*}&#10;T^{(LSJ)}_{a,b}(p_{a},p_{b};E)&amp;=&amp;V^{(LSJ)}_{a,b}(p_{a},p_{b};E)&#10;+\sum_c\int^\infty_0 q^2dq V^{(LSJ)}_{a,c}(p_{a},q;E)G_{c}(q;E)T^{(LSJ)}_{c,b}(q,p_{b};E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523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\begin{eqnarray*}&#10;T^{(LSJ)}_{a,b}(p_{a},p_{b};E)&amp;=&amp;V^{(LSJ)}_{a,b}(p_{a},p_{b};E)&#10;+\sum_c\int^\infty_0 q^2dq V^{(LSJ)}_{a,c}(p_{a},q;E)G_{c}(q;E)T^{(LSJ)}_{c,b}(q,p_{b};E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52381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rm-sa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3911</TotalTime>
  <Words>1622</Words>
  <Application>Microsoft Office PowerPoint</Application>
  <PresentationFormat>画面に合わせる (4:3)</PresentationFormat>
  <Paragraphs>357</Paragraphs>
  <Slides>38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6" baseType="lpstr">
      <vt:lpstr>Arial</vt:lpstr>
      <vt:lpstr>ＭＳ Ｐゴシック</vt:lpstr>
      <vt:lpstr>Wingdings</vt:lpstr>
      <vt:lpstr>Calibri</vt:lpstr>
      <vt:lpstr>Arial Black</vt:lpstr>
      <vt:lpstr>Times New Roman</vt:lpstr>
      <vt:lpstr>Symbol</vt:lpstr>
      <vt:lpstr>Office テーマ</vt:lpstr>
      <vt:lpstr>PowerPoint プレゼンテーション</vt:lpstr>
      <vt:lpstr>PowerPoint プレゼンテーション</vt:lpstr>
      <vt:lpstr>PowerPoint プレゼンテーション</vt:lpstr>
      <vt:lpstr>Analysis of meson production reaction and  dynamical coupled-channels (DCC) model </vt:lpstr>
      <vt:lpstr>Dynamical coupled-channels (DCC) model for  meson production reactions</vt:lpstr>
      <vt:lpstr>PowerPoint プレゼンテーション</vt:lpstr>
      <vt:lpstr>Dynamical Coupled-Channels analysis </vt:lpstr>
      <vt:lpstr>Partial wave amplitudes of pi N scattering</vt:lpstr>
      <vt:lpstr>KY production reactions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N-N* form factors at Resonance poles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Collaborators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Next Tasks</vt:lpstr>
      <vt:lpstr>PowerPoint プレゼンテーション</vt:lpstr>
      <vt:lpstr>PowerPoint プレゼンテーション</vt:lpstr>
      <vt:lpstr>Single pion photoproduction</vt:lpstr>
      <vt:lpstr>PowerPoint プレゼンテーション</vt:lpstr>
      <vt:lpstr>Analysis Database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Extraction of resonance parameters from meson production reactions</dc:title>
  <dc:creator>toru</dc:creator>
  <cp:lastModifiedBy>satot</cp:lastModifiedBy>
  <cp:revision>156</cp:revision>
  <cp:lastPrinted>2012-06-08T07:27:10Z</cp:lastPrinted>
  <dcterms:created xsi:type="dcterms:W3CDTF">2009-04-13T12:43:29Z</dcterms:created>
  <dcterms:modified xsi:type="dcterms:W3CDTF">2012-06-20T20:32:40Z</dcterms:modified>
</cp:coreProperties>
</file>