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91" r:id="rId2"/>
    <p:sldId id="443" r:id="rId3"/>
    <p:sldId id="423" r:id="rId4"/>
    <p:sldId id="424" r:id="rId5"/>
    <p:sldId id="425" r:id="rId6"/>
    <p:sldId id="426" r:id="rId7"/>
    <p:sldId id="427" r:id="rId8"/>
    <p:sldId id="428" r:id="rId9"/>
    <p:sldId id="429" r:id="rId10"/>
    <p:sldId id="430" r:id="rId11"/>
    <p:sldId id="431" r:id="rId12"/>
    <p:sldId id="432" r:id="rId13"/>
    <p:sldId id="433" r:id="rId14"/>
    <p:sldId id="434" r:id="rId15"/>
    <p:sldId id="436" r:id="rId16"/>
    <p:sldId id="437" r:id="rId17"/>
    <p:sldId id="418" r:id="rId18"/>
    <p:sldId id="439" r:id="rId19"/>
    <p:sldId id="392" r:id="rId20"/>
    <p:sldId id="440" r:id="rId21"/>
    <p:sldId id="44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CC"/>
    <a:srgbClr val="3333CC"/>
    <a:srgbClr val="0033CC"/>
    <a:srgbClr val="CC0099"/>
    <a:srgbClr val="FF0000"/>
    <a:srgbClr val="00007A"/>
    <a:srgbClr val="0000FF"/>
    <a:srgbClr val="8DB4E3"/>
    <a:srgbClr val="D6009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46" autoAdjust="0"/>
    <p:restoredTop sz="94660"/>
  </p:normalViewPr>
  <p:slideViewPr>
    <p:cSldViewPr>
      <p:cViewPr varScale="1">
        <p:scale>
          <a:sx n="72" d="100"/>
          <a:sy n="72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58" d="100"/>
          <a:sy n="58" d="100"/>
        </p:scale>
        <p:origin x="-1992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06398-4C8B-42CA-BEED-C94AB713B66C}" type="datetimeFigureOut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Igor Strakovsky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91252-1A15-4E64-ACCD-99ED45384C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62DA4-69D6-4F33-96F3-C557D3C96E5A}" type="datetimeFigureOut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Igor Strakovsky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0F350-45D8-45FF-8AB8-28CEED5396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F350-45D8-45FF-8AB8-28CEED5396F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Igor Strakovsky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E354E3-FB46-43F8-BB3C-EA2D7A5A4BC9}" type="slidenum">
              <a:rPr lang="en-US" smtClean="0">
                <a:latin typeface="Times New Roman" pitchFamily="18" charset="0"/>
              </a:rPr>
              <a:pPr/>
              <a:t>4</a:t>
            </a:fld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Igor Strakovsky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F350-45D8-45FF-8AB8-28CEED5396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Igor Strakovsky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F350-45D8-45FF-8AB8-28CEED5396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Igor Strakovsky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F350-45D8-45FF-8AB8-28CEED5396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Igor Strakovsky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F350-45D8-45FF-8AB8-28CEED5396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Igor Strakovsky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0F350-45D8-45FF-8AB8-28CEED5396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Igor Strakovsky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89C6-3C10-484B-B261-27BE3AD3EEA5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97377-C0E3-4994-A435-DD1DEF2E8B05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57BF5-BF05-4F27-8E86-17DE1C2C2019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6E056-EA0D-4311-9C0D-9CB07D88295C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CDC-2329-4D7C-AC5E-26F72D039F67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8D9A5-BE55-41F3-AE3C-3497F44CE322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92098-90F2-4C97-84BE-09198443ACC8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85F8-3700-40DD-9B13-7DE920C629DD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637FD-1457-4596-A103-BEC56FADE0C1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B960-EE04-46AF-BC64-12F5ACF2D8E6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42C98-40BF-4471-B159-F73C6290740F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3E1A7-BD9A-4834-BA30-E9CD04B28143}" type="datetime1">
              <a:rPr lang="en-US" smtClean="0"/>
              <a:pPr/>
              <a:t>6/21/2012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F895D-2C1A-46A8-B40B-B14E50EBC3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8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34.bin"/><Relationship Id="rId4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5" Type="http://schemas.openxmlformats.org/officeDocument/2006/relationships/oleObject" Target="../embeddings/oleObject36.bin"/><Relationship Id="rId4" Type="http://schemas.openxmlformats.org/officeDocument/2006/relationships/oleObject" Target="../embeddings/oleObject3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39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oleObject" Target="../embeddings/oleObject41.bin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840" y="16304"/>
            <a:ext cx="9165839" cy="684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Monotype Corsiva" pitchFamily="66" charset="0"/>
              </a:rPr>
              <a:t>Neutron-Target Data for Pion Photoproduction</a:t>
            </a:r>
            <a:endParaRPr lang="en-US" sz="4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8305800" cy="3048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Igor Strakovsky </a:t>
            </a:r>
            <a:b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The George Washington University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Igor Strakovsky </a:t>
            </a:r>
            <a:r>
              <a:rPr lang="en-US" b="1" dirty="0" smtClean="0">
                <a:solidFill>
                  <a:schemeClr val="bg1"/>
                </a:solidFill>
              </a:rPr>
              <a:t>     </a:t>
            </a:r>
            <a:fld id="{1C9F895D-2C1A-46A8-B40B-B14E50EBC3DB}" type="slidenum">
              <a:rPr lang="en-US" b="1" smtClean="0">
                <a:solidFill>
                  <a:schemeClr val="bg1"/>
                </a:solidFill>
              </a:rPr>
              <a:pPr/>
              <a:t>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0DE1F579-9AA4-409D-AD24-AE3168C20C4B}" type="datetime1">
              <a:rPr lang="en-US" b="1" smtClean="0">
                <a:solidFill>
                  <a:schemeClr val="bg1"/>
                </a:solidFill>
              </a:rPr>
              <a:pPr/>
              <a:t>6/21/2012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6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ATHOS2012, </a:t>
            </a:r>
            <a:r>
              <a:rPr lang="en-US" sz="1200" b="1" dirty="0" err="1" smtClean="0">
                <a:solidFill>
                  <a:schemeClr val="bg1"/>
                </a:solidFill>
              </a:rPr>
              <a:t>Camogli</a:t>
            </a:r>
            <a:r>
              <a:rPr lang="en-US" sz="1200" b="1" dirty="0" smtClean="0">
                <a:solidFill>
                  <a:schemeClr val="bg1"/>
                </a:solidFill>
              </a:rPr>
              <a:t>, Italy, June 2012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94210" name="Bitmap Image" r:id="rId5" imgW="1952898" imgH="2000000" progId="PBrush">
              <p:embed/>
            </p:oleObj>
          </a:graphicData>
        </a:graphic>
      </p:graphicFrame>
      <p:graphicFrame>
        <p:nvGraphicFramePr>
          <p:cNvPr id="103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94211" name="Bitmap Image" r:id="rId6" imgW="10457143" imgH="7714286" progId="PBrush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1447800" y="4038601"/>
            <a:ext cx="2819400" cy="1371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bg1"/>
                </a:solidFill>
              </a:rPr>
              <a:t> Single Pion </a:t>
            </a:r>
            <a:r>
              <a:rPr lang="en-US" sz="1400" dirty="0" err="1" smtClean="0">
                <a:solidFill>
                  <a:schemeClr val="bg1"/>
                </a:solidFill>
              </a:rPr>
              <a:t>PhotoProd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bg1"/>
                </a:solidFill>
              </a:rPr>
              <a:t> Proton </a:t>
            </a:r>
            <a:r>
              <a:rPr lang="en-US" sz="1400" dirty="0" err="1" smtClean="0">
                <a:solidFill>
                  <a:schemeClr val="bg1"/>
                </a:solidFill>
              </a:rPr>
              <a:t>Multipoles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bg1"/>
                </a:solidFill>
              </a:rPr>
              <a:t> FSI for </a:t>
            </a:r>
            <a:r>
              <a:rPr lang="en-US" sz="1400" dirty="0" err="1" smtClean="0">
                <a:solidFill>
                  <a:schemeClr val="bg1"/>
                </a:solidFill>
                <a:latin typeface="Symbol" pitchFamily="18" charset="2"/>
                <a:ea typeface="SimSun-ExtB" pitchFamily="49" charset="-122"/>
              </a:rPr>
              <a:t>g</a:t>
            </a:r>
            <a:r>
              <a:rPr lang="en-US" sz="1400" dirty="0" err="1" smtClean="0">
                <a:solidFill>
                  <a:schemeClr val="bg1"/>
                </a:solidFill>
              </a:rPr>
              <a:t>n</a:t>
            </a:r>
            <a:r>
              <a:rPr lang="en-US" sz="1400" dirty="0" err="1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</a:t>
            </a:r>
            <a:r>
              <a:rPr lang="en-US" sz="1400" dirty="0" err="1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400" baseline="30000" dirty="0" smtClean="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400" dirty="0" smtClean="0">
                <a:solidFill>
                  <a:schemeClr val="bg1"/>
                </a:solidFill>
              </a:rPr>
              <a:t>p</a:t>
            </a:r>
          </a:p>
          <a:p>
            <a:r>
              <a:rPr lang="en-US" sz="1400" dirty="0" smtClean="0">
                <a:solidFill>
                  <a:srgbClr val="00B050"/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rgbClr val="CC0099"/>
                </a:solidFill>
                <a:latin typeface="Symbol" pitchFamily="18" charset="2"/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CLAS </a:t>
            </a:r>
            <a:r>
              <a:rPr lang="en-US" sz="14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1400" dirty="0" err="1" smtClean="0">
                <a:solidFill>
                  <a:schemeClr val="bg1"/>
                </a:solidFill>
              </a:rPr>
              <a:t>n</a:t>
            </a:r>
            <a:r>
              <a:rPr lang="en-US" sz="1400" dirty="0" err="1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1400" dirty="0" err="1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1400" baseline="30000" dirty="0" smtClean="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400" dirty="0" smtClean="0">
                <a:solidFill>
                  <a:schemeClr val="bg1"/>
                </a:solidFill>
              </a:rPr>
              <a:t>p data for PWA</a:t>
            </a:r>
          </a:p>
          <a:p>
            <a:r>
              <a:rPr lang="en-US" sz="1400" dirty="0" smtClean="0">
                <a:solidFill>
                  <a:srgbClr val="00B050"/>
                </a:solidFill>
                <a:latin typeface="Symbol" pitchFamily="18" charset="2"/>
              </a:rPr>
              <a:t>· </a:t>
            </a:r>
            <a:r>
              <a:rPr lang="en-US" sz="1400" dirty="0" smtClean="0">
                <a:solidFill>
                  <a:schemeClr val="bg1"/>
                </a:solidFill>
              </a:rPr>
              <a:t>Neutron </a:t>
            </a:r>
            <a:r>
              <a:rPr lang="en-US" sz="1400" dirty="0" err="1" smtClean="0">
                <a:solidFill>
                  <a:schemeClr val="bg1"/>
                </a:solidFill>
              </a:rPr>
              <a:t>Multipoles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rgbClr val="00B050"/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rgbClr val="CC0099"/>
                </a:solidFill>
                <a:latin typeface="Symbol" pitchFamily="18" charset="2"/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Summary </a:t>
            </a:r>
            <a:r>
              <a:rPr lang="en-US" sz="1100" dirty="0" smtClean="0">
                <a:solidFill>
                  <a:schemeClr val="bg1"/>
                </a:solidFill>
              </a:rPr>
              <a:t>&amp;</a:t>
            </a:r>
            <a:r>
              <a:rPr lang="en-US" sz="1400" dirty="0" smtClean="0">
                <a:solidFill>
                  <a:schemeClr val="bg1"/>
                </a:solidFill>
              </a:rPr>
              <a:t> Prospects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Freestyle Script" pitchFamily="66" charset="0"/>
              </a:rPr>
            </a:br>
            <a:endParaRPr lang="en-US" sz="1400" dirty="0" smtClean="0">
              <a:solidFill>
                <a:schemeClr val="bg1"/>
              </a:solidFill>
              <a:latin typeface="Freestyle Script" pitchFamily="66" charset="0"/>
            </a:endParaRPr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1050925" y="4187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355725" y="1216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2879725" y="2282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107" name="TextBox 11"/>
          <p:cNvSpPr txBox="1">
            <a:spLocks noChangeArrowheads="1"/>
          </p:cNvSpPr>
          <p:nvPr/>
        </p:nvSpPr>
        <p:spPr bwMode="auto">
          <a:xfrm>
            <a:off x="5791200" y="5486400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Strakovsky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10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1669B292-D481-4B5F-9E3E-C8EDE8E84EA2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8000" y="4343400"/>
            <a:ext cx="326442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Freestyle Script" pitchFamily="66" charset="0"/>
              </a:rPr>
              <a:t>T H A N K S</a:t>
            </a:r>
          </a:p>
          <a:p>
            <a:pPr algn="r"/>
            <a:endParaRPr lang="en-US" sz="16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igor@gwu.edu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9114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6370" name="Bitmap Image" r:id="rId4" imgW="10457143" imgH="7714286" progId="PBrush">
              <p:embed/>
            </p:oleObj>
          </a:graphicData>
        </a:graphic>
      </p:graphicFrame>
      <p:graphicFrame>
        <p:nvGraphicFramePr>
          <p:cNvPr id="91141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6371" name="Bitmap Image" r:id="rId5" imgW="1952898" imgH="2000000" progId="PBrush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590800" y="0"/>
            <a:ext cx="45480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6000" i="1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</a:rPr>
              <a:t>n</a:t>
            </a:r>
            <a:r>
              <a:rPr lang="en-US" sz="32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</a:t>
            </a:r>
            <a:r>
              <a:rPr lang="de-DE" sz="4400" i="1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de-DE" sz="6000" i="1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de-DE" sz="6000" baseline="30000" dirty="0" smtClean="0">
                <a:solidFill>
                  <a:srgbClr val="FFFF00"/>
                </a:solidFill>
                <a:latin typeface="Freestyle Script" pitchFamily="66" charset="0"/>
              </a:rPr>
              <a:t>-</a:t>
            </a:r>
            <a:r>
              <a:rPr lang="de-DE" sz="6000" dirty="0" smtClean="0">
                <a:solidFill>
                  <a:srgbClr val="FFFF00"/>
                </a:solidFill>
                <a:latin typeface="Freestyle Script" pitchFamily="66" charset="0"/>
              </a:rPr>
              <a:t>p </a:t>
            </a:r>
            <a:r>
              <a:rPr lang="en-US" sz="4400" dirty="0" smtClean="0">
                <a:solidFill>
                  <a:schemeClr val="bg1"/>
                </a:solidFill>
                <a:latin typeface="Monotype Corsiva" pitchFamily="66" charset="0"/>
              </a:rPr>
              <a:t>Experiment</a:t>
            </a:r>
            <a:endParaRPr lang="en-US" sz="4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200" y="1752600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600" dirty="0" smtClean="0">
                <a:latin typeface="Comic Sans MS" pitchFamily="66" charset="0"/>
              </a:rPr>
              <a:t>The existing </a:t>
            </a:r>
            <a:r>
              <a:rPr lang="en-US" sz="1600" b="1" dirty="0" err="1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1600" b="1" dirty="0" err="1" smtClean="0">
                <a:solidFill>
                  <a:srgbClr val="0033CC"/>
                </a:solidFill>
              </a:rPr>
              <a:t>n</a:t>
            </a:r>
            <a:r>
              <a:rPr lang="en-US" sz="1100" b="1" dirty="0" err="1" smtClean="0">
                <a:solidFill>
                  <a:srgbClr val="0033CC"/>
                </a:solidFill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1600" b="1" baseline="30000" dirty="0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-</a:t>
            </a:r>
            <a:r>
              <a:rPr lang="en-US" sz="1600" b="1" dirty="0" smtClean="0">
                <a:solidFill>
                  <a:srgbClr val="0033CC"/>
                </a:solidFill>
                <a:sym typeface="Wingdings" pitchFamily="2" charset="2"/>
              </a:rPr>
              <a:t>p </a:t>
            </a:r>
            <a:r>
              <a:rPr lang="en-US" sz="1600" dirty="0" smtClean="0">
                <a:latin typeface="Comic Sans MS" pitchFamily="66" charset="0"/>
              </a:rPr>
              <a:t>database contains mainly differential cross sections </a:t>
            </a:r>
          </a:p>
          <a:p>
            <a:r>
              <a:rPr lang="en-US" sz="1600" dirty="0" smtClean="0">
                <a:latin typeface="Comic Sans MS" pitchFamily="66" charset="0"/>
              </a:rPr>
              <a:t>    (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17%</a:t>
            </a:r>
            <a:r>
              <a:rPr lang="en-US" sz="1600" dirty="0" smtClean="0">
                <a:latin typeface="Comic Sans MS" pitchFamily="66" charset="0"/>
              </a:rPr>
              <a:t> of which are from </a:t>
            </a:r>
            <a:r>
              <a:rPr lang="en-US" sz="1600" b="1" dirty="0" smtClean="0">
                <a:latin typeface="Comic Sans MS" pitchFamily="66" charset="0"/>
              </a:rPr>
              <a:t>polarized</a:t>
            </a:r>
            <a:r>
              <a:rPr lang="en-US" sz="1600" dirty="0" smtClean="0">
                <a:latin typeface="Comic Sans MS" pitchFamily="66" charset="0"/>
              </a:rPr>
              <a:t> measurements). 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600" dirty="0" smtClean="0">
                <a:latin typeface="Comic Sans MS" pitchFamily="66" charset="0"/>
              </a:rPr>
              <a:t>Many of these are old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itchFamily="66" charset="0"/>
              </a:rPr>
              <a:t>bremsstrahlung</a:t>
            </a:r>
            <a:r>
              <a:rPr lang="en-US" sz="1600" dirty="0" smtClean="0">
                <a:latin typeface="Comic Sans MS" pitchFamily="66" charset="0"/>
              </a:rPr>
              <a:t> measurements with limited angular </a:t>
            </a:r>
          </a:p>
          <a:p>
            <a:r>
              <a:rPr lang="en-US" sz="1600" dirty="0" smtClean="0">
                <a:latin typeface="Comic Sans MS" pitchFamily="66" charset="0"/>
              </a:rPr>
              <a:t>   </a:t>
            </a:r>
            <a:r>
              <a:rPr lang="en-US" sz="1600" dirty="0" err="1" smtClean="0">
                <a:latin typeface="Comic Sans MS" pitchFamily="66" charset="0"/>
              </a:rPr>
              <a:t>coverages</a:t>
            </a:r>
            <a:r>
              <a:rPr lang="en-US" sz="1600" dirty="0" smtClean="0">
                <a:latin typeface="Comic Sans MS" pitchFamily="66" charset="0"/>
              </a:rPr>
              <a:t> and large energy </a:t>
            </a:r>
            <a:r>
              <a:rPr lang="en-US" sz="1600" dirty="0" err="1" smtClean="0">
                <a:latin typeface="Comic Sans MS" pitchFamily="66" charset="0"/>
              </a:rPr>
              <a:t>binnings</a:t>
            </a:r>
            <a:r>
              <a:rPr lang="en-US" sz="1600" dirty="0" smtClean="0">
                <a:latin typeface="Comic Sans MS" pitchFamily="66" charset="0"/>
              </a:rPr>
              <a:t> (</a:t>
            </a:r>
            <a:r>
              <a:rPr lang="en-US" sz="1600" dirty="0" err="1" smtClean="0">
                <a:latin typeface="Comic Sans MS" pitchFamily="66" charset="0"/>
              </a:rPr>
              <a:t>E</a:t>
            </a:r>
            <a:r>
              <a:rPr lang="en-US" sz="1600" b="1" baseline="-25000" dirty="0" err="1" smtClean="0">
                <a:latin typeface="Symbol" pitchFamily="18" charset="2"/>
              </a:rPr>
              <a:t>g</a:t>
            </a:r>
            <a:r>
              <a:rPr lang="en-US" sz="1600" baseline="-25000" dirty="0" smtClean="0">
                <a:latin typeface="Symbol" pitchFamily="18" charset="2"/>
              </a:rPr>
              <a:t>  </a:t>
            </a:r>
            <a:r>
              <a:rPr lang="en-US" sz="1600" dirty="0" smtClean="0">
                <a:latin typeface="Comic Sans MS" pitchFamily="66" charset="0"/>
              </a:rPr>
              <a:t>= </a:t>
            </a:r>
            <a:r>
              <a:rPr lang="en-US" sz="1600" b="1" dirty="0" smtClean="0">
                <a:latin typeface="Comic Sans MS" pitchFamily="66" charset="0"/>
              </a:rPr>
              <a:t>100</a:t>
            </a:r>
            <a:r>
              <a:rPr lang="en-US" sz="1600" dirty="0" smtClean="0">
                <a:latin typeface="Comic Sans MS" pitchFamily="66" charset="0"/>
              </a:rPr>
              <a:t> – </a:t>
            </a:r>
            <a:r>
              <a:rPr lang="en-US" sz="1600" b="1" dirty="0" smtClean="0">
                <a:latin typeface="Comic Sans MS" pitchFamily="66" charset="0"/>
              </a:rPr>
              <a:t>200</a:t>
            </a:r>
            <a:r>
              <a:rPr lang="en-US" sz="1600" dirty="0" smtClean="0">
                <a:latin typeface="Comic Sans MS" pitchFamily="66" charset="0"/>
              </a:rPr>
              <a:t> MeV). </a:t>
            </a:r>
          </a:p>
          <a:p>
            <a:r>
              <a:rPr lang="en-US" sz="1600" dirty="0" smtClean="0">
                <a:latin typeface="Comic Sans MS" pitchFamily="66" charset="0"/>
              </a:rPr>
              <a:t>   In several cases, the </a:t>
            </a:r>
            <a:r>
              <a:rPr lang="en-US" sz="1600" b="1" dirty="0" smtClean="0">
                <a:latin typeface="Comic Sans MS" pitchFamily="66" charset="0"/>
              </a:rPr>
              <a:t>systematic</a:t>
            </a:r>
            <a:r>
              <a:rPr lang="en-US" sz="1600" dirty="0" smtClean="0">
                <a:latin typeface="Comic Sans MS" pitchFamily="66" charset="0"/>
              </a:rPr>
              <a:t> uncertainties have not been given.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600" dirty="0" smtClean="0">
                <a:latin typeface="Comic Sans MS" pitchFamily="66" charset="0"/>
              </a:rPr>
              <a:t>At lower energies (</a:t>
            </a:r>
            <a:r>
              <a:rPr lang="en-US" sz="1600" dirty="0" err="1" smtClean="0">
                <a:latin typeface="Comic Sans MS" pitchFamily="66" charset="0"/>
              </a:rPr>
              <a:t>E</a:t>
            </a:r>
            <a:r>
              <a:rPr lang="en-US" sz="1600" b="1" baseline="-25000" dirty="0" err="1" smtClean="0">
                <a:latin typeface="Symbol" pitchFamily="18" charset="2"/>
              </a:rPr>
              <a:t>g</a:t>
            </a:r>
            <a:r>
              <a:rPr lang="en-US" sz="1600" b="1" dirty="0" smtClean="0">
                <a:latin typeface="Comic Sans MS" pitchFamily="66" charset="0"/>
              </a:rPr>
              <a:t> &lt; 700 </a:t>
            </a:r>
            <a:r>
              <a:rPr lang="en-US" sz="1600" dirty="0" smtClean="0">
                <a:latin typeface="Comic Sans MS" pitchFamily="66" charset="0"/>
              </a:rPr>
              <a:t>MeV</a:t>
            </a:r>
            <a:r>
              <a:rPr lang="en-US" sz="1600" b="1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or so), there are data sets for the inverse  </a:t>
            </a:r>
          </a:p>
          <a:p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   p</a:t>
            </a:r>
            <a:r>
              <a:rPr lang="en-US" sz="1600" b="1" baseline="30000" dirty="0" smtClean="0">
                <a:solidFill>
                  <a:srgbClr val="0033CC"/>
                </a:solidFill>
                <a:latin typeface="Symbol" pitchFamily="18" charset="2"/>
              </a:rPr>
              <a:t>-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Comic Sans MS" pitchFamily="66" charset="0"/>
              </a:rPr>
              <a:t>photoproduction  reaction:  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p</a:t>
            </a:r>
            <a:r>
              <a:rPr lang="en-US" sz="1600" b="1" baseline="30000" dirty="0" smtClean="0">
                <a:solidFill>
                  <a:srgbClr val="0033CC"/>
                </a:solidFill>
                <a:latin typeface="Symbol" pitchFamily="18" charset="2"/>
              </a:rPr>
              <a:t>-</a:t>
            </a:r>
            <a:r>
              <a:rPr lang="en-US" sz="1600" b="1" dirty="0" err="1" smtClean="0">
                <a:solidFill>
                  <a:srgbClr val="0033CC"/>
                </a:solidFill>
              </a:rPr>
              <a:t>p</a:t>
            </a:r>
            <a:r>
              <a:rPr lang="en-US" sz="1100" b="1" dirty="0" err="1" smtClean="0">
                <a:solidFill>
                  <a:srgbClr val="0033CC"/>
                </a:solidFill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US" sz="1600" b="1" dirty="0" err="1" smtClean="0">
                <a:solidFill>
                  <a:srgbClr val="0033CC"/>
                </a:solidFill>
              </a:rPr>
              <a:t>n</a:t>
            </a:r>
            <a:r>
              <a:rPr lang="en-US" sz="1600" dirty="0" smtClean="0"/>
              <a:t>. </a:t>
            </a:r>
          </a:p>
          <a:p>
            <a:r>
              <a:rPr lang="en-US" sz="1600" dirty="0" smtClean="0"/>
              <a:t>   </a:t>
            </a:r>
            <a:r>
              <a:rPr lang="en-US" sz="1600" dirty="0" smtClean="0">
                <a:latin typeface="Comic Sans MS" pitchFamily="66" charset="0"/>
              </a:rPr>
              <a:t>This process is free from complications associated with a </a:t>
            </a:r>
            <a:r>
              <a:rPr lang="en-US" sz="1600" b="1" dirty="0" smtClean="0">
                <a:latin typeface="Comic Sans MS" pitchFamily="66" charset="0"/>
              </a:rPr>
              <a:t>deuteron target</a:t>
            </a:r>
            <a:r>
              <a:rPr lang="en-US" sz="1600" dirty="0" smtClean="0">
                <a:latin typeface="Comic Sans MS" pitchFamily="66" charset="0"/>
              </a:rPr>
              <a:t>. 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600" dirty="0" smtClean="0">
                <a:latin typeface="Comic Sans MS" pitchFamily="66" charset="0"/>
              </a:rPr>
              <a:t>However, the disadvantage of using 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p</a:t>
            </a:r>
            <a:r>
              <a:rPr lang="en-US" sz="1600" b="1" baseline="30000" dirty="0" smtClean="0">
                <a:solidFill>
                  <a:srgbClr val="0033CC"/>
                </a:solidFill>
                <a:latin typeface="Symbol" pitchFamily="18" charset="2"/>
              </a:rPr>
              <a:t>-</a:t>
            </a:r>
            <a:r>
              <a:rPr lang="en-US" sz="1600" b="1" dirty="0" err="1" smtClean="0">
                <a:solidFill>
                  <a:srgbClr val="0033CC"/>
                </a:solidFill>
                <a:latin typeface="Comic Sans MS" pitchFamily="66" charset="0"/>
              </a:rPr>
              <a:t>p</a:t>
            </a:r>
            <a:r>
              <a:rPr lang="en-US" sz="1100" b="1" dirty="0" err="1" smtClean="0">
                <a:solidFill>
                  <a:srgbClr val="0033CC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US" sz="1600" b="1" dirty="0" err="1" smtClean="0">
                <a:solidFill>
                  <a:srgbClr val="0033CC"/>
                </a:solidFill>
                <a:latin typeface="Comic Sans MS" pitchFamily="66" charset="0"/>
                <a:sym typeface="Wingdings" pitchFamily="2" charset="2"/>
              </a:rPr>
              <a:t>n</a:t>
            </a:r>
            <a:r>
              <a:rPr lang="en-US" sz="1600" b="1" dirty="0" smtClean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is the </a:t>
            </a:r>
            <a:r>
              <a:rPr lang="en-US" sz="1600" b="1" dirty="0" smtClean="0">
                <a:latin typeface="Comic Sans MS" pitchFamily="66" charset="0"/>
              </a:rPr>
              <a:t>5</a:t>
            </a:r>
            <a:r>
              <a:rPr lang="en-US" sz="1600" dirty="0" smtClean="0">
                <a:latin typeface="Comic Sans MS" pitchFamily="66" charset="0"/>
              </a:rPr>
              <a:t> to </a:t>
            </a:r>
            <a:r>
              <a:rPr lang="en-US" sz="1600" b="1" dirty="0" smtClean="0">
                <a:latin typeface="Comic Sans MS" pitchFamily="66" charset="0"/>
              </a:rPr>
              <a:t>500</a:t>
            </a:r>
            <a:r>
              <a:rPr lang="en-US" sz="1600" dirty="0" smtClean="0">
                <a:latin typeface="Comic Sans MS" pitchFamily="66" charset="0"/>
              </a:rPr>
              <a:t> times larger cross </a:t>
            </a:r>
            <a:endParaRPr lang="ru-RU" sz="1600" dirty="0" smtClean="0">
              <a:latin typeface="Comic Sans MS" pitchFamily="66" charset="0"/>
            </a:endParaRPr>
          </a:p>
          <a:p>
            <a:r>
              <a:rPr lang="ru-RU" sz="1600" dirty="0" smtClean="0">
                <a:latin typeface="Comic Sans MS" pitchFamily="66" charset="0"/>
              </a:rPr>
              <a:t>   </a:t>
            </a:r>
            <a:r>
              <a:rPr lang="en-US" sz="1600" dirty="0" smtClean="0">
                <a:latin typeface="Comic Sans MS" pitchFamily="66" charset="0"/>
              </a:rPr>
              <a:t>section for 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p</a:t>
            </a:r>
            <a:r>
              <a:rPr lang="en-US" sz="1600" b="1" baseline="30000" dirty="0" smtClean="0">
                <a:solidFill>
                  <a:srgbClr val="0033CC"/>
                </a:solidFill>
                <a:latin typeface="Symbol" pitchFamily="18" charset="2"/>
              </a:rPr>
              <a:t>-</a:t>
            </a:r>
            <a:r>
              <a:rPr lang="en-US" sz="1600" b="1" dirty="0" smtClean="0">
                <a:solidFill>
                  <a:srgbClr val="0033CC"/>
                </a:solidFill>
              </a:rPr>
              <a:t>p</a:t>
            </a:r>
            <a:r>
              <a:rPr lang="en-US" sz="1100" b="1" dirty="0" smtClean="0">
                <a:solidFill>
                  <a:srgbClr val="0033CC"/>
                </a:solidFill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1600" b="1" baseline="30000" dirty="0" smtClean="0">
                <a:solidFill>
                  <a:srgbClr val="0033CC"/>
                </a:solidFill>
                <a:sym typeface="Wingdings" pitchFamily="2" charset="2"/>
              </a:rPr>
              <a:t>0</a:t>
            </a:r>
            <a:r>
              <a:rPr lang="en-US" sz="1600" b="1" dirty="0" smtClean="0">
                <a:solidFill>
                  <a:srgbClr val="0033CC"/>
                </a:solidFill>
                <a:sym typeface="Wingdings" pitchFamily="2" charset="2"/>
              </a:rPr>
              <a:t>n </a:t>
            </a:r>
            <a:r>
              <a:rPr lang="en-US" sz="1100" b="1" dirty="0" smtClean="0">
                <a:solidFill>
                  <a:srgbClr val="0033CC"/>
                </a:solidFill>
                <a:sym typeface="Wingdings" pitchFamily="2" charset="2"/>
              </a:rPr>
              <a:t>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gg</a:t>
            </a:r>
            <a:r>
              <a:rPr lang="en-US" sz="1600" b="1" dirty="0" smtClean="0">
                <a:solidFill>
                  <a:srgbClr val="0033CC"/>
                </a:solidFill>
                <a:sym typeface="Wingdings" pitchFamily="2" charset="2"/>
              </a:rPr>
              <a:t>n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600" dirty="0" smtClean="0">
                <a:latin typeface="Comic Sans MS" pitchFamily="66" charset="0"/>
              </a:rPr>
              <a:t>The new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CLAS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cross section set has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quadrupled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the world database for </a:t>
            </a:r>
          </a:p>
          <a:p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    </a:t>
            </a:r>
            <a:r>
              <a:rPr lang="en-US" sz="1600" b="1" dirty="0" err="1" smtClean="0">
                <a:solidFill>
                  <a:srgbClr val="0033CC"/>
                </a:solidFill>
                <a:latin typeface="Symbol" pitchFamily="18" charset="2"/>
              </a:rPr>
              <a:t>g</a:t>
            </a:r>
            <a:r>
              <a:rPr lang="en-US" sz="1600" b="1" dirty="0" err="1" smtClean="0">
                <a:solidFill>
                  <a:srgbClr val="0033CC"/>
                </a:solidFill>
              </a:rPr>
              <a:t>n</a:t>
            </a:r>
            <a:r>
              <a:rPr lang="en-US" sz="1100" b="1" dirty="0" err="1" smtClean="0">
                <a:solidFill>
                  <a:srgbClr val="0033CC"/>
                </a:solidFill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1600" b="1" baseline="30000" dirty="0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-</a:t>
            </a:r>
            <a:r>
              <a:rPr lang="en-US" sz="1600" b="1" dirty="0" smtClean="0">
                <a:solidFill>
                  <a:srgbClr val="0033CC"/>
                </a:solidFill>
                <a:sym typeface="Wingdings" pitchFamily="2" charset="2"/>
              </a:rPr>
              <a:t>p</a:t>
            </a:r>
            <a:r>
              <a:rPr lang="en-US" sz="1600" dirty="0" smtClean="0"/>
              <a:t>  </a:t>
            </a:r>
            <a:r>
              <a:rPr lang="en-US" sz="1600" dirty="0" smtClean="0">
                <a:latin typeface="Comic Sans MS" pitchFamily="66" charset="0"/>
              </a:rPr>
              <a:t>above </a:t>
            </a:r>
            <a:r>
              <a:rPr lang="en-US" sz="1600" dirty="0" err="1" smtClean="0">
                <a:latin typeface="Comic Sans MS" pitchFamily="66" charset="0"/>
              </a:rPr>
              <a:t>E</a:t>
            </a:r>
            <a:r>
              <a:rPr lang="en-US" sz="1600" b="1" baseline="-25000" dirty="0" err="1" smtClean="0">
                <a:latin typeface="Symbol" pitchFamily="18" charset="2"/>
              </a:rPr>
              <a:t>g</a:t>
            </a:r>
            <a:r>
              <a:rPr lang="en-US" sz="1600" dirty="0" smtClean="0">
                <a:latin typeface="Comic Sans MS" pitchFamily="66" charset="0"/>
              </a:rPr>
              <a:t>  = </a:t>
            </a:r>
            <a:r>
              <a:rPr lang="en-US" sz="1600" b="1" dirty="0" smtClean="0">
                <a:solidFill>
                  <a:srgbClr val="0033CC"/>
                </a:solidFill>
                <a:latin typeface="Comic Sans MS" pitchFamily="66" charset="0"/>
              </a:rPr>
              <a:t>1 </a:t>
            </a:r>
            <a:r>
              <a:rPr lang="en-US" sz="1600" dirty="0" smtClean="0">
                <a:latin typeface="Comic Sans MS" pitchFamily="66" charset="0"/>
              </a:rPr>
              <a:t>GeV.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8200" y="5638800"/>
            <a:ext cx="7620000" cy="609600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8199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Where we Are now</a:t>
            </a:r>
            <a:endParaRPr lang="en-US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.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40DDA8AB-A350-4C66-89CA-04C3B4F5EEDF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Strakovsky     </a:t>
            </a:r>
            <a:fld id="{5B2DF6EF-D957-4F84-8934-00B2D3CC9237}" type="slidenum">
              <a:rPr lang="en-US" b="1" smtClean="0">
                <a:solidFill>
                  <a:schemeClr val="tx1"/>
                </a:solidFill>
              </a:rPr>
              <a:pPr/>
              <a:t>11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762000" y="943690"/>
            <a:ext cx="77724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Some of the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MMI12"/>
                <a:cs typeface="CMMI12"/>
              </a:rPr>
              <a:t>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MSY8"/>
                <a:cs typeface="CMSY8"/>
              </a:rPr>
              <a:t>*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baryons [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MI12"/>
                <a:cs typeface="CMMI12"/>
              </a:rPr>
              <a:t>N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(1675)5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MI12"/>
                <a:cs typeface="CMMI12"/>
              </a:rPr>
              <a:t>/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2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SY8"/>
                <a:cs typeface="CMSY8"/>
              </a:rPr>
              <a:t>−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, for instance] have stronger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EM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  couplings to the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neutron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than to the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proton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but parameters are very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omic Sans MS" pitchFamily="66" charset="0"/>
                <a:ea typeface="Calibri" pitchFamily="34" charset="0"/>
                <a:cs typeface="CMR12"/>
              </a:rPr>
              <a:t>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uncertain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ea typeface="Calibri" pitchFamily="34" charset="0"/>
              <a:cs typeface="Times-Roman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PDG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estimate for the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A</a:t>
            </a:r>
            <a:r>
              <a:rPr kumimoji="0" lang="en-US" sz="16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1/2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&amp; </a:t>
            </a:r>
            <a:r>
              <a:rPr kumimoji="0" lang="en-US" sz="1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A</a:t>
            </a:r>
            <a:r>
              <a:rPr kumimoji="0" lang="en-US" sz="1600" b="1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3</a:t>
            </a:r>
            <a:r>
              <a:rPr kumimoji="0" lang="en-US" sz="1600" b="1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/</a:t>
            </a:r>
            <a:r>
              <a:rPr kumimoji="0" lang="en-US" sz="1600" b="1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2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decay amplitudes of the </a:t>
            </a:r>
            <a:r>
              <a:rPr kumimoji="0" lang="en-US" sz="16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N</a:t>
            </a:r>
            <a:r>
              <a:rPr kumimoji="0" lang="en-US" sz="16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(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1720)3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/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2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Symbol" pitchFamily="18" charset="2"/>
                <a:ea typeface="MTSY"/>
                <a:cs typeface="MTSY"/>
              </a:rPr>
              <a:t>+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MTSY"/>
                <a:cs typeface="MTSY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  state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ea typeface="Calibri" pitchFamily="34" charset="0"/>
                <a:cs typeface="Times-Roman"/>
              </a:rPr>
              <a:t>are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consistent with zero, while the recent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SAID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determination gives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  <a:ea typeface="Calibri" pitchFamily="34" charset="0"/>
                <a:cs typeface="Times-Roman"/>
              </a:rPr>
              <a:t>   small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but non-vanishing values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ea typeface="Calibri" pitchFamily="34" charset="0"/>
              <a:cs typeface="Times-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>
              <a:solidFill>
                <a:srgbClr val="000000"/>
              </a:solidFill>
              <a:latin typeface="Comic Sans MS" pitchFamily="66" charset="0"/>
              <a:ea typeface="Calibri" pitchFamily="34" charset="0"/>
              <a:cs typeface="Times-Roman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  <a:ea typeface="Calibri" pitchFamily="34" charset="0"/>
              <a:cs typeface="Times-Roman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FF0000"/>
              </a:solidFill>
              <a:latin typeface="Symbol" pitchFamily="18" charset="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Other unresolved issues relate to the second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P</a:t>
            </a:r>
            <a:r>
              <a:rPr kumimoji="0" lang="en-US" sz="16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11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,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</a:t>
            </a:r>
            <a:r>
              <a:rPr kumimoji="0" lang="en-US" sz="1600" b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N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(1710)1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/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2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MTSY"/>
                <a:cs typeface="MTSY"/>
              </a:rPr>
              <a:t>+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MTSY"/>
                <a:cs typeface="MTSY"/>
              </a:rPr>
              <a:t>,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that are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   not seen in the recent </a:t>
            </a:r>
            <a:r>
              <a:rPr kumimoji="0" lang="en-US" sz="16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πN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MTMI"/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  <a:latin typeface="Comic Sans MS" pitchFamily="66" charset="0"/>
                <a:ea typeface="Calibri" pitchFamily="34" charset="0"/>
                <a:cs typeface="MTMI"/>
              </a:rPr>
              <a:t>PWA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, contrary to other PWAs used by the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ea typeface="Calibri" pitchFamily="34" charset="0"/>
                <a:cs typeface="Times-Roman"/>
              </a:rPr>
              <a:t>PDG10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graphicFrame>
        <p:nvGraphicFramePr>
          <p:cNvPr id="78850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7394" name="Bitmap Image" r:id="rId3" imgW="1952898" imgH="2000000" progId="PBrush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3886200" y="1600200"/>
            <a:ext cx="4343400" cy="1015663"/>
          </a:xfrm>
          <a:prstGeom prst="rect">
            <a:avLst/>
          </a:prstGeom>
          <a:solidFill>
            <a:srgbClr val="FFFF99"/>
          </a:solidFill>
          <a:ln>
            <a:solidFill>
              <a:srgbClr val="8C3FC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/>
              <a:t>PDG10:</a:t>
            </a:r>
            <a:r>
              <a:rPr lang="en-US" sz="1200" b="1" dirty="0" smtClean="0">
                <a:solidFill>
                  <a:srgbClr val="0000FF"/>
                </a:solidFill>
              </a:rPr>
              <a:t>  N(1675)5/2</a:t>
            </a:r>
            <a:r>
              <a:rPr lang="en-US" sz="1200" b="1" baseline="30000" dirty="0" smtClean="0">
                <a:solidFill>
                  <a:srgbClr val="0000FF"/>
                </a:solidFill>
              </a:rPr>
              <a:t>−</a:t>
            </a:r>
            <a:r>
              <a:rPr lang="en-US" sz="1200" b="1" dirty="0" smtClean="0">
                <a:solidFill>
                  <a:srgbClr val="0000FF"/>
                </a:solidFill>
              </a:rPr>
              <a:t>→</a:t>
            </a:r>
            <a:r>
              <a:rPr lang="en-US" sz="1200" b="1" dirty="0" err="1" smtClean="0">
                <a:solidFill>
                  <a:srgbClr val="0000FF"/>
                </a:solidFill>
              </a:rPr>
              <a:t>pγ</a:t>
            </a:r>
            <a:r>
              <a:rPr lang="en-US" sz="1200" b="1" dirty="0" smtClean="0">
                <a:solidFill>
                  <a:srgbClr val="0000FF"/>
                </a:solidFill>
              </a:rPr>
              <a:t> , helicity-1/2 </a:t>
            </a:r>
            <a:r>
              <a:rPr lang="en-US" sz="1200" b="1" dirty="0" err="1" smtClean="0">
                <a:solidFill>
                  <a:srgbClr val="0000FF"/>
                </a:solidFill>
              </a:rPr>
              <a:t>ampl</a:t>
            </a:r>
            <a:r>
              <a:rPr lang="en-US" sz="1200" b="1" dirty="0" smtClean="0">
                <a:solidFill>
                  <a:srgbClr val="0000FF"/>
                </a:solidFill>
              </a:rPr>
              <a:t> A1/2: +0.019±0.008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                </a:t>
            </a:r>
            <a:r>
              <a:rPr lang="en-US" sz="1200" b="1" dirty="0" smtClean="0">
                <a:solidFill>
                  <a:srgbClr val="00B050"/>
                </a:solidFill>
              </a:rPr>
              <a:t>N(1675)5/2</a:t>
            </a:r>
            <a:r>
              <a:rPr lang="en-US" sz="1200" b="1" baseline="30000" dirty="0" smtClean="0">
                <a:solidFill>
                  <a:srgbClr val="00B050"/>
                </a:solidFill>
              </a:rPr>
              <a:t>−</a:t>
            </a:r>
            <a:r>
              <a:rPr lang="en-US" sz="1200" b="1" dirty="0" smtClean="0">
                <a:solidFill>
                  <a:srgbClr val="00B050"/>
                </a:solidFill>
              </a:rPr>
              <a:t>→</a:t>
            </a:r>
            <a:r>
              <a:rPr lang="en-US" sz="1200" b="1" dirty="0" err="1" smtClean="0">
                <a:solidFill>
                  <a:srgbClr val="00B050"/>
                </a:solidFill>
              </a:rPr>
              <a:t>nγ</a:t>
            </a:r>
            <a:r>
              <a:rPr lang="en-US" sz="1200" b="1" dirty="0" smtClean="0">
                <a:solidFill>
                  <a:srgbClr val="00B050"/>
                </a:solidFill>
              </a:rPr>
              <a:t> , helicity-1/2 </a:t>
            </a:r>
            <a:r>
              <a:rPr lang="en-US" sz="1200" b="1" dirty="0" err="1" smtClean="0">
                <a:solidFill>
                  <a:srgbClr val="00B050"/>
                </a:solidFill>
              </a:rPr>
              <a:t>ampl</a:t>
            </a:r>
            <a:r>
              <a:rPr lang="en-US" sz="1200" b="1" dirty="0" smtClean="0">
                <a:solidFill>
                  <a:srgbClr val="00B050"/>
                </a:solidFill>
              </a:rPr>
              <a:t> A1/2: −0.043±0.012 </a:t>
            </a:r>
          </a:p>
          <a:p>
            <a:endParaRPr lang="en-US" sz="1200" b="1" dirty="0" smtClean="0">
              <a:solidFill>
                <a:srgbClr val="0000FF"/>
              </a:solidFill>
            </a:endParaRPr>
          </a:p>
          <a:p>
            <a:r>
              <a:rPr lang="en-US" sz="1200" b="1" dirty="0" smtClean="0">
                <a:solidFill>
                  <a:schemeClr val="tx1"/>
                </a:solidFill>
              </a:rPr>
              <a:t>SAID       </a:t>
            </a:r>
            <a:r>
              <a:rPr lang="en-US" sz="1200" b="1" dirty="0" smtClean="0">
                <a:solidFill>
                  <a:srgbClr val="0000FF"/>
                </a:solidFill>
              </a:rPr>
              <a:t>N(1675)5/2</a:t>
            </a:r>
            <a:r>
              <a:rPr lang="en-US" sz="1200" b="1" baseline="30000" dirty="0" smtClean="0">
                <a:solidFill>
                  <a:srgbClr val="0000FF"/>
                </a:solidFill>
              </a:rPr>
              <a:t>−</a:t>
            </a:r>
            <a:r>
              <a:rPr lang="en-US" sz="1200" b="1" dirty="0" smtClean="0">
                <a:solidFill>
                  <a:srgbClr val="0000FF"/>
                </a:solidFill>
              </a:rPr>
              <a:t>→</a:t>
            </a:r>
            <a:r>
              <a:rPr lang="en-US" sz="1200" b="1" dirty="0" err="1" smtClean="0">
                <a:solidFill>
                  <a:srgbClr val="0000FF"/>
                </a:solidFill>
              </a:rPr>
              <a:t>pγ</a:t>
            </a:r>
            <a:r>
              <a:rPr lang="en-US" sz="1200" b="1" dirty="0" smtClean="0">
                <a:solidFill>
                  <a:srgbClr val="0000FF"/>
                </a:solidFill>
              </a:rPr>
              <a:t> , helicity-3/2 </a:t>
            </a:r>
            <a:r>
              <a:rPr lang="en-US" sz="1200" b="1" dirty="0" err="1" smtClean="0">
                <a:solidFill>
                  <a:srgbClr val="0000FF"/>
                </a:solidFill>
              </a:rPr>
              <a:t>ampl</a:t>
            </a:r>
            <a:r>
              <a:rPr lang="en-US" sz="1200" b="1" dirty="0" smtClean="0">
                <a:solidFill>
                  <a:srgbClr val="0000FF"/>
                </a:solidFill>
              </a:rPr>
              <a:t> A3/2: +0.016±0.001</a:t>
            </a:r>
          </a:p>
          <a:p>
            <a:r>
              <a:rPr lang="en-US" sz="1200" b="1" dirty="0" smtClean="0">
                <a:solidFill>
                  <a:schemeClr val="tx1"/>
                </a:solidFill>
              </a:rPr>
              <a:t>                </a:t>
            </a:r>
            <a:r>
              <a:rPr lang="en-US" sz="1200" b="1" dirty="0" smtClean="0">
                <a:solidFill>
                  <a:srgbClr val="00B050"/>
                </a:solidFill>
              </a:rPr>
              <a:t>N(1675)5/2</a:t>
            </a:r>
            <a:r>
              <a:rPr lang="en-US" sz="1200" b="1" baseline="30000" dirty="0" smtClean="0">
                <a:solidFill>
                  <a:srgbClr val="00B050"/>
                </a:solidFill>
              </a:rPr>
              <a:t>−</a:t>
            </a:r>
            <a:r>
              <a:rPr lang="en-US" sz="1200" b="1" dirty="0" smtClean="0">
                <a:solidFill>
                  <a:srgbClr val="00B050"/>
                </a:solidFill>
              </a:rPr>
              <a:t>→</a:t>
            </a:r>
            <a:r>
              <a:rPr lang="en-US" sz="1200" b="1" dirty="0" err="1" smtClean="0">
                <a:solidFill>
                  <a:srgbClr val="00B050"/>
                </a:solidFill>
              </a:rPr>
              <a:t>nγ</a:t>
            </a:r>
            <a:r>
              <a:rPr lang="en-US" sz="1200" b="1" dirty="0" smtClean="0">
                <a:solidFill>
                  <a:srgbClr val="00B050"/>
                </a:solidFill>
              </a:rPr>
              <a:t> , helicity-3/2 </a:t>
            </a:r>
            <a:r>
              <a:rPr lang="en-US" sz="1200" b="1" dirty="0" err="1" smtClean="0">
                <a:solidFill>
                  <a:srgbClr val="00B050"/>
                </a:solidFill>
              </a:rPr>
              <a:t>ampl</a:t>
            </a:r>
            <a:r>
              <a:rPr lang="en-US" sz="1200" b="1" dirty="0" smtClean="0">
                <a:solidFill>
                  <a:srgbClr val="00B050"/>
                </a:solidFill>
              </a:rPr>
              <a:t> A3/2: −0.058±0.002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7600" y="3581400"/>
            <a:ext cx="5029200" cy="646331"/>
          </a:xfrm>
          <a:prstGeom prst="rect">
            <a:avLst/>
          </a:prstGeom>
          <a:solidFill>
            <a:srgbClr val="FFFF99"/>
          </a:solidFill>
          <a:ln>
            <a:solidFill>
              <a:srgbClr val="8C3FC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                                                                                     </a:t>
            </a:r>
            <a:r>
              <a:rPr lang="en-US" sz="1200" b="1" dirty="0" smtClean="0"/>
              <a:t>PDG10                      SAID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N(1720)3/2</a:t>
            </a:r>
            <a:r>
              <a:rPr lang="en-US" sz="1200" b="1" baseline="30000" dirty="0" smtClean="0">
                <a:solidFill>
                  <a:srgbClr val="0000FF"/>
                </a:solidFill>
              </a:rPr>
              <a:t>+</a:t>
            </a:r>
            <a:r>
              <a:rPr lang="en-US" sz="1200" b="1" dirty="0" smtClean="0">
                <a:solidFill>
                  <a:srgbClr val="0000FF"/>
                </a:solidFill>
              </a:rPr>
              <a:t>→</a:t>
            </a:r>
            <a:r>
              <a:rPr lang="en-US" sz="1200" b="1" dirty="0" err="1" smtClean="0">
                <a:solidFill>
                  <a:srgbClr val="0000FF"/>
                </a:solidFill>
              </a:rPr>
              <a:t>pγ</a:t>
            </a:r>
            <a:r>
              <a:rPr lang="en-US" sz="1200" b="1" dirty="0" smtClean="0">
                <a:solidFill>
                  <a:srgbClr val="0000FF"/>
                </a:solidFill>
              </a:rPr>
              <a:t> , helicity-1/2 </a:t>
            </a:r>
            <a:r>
              <a:rPr lang="en-US" sz="1200" b="1" dirty="0" err="1" smtClean="0">
                <a:solidFill>
                  <a:srgbClr val="0000FF"/>
                </a:solidFill>
              </a:rPr>
              <a:t>ampl</a:t>
            </a:r>
            <a:r>
              <a:rPr lang="en-US" sz="1200" b="1" dirty="0" smtClean="0">
                <a:solidFill>
                  <a:srgbClr val="0000FF"/>
                </a:solidFill>
              </a:rPr>
              <a:t> A1/2: +0.018±0.030   +0.095±0.002</a:t>
            </a:r>
          </a:p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</a:rPr>
              <a:t>N(1720)3/2</a:t>
            </a:r>
            <a:r>
              <a:rPr lang="en-US" sz="1200" b="1" baseline="30000" dirty="0" smtClean="0">
                <a:solidFill>
                  <a:srgbClr val="00B050"/>
                </a:solidFill>
              </a:rPr>
              <a:t>+</a:t>
            </a:r>
            <a:r>
              <a:rPr lang="en-US" sz="1200" b="1" dirty="0" smtClean="0">
                <a:solidFill>
                  <a:srgbClr val="00B050"/>
                </a:solidFill>
              </a:rPr>
              <a:t>→</a:t>
            </a:r>
            <a:r>
              <a:rPr lang="en-US" sz="1200" b="1" dirty="0" err="1" smtClean="0">
                <a:solidFill>
                  <a:srgbClr val="00B050"/>
                </a:solidFill>
              </a:rPr>
              <a:t>pγ</a:t>
            </a:r>
            <a:r>
              <a:rPr lang="en-US" sz="1200" b="1" dirty="0" smtClean="0">
                <a:solidFill>
                  <a:srgbClr val="00B050"/>
                </a:solidFill>
              </a:rPr>
              <a:t> , helicity-3/2 </a:t>
            </a:r>
            <a:r>
              <a:rPr lang="en-US" sz="1200" b="1" dirty="0" err="1" smtClean="0">
                <a:solidFill>
                  <a:srgbClr val="00B050"/>
                </a:solidFill>
              </a:rPr>
              <a:t>ampl</a:t>
            </a:r>
            <a:r>
              <a:rPr lang="en-US" sz="1200" b="1" dirty="0" smtClean="0">
                <a:solidFill>
                  <a:srgbClr val="00B050"/>
                </a:solidFill>
              </a:rPr>
              <a:t> A3/2: −0.019±0.020  </a:t>
            </a:r>
            <a:r>
              <a:rPr lang="en-US" sz="1200" b="1" dirty="0" smtClean="0">
                <a:solidFill>
                  <a:srgbClr val="00B050"/>
                </a:solidFill>
                <a:latin typeface="Symbol" pitchFamily="18" charset="2"/>
              </a:rPr>
              <a:t>-</a:t>
            </a:r>
            <a:r>
              <a:rPr lang="en-US" sz="1200" b="1" dirty="0" smtClean="0">
                <a:solidFill>
                  <a:srgbClr val="00B050"/>
                </a:solidFill>
              </a:rPr>
              <a:t>0.048±0.002</a:t>
            </a:r>
            <a:endParaRPr lang="en-US" sz="12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7395" name="Bitmap Image" r:id="rId4" imgW="10457143" imgH="7714286" progId="PBrush">
              <p:embed/>
            </p:oleObj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4267200" y="5562600"/>
            <a:ext cx="44196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86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981200"/>
            <a:ext cx="3043710" cy="41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657600"/>
            <a:ext cx="3048000" cy="41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5029200"/>
            <a:ext cx="3581400" cy="11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5638800"/>
            <a:ext cx="4267200" cy="36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77200" y="5867400"/>
            <a:ext cx="557212" cy="180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1828800"/>
            <a:ext cx="481012" cy="15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1828801"/>
            <a:ext cx="4714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3657600"/>
            <a:ext cx="4714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 marL="609600" indent="-609600">
              <a:defRPr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  <a:latin typeface="+mn-lt"/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  </a:t>
            </a:r>
            <a:fld id="{92D03F1C-E3E4-4E8C-8BA7-7B2DEFAACF55}" type="slidenum">
              <a:rPr lang="en-US" sz="1200" b="1">
                <a:solidFill>
                  <a:schemeClr val="tx1"/>
                </a:solidFill>
                <a:latin typeface="+mn-lt"/>
              </a:rPr>
              <a:pPr marL="609600" indent="-609600">
                <a:defRPr/>
              </a:pPr>
              <a:t>12</a:t>
            </a:fld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5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4900" dirty="0" smtClean="0">
                <a:solidFill>
                  <a:srgbClr val="FFFF00"/>
                </a:solidFill>
                <a:latin typeface="Monotype Corsiva" pitchFamily="66" charset="0"/>
              </a:rPr>
              <a:t>FSI</a:t>
            </a:r>
            <a:r>
              <a:rPr lang="de-DE" sz="4900" dirty="0" smtClean="0">
                <a:solidFill>
                  <a:schemeClr val="bg1"/>
                </a:solidFill>
                <a:latin typeface="Monotype Corsiva" pitchFamily="66" charset="0"/>
              </a:rPr>
              <a:t> and </a:t>
            </a:r>
            <a:r>
              <a:rPr lang="en-US" sz="4900" i="1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6700" i="1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sz="6700" dirty="0" smtClean="0">
                <a:solidFill>
                  <a:srgbClr val="FFFF00"/>
                </a:solidFill>
                <a:latin typeface="Freestyle Script" pitchFamily="66" charset="0"/>
              </a:rPr>
              <a:t>d</a:t>
            </a:r>
            <a:r>
              <a:rPr lang="en-US" sz="36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</a:t>
            </a:r>
            <a:r>
              <a:rPr lang="de-DE" sz="4900" i="1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de-DE" sz="6700" i="1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de-DE" sz="6700" baseline="30000" dirty="0" smtClean="0">
                <a:solidFill>
                  <a:srgbClr val="FFFF00"/>
                </a:solidFill>
                <a:latin typeface="Freestyle Script" pitchFamily="66" charset="0"/>
              </a:rPr>
              <a:t>–</a:t>
            </a:r>
            <a:r>
              <a:rPr lang="de-DE" sz="6700" dirty="0" smtClean="0">
                <a:solidFill>
                  <a:srgbClr val="FFFF00"/>
                </a:solidFill>
                <a:latin typeface="Freestyle Script" pitchFamily="66" charset="0"/>
              </a:rPr>
              <a:t>p p     </a:t>
            </a:r>
            <a:r>
              <a:rPr lang="de-DE" sz="4900" i="1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de-DE" sz="6700" dirty="0" smtClean="0">
                <a:solidFill>
                  <a:srgbClr val="FFFF00"/>
                </a:solidFill>
                <a:latin typeface="Freestyle Script" pitchFamily="66" charset="0"/>
              </a:rPr>
              <a:t> n </a:t>
            </a:r>
            <a:r>
              <a:rPr lang="de-DE" sz="36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</a:t>
            </a:r>
            <a:r>
              <a:rPr lang="de-DE" sz="4900" i="1" dirty="0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de-DE" sz="6700" dirty="0" smtClean="0">
                <a:solidFill>
                  <a:srgbClr val="FFFF00"/>
                </a:solidFill>
                <a:latin typeface="Freestyle Script" pitchFamily="66" charset="0"/>
              </a:rPr>
              <a:t> </a:t>
            </a:r>
            <a:r>
              <a:rPr lang="de-DE" sz="6700" baseline="30000" dirty="0" smtClean="0">
                <a:solidFill>
                  <a:srgbClr val="FFFF00"/>
                </a:solidFill>
                <a:latin typeface="Freestyle Script" pitchFamily="66" charset="0"/>
              </a:rPr>
              <a:t>-</a:t>
            </a:r>
            <a:r>
              <a:rPr lang="de-DE" sz="6700" dirty="0" smtClean="0">
                <a:solidFill>
                  <a:srgbClr val="FFFF00"/>
                </a:solidFill>
                <a:latin typeface="Freestyle Script" pitchFamily="66" charset="0"/>
              </a:rPr>
              <a:t>p </a:t>
            </a:r>
            <a:r>
              <a:rPr lang="de-DE" sz="3200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de-DE" sz="3200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[V.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Tarasov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A.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Kudryavtsev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W. Briscoe, H.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Gao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&amp; IS, Phys Rev C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84,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 035203 (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2011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)]</a:t>
            </a:r>
            <a:endParaRPr lang="de-DE" sz="16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536" name="Text Box 3"/>
          <p:cNvSpPr txBox="1">
            <a:spLocks noChangeArrowheads="1"/>
          </p:cNvSpPr>
          <p:nvPr/>
        </p:nvSpPr>
        <p:spPr bwMode="auto">
          <a:xfrm>
            <a:off x="2039938" y="28336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537" name="Text Box 4"/>
          <p:cNvSpPr txBox="1">
            <a:spLocks noChangeArrowheads="1"/>
          </p:cNvSpPr>
          <p:nvPr/>
        </p:nvSpPr>
        <p:spPr bwMode="auto">
          <a:xfrm>
            <a:off x="2574925" y="3730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8" name="Text Box 5"/>
          <p:cNvSpPr txBox="1">
            <a:spLocks noChangeArrowheads="1"/>
          </p:cNvSpPr>
          <p:nvPr/>
        </p:nvSpPr>
        <p:spPr bwMode="auto">
          <a:xfrm>
            <a:off x="4937125" y="4098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Symbol" pitchFamily="18" charset="2"/>
            </a:endParaRPr>
          </a:p>
          <a:p>
            <a:endParaRPr lang="en-US"/>
          </a:p>
        </p:txBody>
      </p:sp>
      <p:sp>
        <p:nvSpPr>
          <p:cNvPr id="22539" name="Text Box 6"/>
          <p:cNvSpPr txBox="1">
            <a:spLocks noChangeArrowheads="1"/>
          </p:cNvSpPr>
          <p:nvPr/>
        </p:nvSpPr>
        <p:spPr bwMode="auto">
          <a:xfrm>
            <a:off x="1736725" y="5407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0" name="Text Box 7"/>
          <p:cNvSpPr txBox="1">
            <a:spLocks noChangeArrowheads="1"/>
          </p:cNvSpPr>
          <p:nvPr/>
        </p:nvSpPr>
        <p:spPr bwMode="auto">
          <a:xfrm>
            <a:off x="1050925" y="601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1" name="Text Box 8"/>
          <p:cNvSpPr txBox="1">
            <a:spLocks noChangeArrowheads="1"/>
          </p:cNvSpPr>
          <p:nvPr/>
        </p:nvSpPr>
        <p:spPr bwMode="auto">
          <a:xfrm>
            <a:off x="729615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2542" name="Text Box 9"/>
          <p:cNvSpPr txBox="1">
            <a:spLocks noChangeArrowheads="1"/>
          </p:cNvSpPr>
          <p:nvPr/>
        </p:nvSpPr>
        <p:spPr bwMode="auto">
          <a:xfrm>
            <a:off x="750570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2543" name="Text Box 10"/>
          <p:cNvSpPr txBox="1">
            <a:spLocks noChangeArrowheads="1"/>
          </p:cNvSpPr>
          <p:nvPr/>
        </p:nvSpPr>
        <p:spPr bwMode="auto">
          <a:xfrm>
            <a:off x="7464425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2544" name="Text Box 11"/>
          <p:cNvSpPr txBox="1">
            <a:spLocks noChangeArrowheads="1"/>
          </p:cNvSpPr>
          <p:nvPr/>
        </p:nvSpPr>
        <p:spPr bwMode="auto">
          <a:xfrm>
            <a:off x="974725" y="3044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6" name="Text Box 13"/>
          <p:cNvSpPr txBox="1">
            <a:spLocks noChangeArrowheads="1"/>
          </p:cNvSpPr>
          <p:nvPr/>
        </p:nvSpPr>
        <p:spPr bwMode="auto">
          <a:xfrm>
            <a:off x="1965325" y="4035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7" name="Text Box 14"/>
          <p:cNvSpPr txBox="1">
            <a:spLocks noChangeArrowheads="1"/>
          </p:cNvSpPr>
          <p:nvPr/>
        </p:nvSpPr>
        <p:spPr bwMode="auto">
          <a:xfrm>
            <a:off x="5165725" y="4111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8" name="Text Box 15"/>
          <p:cNvSpPr txBox="1">
            <a:spLocks noChangeArrowheads="1"/>
          </p:cNvSpPr>
          <p:nvPr/>
        </p:nvSpPr>
        <p:spPr bwMode="auto">
          <a:xfrm>
            <a:off x="5546725" y="4187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3" name="Text Box 21"/>
          <p:cNvSpPr txBox="1">
            <a:spLocks noChangeArrowheads="1"/>
          </p:cNvSpPr>
          <p:nvPr/>
        </p:nvSpPr>
        <p:spPr bwMode="auto">
          <a:xfrm>
            <a:off x="1752600" y="1447800"/>
            <a:ext cx="609600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Symbol" pitchFamily="18" charset="2"/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b="1" dirty="0" smtClean="0">
                <a:solidFill>
                  <a:srgbClr val="FF3300"/>
                </a:solidFill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FSI </a:t>
            </a:r>
            <a:r>
              <a:rPr lang="en-US" sz="1600" dirty="0" smtClean="0">
                <a:latin typeface="Comic Sans MS" pitchFamily="66" charset="0"/>
                <a:cs typeface="Times New Roman" pitchFamily="18" charset="0"/>
              </a:rPr>
              <a:t>plays </a:t>
            </a:r>
            <a:r>
              <a:rPr lang="en-US" sz="1600" dirty="0">
                <a:latin typeface="Comic Sans MS" pitchFamily="66" charset="0"/>
                <a:cs typeface="Times New Roman" pitchFamily="18" charset="0"/>
              </a:rPr>
              <a:t>a critical </a:t>
            </a:r>
            <a:r>
              <a:rPr lang="en-US" sz="1600" dirty="0" smtClean="0">
                <a:latin typeface="Comic Sans MS" pitchFamily="66" charset="0"/>
                <a:cs typeface="Times New Roman" pitchFamily="18" charset="0"/>
              </a:rPr>
              <a:t>role in the </a:t>
            </a:r>
            <a:r>
              <a:rPr lang="en-US" sz="1600" dirty="0" smtClean="0">
                <a:solidFill>
                  <a:srgbClr val="0000CC"/>
                </a:solidFill>
                <a:latin typeface="Comic Sans MS" pitchFamily="66" charset="0"/>
                <a:cs typeface="Times New Roman" pitchFamily="18" charset="0"/>
              </a:rPr>
              <a:t>state-of-the-art</a:t>
            </a:r>
            <a:r>
              <a:rPr lang="en-US" sz="1600" dirty="0" smtClean="0">
                <a:solidFill>
                  <a:srgbClr val="0033CC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Comic Sans MS" pitchFamily="66" charset="0"/>
                <a:cs typeface="Times New Roman" pitchFamily="18" charset="0"/>
              </a:rPr>
              <a:t>analysis</a:t>
            </a:r>
          </a:p>
          <a:p>
            <a:pPr algn="ctr">
              <a:buFont typeface="Symbol" pitchFamily="18" charset="2"/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b="1" dirty="0" smtClean="0">
                <a:latin typeface="Symbol" pitchFamily="18" charset="2"/>
              </a:rPr>
              <a:t> </a:t>
            </a:r>
            <a:r>
              <a:rPr lang="en-US" sz="1600" dirty="0" smtClean="0">
                <a:latin typeface="Comic Sans MS" pitchFamily="66" charset="0"/>
                <a:cs typeface="Times New Roman" pitchFamily="18" charset="0"/>
              </a:rPr>
              <a:t>Effect: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5</a:t>
            </a:r>
            <a:r>
              <a:rPr lang="en-US" sz="1600" dirty="0" smtClean="0">
                <a:latin typeface="Comic Sans MS" pitchFamily="66" charset="0"/>
                <a:cs typeface="Times New Roman" pitchFamily="18" charset="0"/>
              </a:rPr>
              <a:t>% –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  <a:cs typeface="Times New Roman" pitchFamily="18" charset="0"/>
              </a:rPr>
              <a:t>60</a:t>
            </a:r>
            <a:r>
              <a:rPr lang="en-US" sz="1600" dirty="0" smtClean="0">
                <a:latin typeface="Comic Sans MS" pitchFamily="66" charset="0"/>
                <a:cs typeface="Times New Roman" pitchFamily="18" charset="0"/>
              </a:rPr>
              <a:t>%</a:t>
            </a:r>
            <a:r>
              <a:rPr lang="en-US" sz="1600" dirty="0" smtClean="0">
                <a:latin typeface="Comic Sans MS" pitchFamily="66" charset="0"/>
              </a:rPr>
              <a:t>		   	It depends on (</a:t>
            </a:r>
            <a:r>
              <a:rPr lang="en-US" sz="1600" dirty="0" err="1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en-US" sz="1600" dirty="0" err="1" smtClean="0">
                <a:latin typeface="Comic Sans MS" pitchFamily="66" charset="0"/>
              </a:rPr>
              <a:t>,</a:t>
            </a:r>
            <a:r>
              <a:rPr lang="en-US" sz="1600" b="1" dirty="0" err="1" smtClean="0">
                <a:solidFill>
                  <a:srgbClr val="0000FF"/>
                </a:solidFill>
                <a:latin typeface="Symbol" pitchFamily="18" charset="2"/>
              </a:rPr>
              <a:t>q</a:t>
            </a:r>
            <a:r>
              <a:rPr lang="en-US" sz="1600" dirty="0" smtClean="0">
                <a:latin typeface="Comic Sans MS" pitchFamily="66" charset="0"/>
              </a:rPr>
              <a:t>)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22555" name="Text Box 23"/>
          <p:cNvSpPr txBox="1">
            <a:spLocks noChangeArrowheads="1"/>
          </p:cNvSpPr>
          <p:nvPr/>
        </p:nvSpPr>
        <p:spPr bwMode="auto">
          <a:xfrm>
            <a:off x="974725" y="4416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6" name="Text Box 24"/>
          <p:cNvSpPr txBox="1">
            <a:spLocks noChangeArrowheads="1"/>
          </p:cNvSpPr>
          <p:nvPr/>
        </p:nvSpPr>
        <p:spPr bwMode="auto">
          <a:xfrm>
            <a:off x="365125" y="3273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7" name="Text Box 26"/>
          <p:cNvSpPr txBox="1">
            <a:spLocks noChangeArrowheads="1"/>
          </p:cNvSpPr>
          <p:nvPr/>
        </p:nvSpPr>
        <p:spPr bwMode="auto">
          <a:xfrm>
            <a:off x="441325" y="4111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8" name="Text Box 28"/>
          <p:cNvSpPr txBox="1">
            <a:spLocks noChangeArrowheads="1"/>
          </p:cNvSpPr>
          <p:nvPr/>
        </p:nvSpPr>
        <p:spPr bwMode="auto">
          <a:xfrm>
            <a:off x="441325" y="5178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9" name="Text Box 30"/>
          <p:cNvSpPr txBox="1">
            <a:spLocks noChangeArrowheads="1"/>
          </p:cNvSpPr>
          <p:nvPr/>
        </p:nvSpPr>
        <p:spPr bwMode="auto">
          <a:xfrm>
            <a:off x="2057400" y="4191000"/>
            <a:ext cx="4941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IA</a:t>
            </a:r>
            <a:endParaRPr lang="en-US" sz="1600" b="1" dirty="0">
              <a:latin typeface="Symbol" pitchFamily="18" charset="2"/>
            </a:endParaRPr>
          </a:p>
        </p:txBody>
      </p:sp>
      <p:sp>
        <p:nvSpPr>
          <p:cNvPr id="22560" name="Text Box 31"/>
          <p:cNvSpPr txBox="1">
            <a:spLocks noChangeArrowheads="1"/>
          </p:cNvSpPr>
          <p:nvPr/>
        </p:nvSpPr>
        <p:spPr bwMode="auto">
          <a:xfrm>
            <a:off x="7620000" y="3962400"/>
            <a:ext cx="7581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NN</a:t>
            </a:r>
            <a:r>
              <a:rPr lang="en-US" sz="1600" dirty="0" smtClean="0"/>
              <a:t>-</a:t>
            </a:r>
            <a:r>
              <a:rPr lang="en-US" sz="1600" b="1" dirty="0" err="1" smtClean="0"/>
              <a:t>fsi</a:t>
            </a:r>
            <a:r>
              <a:rPr lang="en-US" sz="1600" b="1" dirty="0" smtClean="0"/>
              <a:t> </a:t>
            </a:r>
          </a:p>
          <a:p>
            <a:pPr algn="l"/>
            <a:r>
              <a:rPr lang="en-US" sz="1600" dirty="0" smtClean="0"/>
              <a:t>vertex</a:t>
            </a:r>
            <a:endParaRPr lang="en-US" sz="1600" dirty="0"/>
          </a:p>
        </p:txBody>
      </p:sp>
      <p:sp>
        <p:nvSpPr>
          <p:cNvPr id="22561" name="Text Box 32"/>
          <p:cNvSpPr txBox="1">
            <a:spLocks noChangeArrowheads="1"/>
          </p:cNvSpPr>
          <p:nvPr/>
        </p:nvSpPr>
        <p:spPr bwMode="auto">
          <a:xfrm>
            <a:off x="7620000" y="2514601"/>
            <a:ext cx="83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b="1" dirty="0" err="1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600" dirty="0" err="1" smtClean="0">
                <a:solidFill>
                  <a:srgbClr val="FF0000"/>
                </a:solidFill>
              </a:rPr>
              <a:t>N</a:t>
            </a:r>
            <a:r>
              <a:rPr lang="en-US" sz="1600" dirty="0" err="1" smtClean="0"/>
              <a:t>-</a:t>
            </a:r>
            <a:r>
              <a:rPr lang="en-US" sz="1600" b="1" dirty="0" err="1" smtClean="0"/>
              <a:t>fsi</a:t>
            </a:r>
            <a:r>
              <a:rPr lang="en-US" sz="1600" dirty="0" smtClean="0"/>
              <a:t> vertex</a:t>
            </a:r>
            <a:endParaRPr lang="en-US" sz="1600" dirty="0"/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4E52803F-073B-4D35-9FE4-EEE394A01EA4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96262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8418" name="Bitmap Image" r:id="rId3" imgW="1952898" imgH="2000000" progId="PBrush">
              <p:embed/>
            </p:oleObj>
          </a:graphicData>
        </a:graphic>
      </p:graphicFrame>
      <p:graphicFrame>
        <p:nvGraphicFramePr>
          <p:cNvPr id="96263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8419" name="Bitmap Image" r:id="rId4" imgW="10457143" imgH="7714286" progId="PBrush">
              <p:embed/>
            </p:oleObj>
          </a:graphicData>
        </a:graphic>
      </p:graphicFrame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5562600" y="5105400"/>
            <a:ext cx="2133600" cy="3810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sz="1700" b="1" dirty="0" smtClean="0">
                <a:latin typeface="Comic Sans MS" pitchFamily="66" charset="0"/>
              </a:rPr>
              <a:t>Fermi motion of nucleons included</a:t>
            </a: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399" y="3733800"/>
            <a:ext cx="18160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33800"/>
            <a:ext cx="190633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90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2133600"/>
            <a:ext cx="1947862" cy="132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1524000" y="2438400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Input: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SAID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0000CC"/>
                </a:solidFill>
                <a:latin typeface="Symbol" pitchFamily="18" charset="2"/>
              </a:rPr>
              <a:t>g</a:t>
            </a:r>
            <a:r>
              <a:rPr lang="en-US" sz="1600" dirty="0" err="1" smtClean="0">
                <a:solidFill>
                  <a:srgbClr val="0000CC"/>
                </a:solidFill>
              </a:rPr>
              <a:t>N</a:t>
            </a:r>
            <a:r>
              <a:rPr lang="en-US" sz="1100" dirty="0" err="1" smtClean="0">
                <a:solidFill>
                  <a:srgbClr val="0000CC"/>
                </a:solidFill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0000CC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1600" dirty="0" err="1" smtClean="0">
                <a:solidFill>
                  <a:srgbClr val="0000CC"/>
                </a:solidFill>
                <a:sym typeface="Wingdings" pitchFamily="2" charset="2"/>
              </a:rPr>
              <a:t>N</a:t>
            </a:r>
            <a:r>
              <a:rPr lang="en-US" sz="1600" dirty="0" smtClean="0">
                <a:sym typeface="Wingdings" pitchFamily="2" charset="2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Symbol" pitchFamily="18" charset="2"/>
              </a:rPr>
              <a:t>p</a:t>
            </a:r>
            <a:r>
              <a:rPr lang="en-US" sz="1600" dirty="0" err="1" smtClean="0">
                <a:solidFill>
                  <a:srgbClr val="0000CC"/>
                </a:solidFill>
              </a:rPr>
              <a:t>N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00CC"/>
                </a:solidFill>
              </a:rPr>
              <a:t>NN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Comic Sans MS" pitchFamily="66" charset="0"/>
              </a:rPr>
              <a:t>amplitudes</a:t>
            </a:r>
          </a:p>
          <a:p>
            <a:pPr lvl="1">
              <a:buFont typeface="Symbol"/>
              <a:buChar char=" 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                       for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3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leading terms</a:t>
            </a:r>
          </a:p>
          <a:p>
            <a:pPr lvl="1">
              <a:buFont typeface="Symbol"/>
              <a:buChar char=" 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  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DWF: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Bonn Pot.</a:t>
            </a:r>
          </a:p>
        </p:txBody>
      </p:sp>
      <p:sp>
        <p:nvSpPr>
          <p:cNvPr id="37" name="Line 47"/>
          <p:cNvSpPr>
            <a:spLocks noChangeShapeType="1"/>
          </p:cNvSpPr>
          <p:nvPr/>
        </p:nvSpPr>
        <p:spPr bwMode="auto">
          <a:xfrm flipH="1">
            <a:off x="7010400" y="2819400"/>
            <a:ext cx="609600" cy="228600"/>
          </a:xfrm>
          <a:prstGeom prst="line">
            <a:avLst/>
          </a:prstGeom>
          <a:ln>
            <a:solidFill>
              <a:srgbClr val="0070C0"/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38" name="Line 47"/>
          <p:cNvSpPr>
            <a:spLocks noChangeShapeType="1"/>
          </p:cNvSpPr>
          <p:nvPr/>
        </p:nvSpPr>
        <p:spPr bwMode="auto">
          <a:xfrm flipH="1">
            <a:off x="7010400" y="4267200"/>
            <a:ext cx="609600" cy="304800"/>
          </a:xfrm>
          <a:prstGeom prst="line">
            <a:avLst/>
          </a:prstGeom>
          <a:ln>
            <a:solidFill>
              <a:srgbClr val="0070C0"/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pic>
        <p:nvPicPr>
          <p:cNvPr id="259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5715000"/>
            <a:ext cx="3257550" cy="30480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23622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905000" y="1447800"/>
            <a:ext cx="57912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5257800" y="533400"/>
            <a:ext cx="533400" cy="152400"/>
          </a:xfrm>
          <a:prstGeom prst="rightArrow">
            <a:avLst/>
          </a:prstGeom>
          <a:solidFill>
            <a:srgbClr val="6D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6200000">
            <a:off x="2057400" y="4191000"/>
            <a:ext cx="381000" cy="381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95600" y="5105400"/>
            <a:ext cx="8018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latin typeface="Comic Sans MS" pitchFamily="66" charset="0"/>
              </a:rPr>
              <a:t>Dominant</a:t>
            </a:r>
            <a:endParaRPr lang="en-US" sz="11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66799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900" i="1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Freestyle Script" pitchFamily="66" charset="0"/>
              </a:rPr>
              <a:t>d</a:t>
            </a:r>
            <a:r>
              <a:rPr lang="en-US" sz="3600" dirty="0" err="1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</a:t>
            </a:r>
            <a:r>
              <a:rPr lang="en-US" sz="4900" i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 </a:t>
            </a:r>
            <a:r>
              <a:rPr lang="en-US" sz="6000" baseline="300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-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pp</a:t>
            </a: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[V.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Tarasov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A.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Kudryavtsev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W. Briscoe, H.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Gao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&amp; IS, Phys Rev C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84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035203 (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2011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)]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21197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9442" name="Bitmap Image" r:id="rId3" imgW="10457143" imgH="7714286" progId="PBrush">
              <p:embed/>
            </p:oleObj>
          </a:graphicData>
        </a:graphic>
      </p:graphicFrame>
      <p:graphicFrame>
        <p:nvGraphicFramePr>
          <p:cNvPr id="211971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9443" name="Bitmap Image" r:id="rId4" imgW="1952898" imgH="2000000" progId="PBrush">
              <p:embed/>
            </p:oleObj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</a:rPr>
              <a:t>  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13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2717C407-44A5-4402-953E-72CA82FA3083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0200" y="1371600"/>
            <a:ext cx="2423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066800"/>
            <a:ext cx="439876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6172200" y="5181600"/>
            <a:ext cx="848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ymbol" pitchFamily="18" charset="2"/>
              </a:rPr>
              <a:t>q(</a:t>
            </a:r>
            <a:r>
              <a:rPr lang="en-US" sz="1400" b="1" dirty="0" smtClean="0">
                <a:latin typeface="Symbol" pitchFamily="18" charset="2"/>
              </a:rPr>
              <a:t>pg-</a:t>
            </a:r>
            <a:r>
              <a:rPr lang="en-US" sz="1400" b="1" dirty="0" smtClean="0"/>
              <a:t>LS)</a:t>
            </a:r>
            <a:endParaRPr lang="en-US" sz="1400" b="1" dirty="0"/>
          </a:p>
        </p:txBody>
      </p:sp>
      <p:sp>
        <p:nvSpPr>
          <p:cNvPr id="211974" name="Rectangle 6"/>
          <p:cNvSpPr>
            <a:spLocks noChangeArrowheads="1"/>
          </p:cNvSpPr>
          <p:nvPr/>
        </p:nvSpPr>
        <p:spPr bwMode="auto">
          <a:xfrm>
            <a:off x="1828800" y="5715000"/>
            <a:ext cx="1447800" cy="553998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latin typeface="Arial Unicode MS" pitchFamily="34" charset="-128"/>
                <a:cs typeface="Arial" pitchFamily="34" charset="0"/>
              </a:rPr>
              <a:t>….. 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IA</a:t>
            </a:r>
            <a:b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</a:br>
            <a:r>
              <a:rPr lang="en-US" sz="1000" b="1" dirty="0" smtClean="0">
                <a:latin typeface="Arial Unicode MS" pitchFamily="34" charset="-128"/>
                <a:cs typeface="Arial" pitchFamily="34" charset="0"/>
              </a:rPr>
              <a:t>- - - 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IA + 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NN</a:t>
            </a:r>
            <a:r>
              <a:rPr kumimoji="0" lang="en-US" sz="10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fsi</a:t>
            </a:r>
            <a:endParaRPr kumimoji="0" lang="en-US" sz="10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 smtClean="0">
                <a:latin typeface="Arial Unicode MS" pitchFamily="34" charset="-128"/>
                <a:cs typeface="Arial" pitchFamily="34" charset="0"/>
              </a:rPr>
              <a:t>___ 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IA + (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NN+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p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N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)</a:t>
            </a:r>
            <a:r>
              <a:rPr kumimoji="0" lang="en-US" sz="10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fsi</a:t>
            </a:r>
            <a:r>
              <a:rPr kumimoji="0" lang="en-US" sz="9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 rot="16200000">
            <a:off x="3200400" y="1371600"/>
            <a:ext cx="838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08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971800"/>
            <a:ext cx="88827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219200"/>
            <a:ext cx="313944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ight Arrow 18"/>
          <p:cNvSpPr/>
          <p:nvPr/>
        </p:nvSpPr>
        <p:spPr>
          <a:xfrm>
            <a:off x="1524000" y="3581400"/>
            <a:ext cx="1676400" cy="5334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No fit to the data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57800" y="5943600"/>
            <a:ext cx="2581156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sz="11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100" b="1" dirty="0" smtClean="0">
                <a:solidFill>
                  <a:srgbClr val="0033CC"/>
                </a:solidFill>
              </a:rPr>
              <a:t>DESY </a:t>
            </a:r>
            <a:r>
              <a:rPr lang="en-US" sz="1100" b="1" dirty="0" smtClean="0"/>
              <a:t>[</a:t>
            </a:r>
            <a:r>
              <a:rPr lang="en-US" sz="1100" b="1" dirty="0" smtClean="0">
                <a:cs typeface="Arial" pitchFamily="34" charset="0"/>
              </a:rPr>
              <a:t>Bubble Chamber data</a:t>
            </a:r>
            <a:r>
              <a:rPr lang="en-US" sz="1100" b="1" dirty="0" smtClean="0"/>
              <a:t>]: </a:t>
            </a:r>
          </a:p>
          <a:p>
            <a:pPr lvl="0"/>
            <a:r>
              <a:rPr lang="en-US" sz="1100" dirty="0" smtClean="0"/>
              <a:t>    P. Benz, </a:t>
            </a:r>
            <a:r>
              <a:rPr lang="en-US" sz="1100" i="1" dirty="0" smtClean="0"/>
              <a:t>et </a:t>
            </a:r>
            <a:r>
              <a:rPr lang="en-US" sz="1100" i="1" dirty="0" err="1" smtClean="0"/>
              <a:t>al</a:t>
            </a:r>
            <a:r>
              <a:rPr lang="en-US" sz="1100" dirty="0" err="1" smtClean="0"/>
              <a:t>,Nucl</a:t>
            </a:r>
            <a:r>
              <a:rPr lang="en-US" sz="1100" dirty="0" smtClean="0"/>
              <a:t> Phys </a:t>
            </a:r>
            <a:r>
              <a:rPr lang="en-US" sz="1100" b="1" dirty="0" smtClean="0"/>
              <a:t>B65</a:t>
            </a:r>
            <a:r>
              <a:rPr lang="en-US" sz="1100" dirty="0" smtClean="0"/>
              <a:t>, 158 (1973)</a:t>
            </a:r>
            <a:endParaRPr lang="en-US" sz="11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99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rgbClr val="FFFF00"/>
                </a:solidFill>
                <a:latin typeface="Monotype Corsiva" pitchFamily="66" charset="0"/>
              </a:rPr>
              <a:t>FSI</a:t>
            </a:r>
            <a:r>
              <a:rPr lang="en-US" sz="4900" dirty="0" smtClean="0">
                <a:solidFill>
                  <a:schemeClr val="bg1"/>
                </a:solidFill>
                <a:latin typeface="Monotype Corsiva" pitchFamily="66" charset="0"/>
              </a:rPr>
              <a:t> for CLAS </a:t>
            </a:r>
            <a:r>
              <a:rPr lang="en-US" sz="4900" i="1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6000" i="1" dirty="0" smtClean="0">
                <a:solidFill>
                  <a:schemeClr val="bg1"/>
                </a:solidFill>
                <a:latin typeface="Symbol" pitchFamily="18" charset="2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Freestyle Script" pitchFamily="66" charset="0"/>
              </a:rPr>
              <a:t>n</a:t>
            </a:r>
            <a:r>
              <a:rPr lang="en-US" sz="3600" dirty="0" err="1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</a:t>
            </a:r>
            <a:r>
              <a:rPr lang="en-US" sz="4900" i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 </a:t>
            </a:r>
            <a:r>
              <a:rPr lang="en-US" sz="6000" baseline="300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-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p</a:t>
            </a: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[V.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Tarasov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A.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Kudryavtsev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W. Briscoe, H. 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Gao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&amp; IS, Phys Rev C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84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, 035203 (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  <a:sym typeface="Wingdings" pitchFamily="2" charset="2"/>
              </a:rPr>
              <a:t>2011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)]</a:t>
            </a:r>
            <a:endParaRPr lang="en-US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21197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90466" name="Bitmap Image" r:id="rId3" imgW="10457143" imgH="7714286" progId="PBrush">
              <p:embed/>
            </p:oleObj>
          </a:graphicData>
        </a:graphic>
      </p:graphicFrame>
      <p:graphicFrame>
        <p:nvGraphicFramePr>
          <p:cNvPr id="211971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90467" name="Bitmap Image" r:id="rId4" imgW="1952898" imgH="2000000" progId="PBrush">
              <p:embed/>
            </p:oleObj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</a:rPr>
              <a:t>  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14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0FA47C35-6A5D-49FF-B475-B31E7108A826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10200" y="1371600"/>
            <a:ext cx="24237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143000"/>
            <a:ext cx="3962400" cy="520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5" name="Rectangle 7"/>
          <p:cNvSpPr>
            <a:spLocks noChangeArrowheads="1"/>
          </p:cNvSpPr>
          <p:nvPr/>
        </p:nvSpPr>
        <p:spPr bwMode="auto">
          <a:xfrm>
            <a:off x="1066800" y="5791200"/>
            <a:ext cx="1676400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sz="1000" b="1" dirty="0" smtClean="0">
                <a:latin typeface="Arial Unicode MS" pitchFamily="34" charset="-128"/>
                <a:cs typeface="Arial" pitchFamily="34" charset="0"/>
              </a:rPr>
              <a:t>- -   [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IA + 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NN</a:t>
            </a:r>
            <a:r>
              <a:rPr kumimoji="0" lang="en-US" sz="10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fsi</a:t>
            </a:r>
            <a:r>
              <a:rPr lang="en-US" sz="1000" b="1" dirty="0" smtClean="0">
                <a:latin typeface="Arial Unicode MS" pitchFamily="34" charset="-128"/>
                <a:cs typeface="Arial" pitchFamily="34" charset="0"/>
              </a:rPr>
              <a:t>] 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/ 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b="1" dirty="0" smtClean="0">
                <a:latin typeface="Arial Unicode MS" pitchFamily="34" charset="-128"/>
                <a:cs typeface="Arial" pitchFamily="34" charset="0"/>
              </a:rPr>
              <a:t>___  [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IA + (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NN+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  <a:cs typeface="Arial" pitchFamily="34" charset="0"/>
              </a:rPr>
              <a:t>p</a:t>
            </a:r>
            <a:r>
              <a:rPr kumimoji="0" lang="en-US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N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)</a:t>
            </a:r>
            <a:r>
              <a:rPr kumimoji="0" lang="en-US" sz="10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fsi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] / IA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981200"/>
            <a:ext cx="1219200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cs typeface="Arial" pitchFamily="34" charset="0"/>
              </a:rPr>
              <a:t>Cuts: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p</a:t>
            </a:r>
            <a:r>
              <a:rPr kumimoji="0" lang="en-US" sz="12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s</a:t>
            </a:r>
            <a:r>
              <a:rPr kumimoji="0" lang="en-US" sz="12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&gt;</a:t>
            </a:r>
            <a:r>
              <a:rPr lang="en-US" sz="1200" b="1" dirty="0" smtClean="0"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200 MeV/c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p</a:t>
            </a:r>
            <a:r>
              <a:rPr kumimoji="0" lang="en-US" sz="1200" b="1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f</a:t>
            </a:r>
            <a:r>
              <a:rPr kumimoji="0" lang="en-US" sz="12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&gt;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200 MeV/c </a:t>
            </a:r>
          </a:p>
        </p:txBody>
      </p:sp>
      <p:sp>
        <p:nvSpPr>
          <p:cNvPr id="35" name="Oval 34"/>
          <p:cNvSpPr/>
          <p:nvPr/>
        </p:nvSpPr>
        <p:spPr>
          <a:xfrm rot="16200000">
            <a:off x="2514600" y="1066800"/>
            <a:ext cx="381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267200" y="6248400"/>
            <a:ext cx="9428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Symbol" pitchFamily="18" charset="2"/>
              </a:rPr>
              <a:t>q(p</a:t>
            </a:r>
            <a:r>
              <a:rPr lang="en-US" sz="1400" b="1" dirty="0" smtClean="0">
                <a:latin typeface="Comic Sans MS" pitchFamily="66" charset="0"/>
              </a:rPr>
              <a:t>p</a:t>
            </a:r>
            <a:r>
              <a:rPr lang="en-US" sz="1400" b="1" dirty="0" smtClean="0">
                <a:latin typeface="Symbol" pitchFamily="18" charset="2"/>
              </a:rPr>
              <a:t>-</a:t>
            </a:r>
            <a:r>
              <a:rPr lang="en-US" sz="1400" b="1" dirty="0" smtClean="0"/>
              <a:t>CM)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553200" y="3048000"/>
            <a:ext cx="2133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dirty="0" smtClean="0"/>
              <a:t>There is a </a:t>
            </a:r>
            <a:r>
              <a:rPr lang="en-US" sz="1200" b="1" dirty="0" smtClean="0"/>
              <a:t>sizeable </a:t>
            </a:r>
            <a:r>
              <a:rPr lang="en-US" sz="1200" b="1" dirty="0" smtClean="0">
                <a:solidFill>
                  <a:srgbClr val="0033CC"/>
                </a:solidFill>
              </a:rPr>
              <a:t>FSI</a:t>
            </a:r>
            <a:r>
              <a:rPr lang="en-US" sz="1200" dirty="0" smtClean="0"/>
              <a:t> effect </a:t>
            </a:r>
          </a:p>
          <a:p>
            <a:pPr algn="just"/>
            <a:r>
              <a:rPr lang="en-US" sz="1200" dirty="0" smtClean="0"/>
              <a:t>    from </a:t>
            </a:r>
            <a:r>
              <a:rPr lang="en-US" sz="1200" b="1" dirty="0" smtClean="0">
                <a:solidFill>
                  <a:srgbClr val="0033CC"/>
                </a:solidFill>
              </a:rPr>
              <a:t> S</a:t>
            </a:r>
            <a:r>
              <a:rPr lang="en-US" sz="1200" b="1" dirty="0" smtClean="0"/>
              <a:t>-wave</a:t>
            </a:r>
            <a:r>
              <a:rPr lang="en-US" sz="1200" dirty="0" smtClean="0"/>
              <a:t> part of </a:t>
            </a:r>
            <a:r>
              <a:rPr lang="en-US" sz="1200" b="1" dirty="0" smtClean="0">
                <a:solidFill>
                  <a:srgbClr val="0033CC"/>
                </a:solidFill>
              </a:rPr>
              <a:t>pp</a:t>
            </a:r>
            <a:r>
              <a:rPr lang="en-US" sz="1200" b="1" dirty="0" smtClean="0"/>
              <a:t>-FSI </a:t>
            </a:r>
          </a:p>
          <a:p>
            <a:pPr algn="just"/>
            <a:r>
              <a:rPr lang="en-US" sz="1200" b="1" dirty="0" smtClean="0"/>
              <a:t>     </a:t>
            </a:r>
            <a:r>
              <a:rPr lang="en-US" sz="1200" dirty="0" smtClean="0"/>
              <a:t>at small angles.</a:t>
            </a:r>
          </a:p>
          <a:p>
            <a:pPr algn="just"/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276600" y="2362200"/>
            <a:ext cx="0" cy="27432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52600" y="1981200"/>
            <a:ext cx="89319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33CC"/>
                </a:solidFill>
              </a:rPr>
              <a:t>CLAS data: </a:t>
            </a:r>
          </a:p>
          <a:p>
            <a:r>
              <a:rPr lang="en-US" sz="1200" b="1" dirty="0" smtClean="0"/>
              <a:t> E</a:t>
            </a:r>
            <a:r>
              <a:rPr lang="en-US" sz="1200" b="1" dirty="0" smtClean="0">
                <a:solidFill>
                  <a:srgbClr val="FF0000"/>
                </a:solidFill>
              </a:rPr>
              <a:t>  &gt;</a:t>
            </a:r>
            <a:r>
              <a:rPr lang="en-US" sz="1200" b="1" dirty="0" smtClean="0">
                <a:solidFill>
                  <a:srgbClr val="0033CC"/>
                </a:solidFill>
              </a:rPr>
              <a:t> </a:t>
            </a:r>
            <a:r>
              <a:rPr lang="en-US" sz="1200" b="1" dirty="0" smtClean="0"/>
              <a:t>1 GeV </a:t>
            </a:r>
            <a:endParaRPr lang="en-US" sz="1100" b="1" dirty="0" smtClean="0"/>
          </a:p>
          <a:p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latin typeface="Symbol" pitchFamily="18" charset="2"/>
              </a:rPr>
              <a:t>q </a:t>
            </a:r>
            <a:r>
              <a:rPr lang="en-US" sz="1200" b="1" dirty="0" smtClean="0">
                <a:solidFill>
                  <a:srgbClr val="FF0000"/>
                </a:solidFill>
              </a:rPr>
              <a:t>&gt;</a:t>
            </a:r>
            <a:r>
              <a:rPr lang="en-US" sz="1200" b="1" dirty="0" smtClean="0">
                <a:solidFill>
                  <a:srgbClr val="0033CC"/>
                </a:solidFill>
              </a:rPr>
              <a:t> </a:t>
            </a:r>
            <a:r>
              <a:rPr lang="en-US" sz="1200" b="1" dirty="0" smtClean="0"/>
              <a:t>32 deg</a:t>
            </a:r>
            <a:endParaRPr lang="en-US" sz="1200" b="1" dirty="0"/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 flipH="1">
            <a:off x="5029200" y="3200400"/>
            <a:ext cx="1524000" cy="3048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384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3200" y="1524000"/>
            <a:ext cx="2457660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dirty="0" smtClean="0"/>
              <a:t> For </a:t>
            </a:r>
            <a:r>
              <a:rPr lang="en-US" sz="1200" b="1" dirty="0" smtClean="0">
                <a:solidFill>
                  <a:srgbClr val="0000FF"/>
                </a:solidFill>
              </a:rPr>
              <a:t>CLAS</a:t>
            </a:r>
            <a:r>
              <a:rPr lang="en-US" sz="1200" dirty="0" smtClean="0"/>
              <a:t> data</a:t>
            </a:r>
          </a:p>
          <a:p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      ·</a:t>
            </a:r>
            <a:r>
              <a:rPr lang="en-US" sz="1200" dirty="0" smtClean="0"/>
              <a:t> The </a:t>
            </a:r>
            <a:r>
              <a:rPr lang="en-US" sz="1200" b="1" dirty="0" smtClean="0"/>
              <a:t>FSI</a:t>
            </a:r>
            <a:r>
              <a:rPr lang="en-US" sz="1200" dirty="0" smtClean="0"/>
              <a:t> correction factor </a:t>
            </a:r>
            <a:r>
              <a:rPr lang="en-US" sz="1200" b="1" dirty="0" smtClean="0">
                <a:solidFill>
                  <a:srgbClr val="0033CC"/>
                </a:solidFill>
              </a:rPr>
              <a:t>R &lt; 1</a:t>
            </a:r>
          </a:p>
          <a:p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      ·</a:t>
            </a:r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1200" dirty="0" smtClean="0"/>
              <a:t>The behavior is smooth vs. </a:t>
            </a:r>
            <a:r>
              <a:rPr lang="en-US" sz="1200" b="1" dirty="0" smtClean="0">
                <a:solidFill>
                  <a:srgbClr val="0000FF"/>
                </a:solidFill>
                <a:latin typeface="Symbol" pitchFamily="18" charset="2"/>
              </a:rPr>
              <a:t>q</a:t>
            </a: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    </a:t>
            </a:r>
          </a:p>
          <a:p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      ·</a:t>
            </a:r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1200" u="sng" dirty="0" smtClean="0"/>
              <a:t>The effect </a:t>
            </a:r>
            <a:r>
              <a:rPr lang="en-US" sz="1200" b="1" u="sng" dirty="0" smtClean="0">
                <a:solidFill>
                  <a:srgbClr val="0033CC"/>
                </a:solidFill>
              </a:rPr>
              <a:t>(1 - R) &lt; 10%</a:t>
            </a:r>
            <a:endParaRPr lang="en-US" sz="1200" u="sng" dirty="0" smtClean="0">
              <a:solidFill>
                <a:srgbClr val="FF0000"/>
              </a:solidFill>
              <a:latin typeface="Symbol" pitchFamily="18" charset="2"/>
            </a:endParaRPr>
          </a:p>
          <a:p>
            <a:pPr>
              <a:buFont typeface="Symbol"/>
              <a:buChar char=" "/>
            </a:pP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   </a:t>
            </a:r>
            <a:endParaRPr lang="en-US" sz="1200" b="1" dirty="0" smtClean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 flipH="1" flipV="1">
            <a:off x="5791200" y="1371600"/>
            <a:ext cx="762000" cy="3048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752600"/>
            <a:ext cx="2514600" cy="23528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2590800" y="2514600"/>
            <a:ext cx="685800" cy="9906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H="1">
            <a:off x="4953000" y="4724400"/>
            <a:ext cx="1676400" cy="6096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629400" y="4572000"/>
            <a:ext cx="228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ru-RU" sz="1200" dirty="0" smtClean="0"/>
              <a:t>  </a:t>
            </a:r>
            <a:r>
              <a:rPr lang="en-US" sz="1200" dirty="0" smtClean="0"/>
              <a:t>This region narrows as the </a:t>
            </a:r>
          </a:p>
          <a:p>
            <a:r>
              <a:rPr lang="en-US" sz="1200" dirty="0" smtClean="0"/>
              <a:t>    </a:t>
            </a:r>
            <a:r>
              <a:rPr lang="en-US" sz="1200" dirty="0" err="1" smtClean="0"/>
              <a:t>E</a:t>
            </a:r>
            <a:r>
              <a:rPr lang="en-US" sz="1200" b="1" baseline="-25000" dirty="0" err="1" smtClean="0">
                <a:latin typeface="Symbol" pitchFamily="18" charset="2"/>
              </a:rPr>
              <a:t>g</a:t>
            </a:r>
            <a:r>
              <a:rPr lang="en-US" sz="1200" b="1" baseline="-25000" dirty="0" smtClean="0">
                <a:latin typeface="Symbol" pitchFamily="18" charset="2"/>
              </a:rPr>
              <a:t> </a:t>
            </a:r>
            <a:r>
              <a:rPr lang="en-US" sz="1200" dirty="0" smtClean="0"/>
              <a:t>increases.</a:t>
            </a:r>
            <a:endParaRPr lang="en-US" sz="1200" dirty="0"/>
          </a:p>
        </p:txBody>
      </p:sp>
      <p:sp>
        <p:nvSpPr>
          <p:cNvPr id="38" name="Rectangle 37"/>
          <p:cNvSpPr/>
          <p:nvPr/>
        </p:nvSpPr>
        <p:spPr>
          <a:xfrm>
            <a:off x="6553200" y="5257800"/>
            <a:ext cx="2438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dirty="0" smtClean="0"/>
              <a:t> </a:t>
            </a:r>
            <a:r>
              <a:rPr lang="en-US" sz="1200" dirty="0" smtClean="0"/>
              <a:t>Our estimation of the </a:t>
            </a:r>
            <a:r>
              <a:rPr lang="en-US" sz="1200" b="1" dirty="0" err="1" smtClean="0">
                <a:solidFill>
                  <a:srgbClr val="FF0000"/>
                </a:solidFill>
              </a:rPr>
              <a:t>Glaber</a:t>
            </a:r>
            <a:r>
              <a:rPr lang="en-US" sz="1200" dirty="0" smtClean="0"/>
              <a:t> </a:t>
            </a:r>
            <a:r>
              <a:rPr lang="en-US" sz="1200" b="1" dirty="0" smtClean="0">
                <a:solidFill>
                  <a:srgbClr val="0000CC"/>
                </a:solidFill>
              </a:rPr>
              <a:t>FSI</a:t>
            </a:r>
          </a:p>
          <a:p>
            <a:r>
              <a:rPr lang="en-US" sz="1200" dirty="0" smtClean="0"/>
              <a:t>     corrections gives the value of </a:t>
            </a:r>
            <a:r>
              <a:rPr lang="en-US" sz="1200" b="1" dirty="0" smtClean="0">
                <a:solidFill>
                  <a:srgbClr val="0000CC"/>
                </a:solidFill>
              </a:rPr>
              <a:t>5</a:t>
            </a:r>
            <a:r>
              <a:rPr lang="en-US" sz="1200" dirty="0" smtClean="0"/>
              <a:t>%.</a:t>
            </a:r>
          </a:p>
          <a:p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en-US" sz="1200" dirty="0" smtClean="0"/>
              <a:t>   Previous estimations gave the </a:t>
            </a:r>
          </a:p>
          <a:p>
            <a:r>
              <a:rPr lang="en-US" sz="1200" dirty="0" smtClean="0"/>
              <a:t>    order of </a:t>
            </a:r>
            <a:r>
              <a:rPr lang="en-US" sz="1200" b="1" dirty="0" smtClean="0">
                <a:solidFill>
                  <a:srgbClr val="0000CC"/>
                </a:solidFill>
              </a:rPr>
              <a:t>15</a:t>
            </a:r>
            <a:r>
              <a:rPr lang="en-US" sz="1200" dirty="0" smtClean="0"/>
              <a:t>-</a:t>
            </a:r>
            <a:r>
              <a:rPr lang="en-US" sz="1200" b="1" dirty="0" smtClean="0">
                <a:solidFill>
                  <a:srgbClr val="0000CC"/>
                </a:solidFill>
              </a:rPr>
              <a:t>30</a:t>
            </a:r>
            <a:r>
              <a:rPr lang="en-US" sz="1200" dirty="0" smtClean="0"/>
              <a:t>%.</a:t>
            </a:r>
            <a:endParaRPr lang="en-US" sz="1200" dirty="0"/>
          </a:p>
        </p:txBody>
      </p:sp>
      <p:sp>
        <p:nvSpPr>
          <p:cNvPr id="41" name="Rounded Rectangle 40"/>
          <p:cNvSpPr/>
          <p:nvPr/>
        </p:nvSpPr>
        <p:spPr>
          <a:xfrm>
            <a:off x="6629400" y="5334000"/>
            <a:ext cx="2286000" cy="9906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152400" y="2971800"/>
            <a:ext cx="2445991" cy="2769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dirty="0" smtClean="0"/>
              <a:t>There is no large sensitivity to cuts</a:t>
            </a:r>
            <a:endParaRPr lang="ru-RU" sz="1200" dirty="0" smtClean="0"/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 flipV="1">
            <a:off x="304800" y="2667000"/>
            <a:ext cx="381000" cy="381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876800"/>
            <a:ext cx="5257800" cy="177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 marL="609600" indent="-609600">
              <a:defRPr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  <a:latin typeface="+mn-lt"/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  <a:latin typeface="+mn-lt"/>
              </a:rPr>
              <a:t>  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  </a:t>
            </a:r>
            <a:fld id="{92D03F1C-E3E4-4E8C-8BA7-7B2DEFAACF55}" type="slidenum">
              <a:rPr lang="en-US" sz="1200" b="1">
                <a:solidFill>
                  <a:schemeClr val="tx1"/>
                </a:solidFill>
                <a:latin typeface="+mn-lt"/>
              </a:rPr>
              <a:pPr marL="609600" indent="-609600">
                <a:defRPr/>
              </a:pPr>
              <a:t>15</a:t>
            </a:fld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5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z="4900" dirty="0" smtClean="0">
                <a:solidFill>
                  <a:schemeClr val="bg1"/>
                </a:solidFill>
                <a:latin typeface="Monotype Corsiva" pitchFamily="66" charset="0"/>
              </a:rPr>
              <a:t>CLAS for </a:t>
            </a:r>
            <a:r>
              <a:rPr lang="en-US" sz="4900" i="1" dirty="0" smtClean="0">
                <a:solidFill>
                  <a:srgbClr val="FFFF00"/>
                </a:solidFill>
                <a:latin typeface="Symbol" pitchFamily="18" charset="2"/>
              </a:rPr>
              <a:t>g 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</a:rPr>
              <a:t>n</a:t>
            </a:r>
            <a:r>
              <a:rPr lang="en-US" sz="3600" dirty="0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</a:t>
            </a:r>
            <a:r>
              <a:rPr lang="de-DE" sz="4900" i="1" dirty="0" smtClean="0">
                <a:solidFill>
                  <a:srgbClr val="FFFF00"/>
                </a:solidFill>
                <a:latin typeface="Symbol" pitchFamily="18" charset="2"/>
              </a:rPr>
              <a:t>p </a:t>
            </a:r>
            <a:r>
              <a:rPr lang="de-DE" sz="6000" baseline="30000" dirty="0" smtClean="0">
                <a:solidFill>
                  <a:srgbClr val="FFFF00"/>
                </a:solidFill>
                <a:latin typeface="Freestyle Script" pitchFamily="66" charset="0"/>
              </a:rPr>
              <a:t>-</a:t>
            </a:r>
            <a:r>
              <a:rPr lang="de-DE" sz="6000" dirty="0" smtClean="0">
                <a:solidFill>
                  <a:srgbClr val="FFFF00"/>
                </a:solidFill>
                <a:latin typeface="Freestyle Script" pitchFamily="66" charset="0"/>
              </a:rPr>
              <a:t>p</a:t>
            </a:r>
            <a:r>
              <a:rPr lang="de-DE" sz="3200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de-DE" sz="32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[W. Chen, </a:t>
            </a:r>
            <a:r>
              <a:rPr lang="en-US" sz="1600" i="1" dirty="0" smtClean="0">
                <a:solidFill>
                  <a:schemeClr val="bg1"/>
                </a:solidFill>
                <a:latin typeface="Comic Sans MS" pitchFamily="66" charset="0"/>
              </a:rPr>
              <a:t>et al,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arXiv: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12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03.4412 [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</a:rPr>
              <a:t>hep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-ph]</a:t>
            </a:r>
            <a:endParaRPr lang="de-DE" sz="16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2536" name="Text Box 3"/>
          <p:cNvSpPr txBox="1">
            <a:spLocks noChangeArrowheads="1"/>
          </p:cNvSpPr>
          <p:nvPr/>
        </p:nvSpPr>
        <p:spPr bwMode="auto">
          <a:xfrm>
            <a:off x="2039938" y="28336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2537" name="Text Box 4"/>
          <p:cNvSpPr txBox="1">
            <a:spLocks noChangeArrowheads="1"/>
          </p:cNvSpPr>
          <p:nvPr/>
        </p:nvSpPr>
        <p:spPr bwMode="auto">
          <a:xfrm>
            <a:off x="2574925" y="3730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8" name="Text Box 5"/>
          <p:cNvSpPr txBox="1">
            <a:spLocks noChangeArrowheads="1"/>
          </p:cNvSpPr>
          <p:nvPr/>
        </p:nvSpPr>
        <p:spPr bwMode="auto">
          <a:xfrm>
            <a:off x="4937125" y="4098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Symbol" pitchFamily="18" charset="2"/>
            </a:endParaRPr>
          </a:p>
          <a:p>
            <a:endParaRPr lang="en-US"/>
          </a:p>
        </p:txBody>
      </p:sp>
      <p:sp>
        <p:nvSpPr>
          <p:cNvPr id="22539" name="Text Box 6"/>
          <p:cNvSpPr txBox="1">
            <a:spLocks noChangeArrowheads="1"/>
          </p:cNvSpPr>
          <p:nvPr/>
        </p:nvSpPr>
        <p:spPr bwMode="auto">
          <a:xfrm>
            <a:off x="1736725" y="5407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0" name="Text Box 7"/>
          <p:cNvSpPr txBox="1">
            <a:spLocks noChangeArrowheads="1"/>
          </p:cNvSpPr>
          <p:nvPr/>
        </p:nvSpPr>
        <p:spPr bwMode="auto">
          <a:xfrm>
            <a:off x="1050925" y="601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1" name="Text Box 8"/>
          <p:cNvSpPr txBox="1">
            <a:spLocks noChangeArrowheads="1"/>
          </p:cNvSpPr>
          <p:nvPr/>
        </p:nvSpPr>
        <p:spPr bwMode="auto">
          <a:xfrm>
            <a:off x="729615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2542" name="Text Box 9"/>
          <p:cNvSpPr txBox="1">
            <a:spLocks noChangeArrowheads="1"/>
          </p:cNvSpPr>
          <p:nvPr/>
        </p:nvSpPr>
        <p:spPr bwMode="auto">
          <a:xfrm>
            <a:off x="750570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2543" name="Text Box 10"/>
          <p:cNvSpPr txBox="1">
            <a:spLocks noChangeArrowheads="1"/>
          </p:cNvSpPr>
          <p:nvPr/>
        </p:nvSpPr>
        <p:spPr bwMode="auto">
          <a:xfrm>
            <a:off x="7464425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2544" name="Text Box 11"/>
          <p:cNvSpPr txBox="1">
            <a:spLocks noChangeArrowheads="1"/>
          </p:cNvSpPr>
          <p:nvPr/>
        </p:nvSpPr>
        <p:spPr bwMode="auto">
          <a:xfrm>
            <a:off x="974725" y="3044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6" name="Text Box 13"/>
          <p:cNvSpPr txBox="1">
            <a:spLocks noChangeArrowheads="1"/>
          </p:cNvSpPr>
          <p:nvPr/>
        </p:nvSpPr>
        <p:spPr bwMode="auto">
          <a:xfrm>
            <a:off x="1965325" y="4035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7" name="Text Box 14"/>
          <p:cNvSpPr txBox="1">
            <a:spLocks noChangeArrowheads="1"/>
          </p:cNvSpPr>
          <p:nvPr/>
        </p:nvSpPr>
        <p:spPr bwMode="auto">
          <a:xfrm>
            <a:off x="5165725" y="4111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48" name="Text Box 15"/>
          <p:cNvSpPr txBox="1">
            <a:spLocks noChangeArrowheads="1"/>
          </p:cNvSpPr>
          <p:nvPr/>
        </p:nvSpPr>
        <p:spPr bwMode="auto">
          <a:xfrm>
            <a:off x="5546725" y="4187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5" name="Text Box 23"/>
          <p:cNvSpPr txBox="1">
            <a:spLocks noChangeArrowheads="1"/>
          </p:cNvSpPr>
          <p:nvPr/>
        </p:nvSpPr>
        <p:spPr bwMode="auto">
          <a:xfrm>
            <a:off x="974725" y="4416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6" name="Text Box 24"/>
          <p:cNvSpPr txBox="1">
            <a:spLocks noChangeArrowheads="1"/>
          </p:cNvSpPr>
          <p:nvPr/>
        </p:nvSpPr>
        <p:spPr bwMode="auto">
          <a:xfrm>
            <a:off x="365125" y="3273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7" name="Text Box 26"/>
          <p:cNvSpPr txBox="1">
            <a:spLocks noChangeArrowheads="1"/>
          </p:cNvSpPr>
          <p:nvPr/>
        </p:nvSpPr>
        <p:spPr bwMode="auto">
          <a:xfrm>
            <a:off x="441325" y="4111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58" name="Text Box 28"/>
          <p:cNvSpPr txBox="1">
            <a:spLocks noChangeArrowheads="1"/>
          </p:cNvSpPr>
          <p:nvPr/>
        </p:nvSpPr>
        <p:spPr bwMode="auto">
          <a:xfrm>
            <a:off x="441325" y="5178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505D0FAE-85A8-4539-82C1-003454FFE0B7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96263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92515" name="Bitmap Image" r:id="rId4" imgW="10457143" imgH="7714286" progId="PBrush">
              <p:embed/>
            </p:oleObj>
          </a:graphicData>
        </a:graphic>
      </p:graphicFrame>
      <p:graphicFrame>
        <p:nvGraphicFramePr>
          <p:cNvPr id="96262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92514" name="Bitmap Image" r:id="rId5" imgW="1952898" imgH="2000000" progId="PBrush">
              <p:embed/>
            </p:oleObj>
          </a:graphicData>
        </a:graphic>
      </p:graphicFrame>
      <p:pic>
        <p:nvPicPr>
          <p:cNvPr id="3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143000"/>
            <a:ext cx="5257800" cy="381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6019800" y="5943600"/>
            <a:ext cx="23622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b="1" dirty="0" smtClean="0">
                <a:solidFill>
                  <a:srgbClr val="0000CC"/>
                </a:solidFill>
              </a:rPr>
              <a:t>CLAS </a:t>
            </a:r>
            <a:r>
              <a:rPr lang="en-US" sz="1200" b="1" dirty="0" smtClean="0"/>
              <a:t>data appear to have fewer </a:t>
            </a:r>
          </a:p>
          <a:p>
            <a:r>
              <a:rPr lang="en-US" sz="1200" b="1" dirty="0" smtClean="0"/>
              <a:t>    angular structures than the     </a:t>
            </a:r>
          </a:p>
          <a:p>
            <a:r>
              <a:rPr lang="en-US" sz="1200" b="1" dirty="0" smtClean="0"/>
              <a:t>    earlier fits.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71600" y="3581400"/>
            <a:ext cx="70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MAID07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181600" y="4419600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SN11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38400" y="358140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GB12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9800" y="3657600"/>
            <a:ext cx="288412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Symbol" pitchFamily="18" charset="2"/>
              </a:rPr>
              <a:t>c</a:t>
            </a:r>
            <a:r>
              <a:rPr lang="en-US" sz="1200" b="1" baseline="30000" dirty="0" smtClean="0"/>
              <a:t>2</a:t>
            </a:r>
            <a:r>
              <a:rPr lang="en-US" sz="1200" b="1" dirty="0" smtClean="0"/>
              <a:t>/</a:t>
            </a:r>
            <a:r>
              <a:rPr lang="en-US" sz="1200" b="1" dirty="0" err="1" smtClean="0"/>
              <a:t>dp</a:t>
            </a:r>
            <a:r>
              <a:rPr lang="en-US" sz="1200" b="1" dirty="0" smtClean="0"/>
              <a:t> = 45636/</a:t>
            </a:r>
            <a:r>
              <a:rPr lang="en-US" sz="1200" b="1" dirty="0" smtClean="0">
                <a:solidFill>
                  <a:srgbClr val="FF0000"/>
                </a:solidFill>
              </a:rPr>
              <a:t>626</a:t>
            </a:r>
            <a:r>
              <a:rPr lang="en-US" sz="1200" b="1" dirty="0" smtClean="0"/>
              <a:t> = 72.9   [</a:t>
            </a:r>
            <a:r>
              <a:rPr lang="en-US" sz="1200" b="1" dirty="0" smtClean="0">
                <a:solidFill>
                  <a:srgbClr val="0033CC"/>
                </a:solidFill>
              </a:rPr>
              <a:t>SN11</a:t>
            </a:r>
            <a:r>
              <a:rPr lang="en-US" sz="1200" b="1" dirty="0" smtClean="0"/>
              <a:t> – no fit]</a:t>
            </a:r>
          </a:p>
          <a:p>
            <a:r>
              <a:rPr lang="en-US" sz="1200" b="1" dirty="0" smtClean="0">
                <a:latin typeface="Symbol" pitchFamily="18" charset="2"/>
              </a:rPr>
              <a:t>c</a:t>
            </a:r>
            <a:r>
              <a:rPr lang="en-US" sz="1200" b="1" baseline="30000" dirty="0" smtClean="0"/>
              <a:t>2</a:t>
            </a:r>
            <a:r>
              <a:rPr lang="en-US" sz="1200" b="1" dirty="0" smtClean="0"/>
              <a:t>/</a:t>
            </a:r>
            <a:r>
              <a:rPr lang="en-US" sz="1200" b="1" dirty="0" err="1" smtClean="0"/>
              <a:t>dp</a:t>
            </a:r>
            <a:r>
              <a:rPr lang="en-US" sz="1200" b="1" dirty="0" smtClean="0"/>
              <a:t> =   1580/</a:t>
            </a:r>
            <a:r>
              <a:rPr lang="en-US" sz="1200" b="1" dirty="0" smtClean="0">
                <a:solidFill>
                  <a:srgbClr val="FF0000"/>
                </a:solidFill>
              </a:rPr>
              <a:t>626</a:t>
            </a:r>
            <a:r>
              <a:rPr lang="en-US" sz="1200" b="1" dirty="0" smtClean="0"/>
              <a:t> =   2.5   [</a:t>
            </a:r>
            <a:r>
              <a:rPr lang="en-US" sz="1200" b="1" dirty="0" smtClean="0">
                <a:solidFill>
                  <a:srgbClr val="FF0000"/>
                </a:solidFill>
              </a:rPr>
              <a:t>GB12</a:t>
            </a:r>
            <a:r>
              <a:rPr lang="en-US" sz="1200" b="1" dirty="0" smtClean="0"/>
              <a:t> – fit      ]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3622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H="1" flipV="1">
            <a:off x="5410200" y="5486400"/>
            <a:ext cx="685800" cy="6096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019800" y="3657600"/>
            <a:ext cx="2819400" cy="4572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781800" y="1295400"/>
            <a:ext cx="1366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Systematics</a:t>
            </a:r>
            <a:r>
              <a:rPr lang="en-US" b="1" dirty="0" smtClean="0"/>
              <a:t>:</a:t>
            </a:r>
          </a:p>
          <a:p>
            <a:r>
              <a:rPr lang="en-US" b="1" dirty="0" smtClean="0">
                <a:solidFill>
                  <a:srgbClr val="0000CC"/>
                </a:solidFill>
              </a:rPr>
              <a:t>Exp: </a:t>
            </a:r>
            <a:r>
              <a:rPr lang="en-US" b="1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/>
              <a:t>-</a:t>
            </a:r>
            <a:r>
              <a:rPr lang="en-US" b="1" dirty="0" smtClean="0">
                <a:solidFill>
                  <a:srgbClr val="FF0000"/>
                </a:solidFill>
              </a:rPr>
              <a:t>9</a:t>
            </a:r>
            <a:r>
              <a:rPr lang="en-US" b="1" dirty="0" smtClean="0"/>
              <a:t>%</a:t>
            </a:r>
          </a:p>
          <a:p>
            <a:r>
              <a:rPr lang="en-US" b="1" dirty="0" smtClean="0">
                <a:solidFill>
                  <a:srgbClr val="0000CC"/>
                </a:solidFill>
              </a:rPr>
              <a:t>FSI: 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/>
              <a:t>-</a:t>
            </a: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/>
              <a:t>%</a:t>
            </a:r>
            <a:endParaRPr lang="en-US" b="1" dirty="0"/>
          </a:p>
        </p:txBody>
      </p:sp>
      <p:sp>
        <p:nvSpPr>
          <p:cNvPr id="44" name="Rounded Rectangle 43"/>
          <p:cNvSpPr/>
          <p:nvPr/>
        </p:nvSpPr>
        <p:spPr>
          <a:xfrm>
            <a:off x="6781800" y="1295400"/>
            <a:ext cx="1447800" cy="9144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  <a:latin typeface="Monotype Corsiva" pitchFamily="66" charset="0"/>
              </a:rPr>
              <a:t>Neutron</a:t>
            </a:r>
            <a:r>
              <a:rPr lang="de-DE" dirty="0" smtClean="0">
                <a:solidFill>
                  <a:schemeClr val="bg1"/>
                </a:solidFill>
                <a:latin typeface="Monotype Corsiva" pitchFamily="66" charset="0"/>
              </a:rPr>
              <a:t> Multipoles from </a:t>
            </a:r>
            <a:r>
              <a:rPr lang="de-DE" dirty="0" smtClean="0">
                <a:solidFill>
                  <a:srgbClr val="FFFF00"/>
                </a:solidFill>
                <a:latin typeface="Monotype Corsiva" pitchFamily="66" charset="0"/>
              </a:rPr>
              <a:t>GB12</a:t>
            </a:r>
            <a:r>
              <a:rPr lang="de-DE" dirty="0" smtClean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de-DE" dirty="0" smtClean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[W. Chen, </a:t>
            </a:r>
            <a:r>
              <a:rPr lang="en-US" sz="1600" i="1" dirty="0" smtClean="0">
                <a:solidFill>
                  <a:schemeClr val="bg1"/>
                </a:solidFill>
                <a:latin typeface="Comic Sans MS" pitchFamily="66" charset="0"/>
              </a:rPr>
              <a:t>et al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, arXiv: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12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03.4412 [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</a:rPr>
              <a:t>hep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-ph]</a:t>
            </a:r>
            <a:endParaRPr lang="de-DE" sz="16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1512" name="Text Box 3"/>
          <p:cNvSpPr txBox="1">
            <a:spLocks noChangeArrowheads="1"/>
          </p:cNvSpPr>
          <p:nvPr/>
        </p:nvSpPr>
        <p:spPr bwMode="auto">
          <a:xfrm>
            <a:off x="2039938" y="28336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13" name="Text Box 4"/>
          <p:cNvSpPr txBox="1">
            <a:spLocks noChangeArrowheads="1"/>
          </p:cNvSpPr>
          <p:nvPr/>
        </p:nvSpPr>
        <p:spPr bwMode="auto">
          <a:xfrm>
            <a:off x="2574925" y="3730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4" name="Text Box 5"/>
          <p:cNvSpPr txBox="1">
            <a:spLocks noChangeArrowheads="1"/>
          </p:cNvSpPr>
          <p:nvPr/>
        </p:nvSpPr>
        <p:spPr bwMode="auto">
          <a:xfrm>
            <a:off x="4937125" y="4098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Symbol" pitchFamily="18" charset="2"/>
            </a:endParaRPr>
          </a:p>
          <a:p>
            <a:endParaRPr lang="en-US"/>
          </a:p>
        </p:txBody>
      </p:sp>
      <p:sp>
        <p:nvSpPr>
          <p:cNvPr id="21515" name="Text Box 6"/>
          <p:cNvSpPr txBox="1">
            <a:spLocks noChangeArrowheads="1"/>
          </p:cNvSpPr>
          <p:nvPr/>
        </p:nvSpPr>
        <p:spPr bwMode="auto">
          <a:xfrm>
            <a:off x="1736725" y="5407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6" name="Text Box 7"/>
          <p:cNvSpPr txBox="1">
            <a:spLocks noChangeArrowheads="1"/>
          </p:cNvSpPr>
          <p:nvPr/>
        </p:nvSpPr>
        <p:spPr bwMode="auto">
          <a:xfrm>
            <a:off x="1050925" y="601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7" name="Text Box 8"/>
          <p:cNvSpPr txBox="1">
            <a:spLocks noChangeArrowheads="1"/>
          </p:cNvSpPr>
          <p:nvPr/>
        </p:nvSpPr>
        <p:spPr bwMode="auto">
          <a:xfrm>
            <a:off x="729615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18" name="Text Box 9"/>
          <p:cNvSpPr txBox="1">
            <a:spLocks noChangeArrowheads="1"/>
          </p:cNvSpPr>
          <p:nvPr/>
        </p:nvSpPr>
        <p:spPr bwMode="auto">
          <a:xfrm>
            <a:off x="750570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19" name="Text Box 10"/>
          <p:cNvSpPr txBox="1">
            <a:spLocks noChangeArrowheads="1"/>
          </p:cNvSpPr>
          <p:nvPr/>
        </p:nvSpPr>
        <p:spPr bwMode="auto">
          <a:xfrm>
            <a:off x="7464425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20" name="Text Box 11"/>
          <p:cNvSpPr txBox="1">
            <a:spLocks noChangeArrowheads="1"/>
          </p:cNvSpPr>
          <p:nvPr/>
        </p:nvSpPr>
        <p:spPr bwMode="auto">
          <a:xfrm>
            <a:off x="746125" y="5330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1" name="Text Box 12"/>
          <p:cNvSpPr txBox="1">
            <a:spLocks noChangeArrowheads="1"/>
          </p:cNvSpPr>
          <p:nvPr/>
        </p:nvSpPr>
        <p:spPr bwMode="auto">
          <a:xfrm>
            <a:off x="5622925" y="2359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5318125" y="5178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3" name="Text Box 14"/>
          <p:cNvSpPr txBox="1">
            <a:spLocks noChangeArrowheads="1"/>
          </p:cNvSpPr>
          <p:nvPr/>
        </p:nvSpPr>
        <p:spPr bwMode="auto">
          <a:xfrm>
            <a:off x="2422525" y="4949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5" name="Text Box 16"/>
          <p:cNvSpPr txBox="1">
            <a:spLocks noChangeArrowheads="1"/>
          </p:cNvSpPr>
          <p:nvPr/>
        </p:nvSpPr>
        <p:spPr bwMode="auto">
          <a:xfrm>
            <a:off x="1295400" y="1295400"/>
            <a:ext cx="6820906" cy="584775"/>
          </a:xfrm>
          <a:prstGeom prst="rect">
            <a:avLst/>
          </a:prstGeom>
          <a:solidFill>
            <a:srgbClr val="B381D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u="sng" dirty="0">
                <a:solidFill>
                  <a:srgbClr val="FFFF00"/>
                </a:solidFill>
              </a:rPr>
              <a:t>Overall</a:t>
            </a:r>
            <a:r>
              <a:rPr lang="en-US" sz="1600" b="1" dirty="0">
                <a:solidFill>
                  <a:srgbClr val="FFFF00"/>
                </a:solidFill>
              </a:rPr>
              <a:t>: </a:t>
            </a:r>
            <a:r>
              <a:rPr lang="en-US" sz="1600" b="1" dirty="0">
                <a:solidFill>
                  <a:schemeClr val="bg1"/>
                </a:solidFill>
              </a:rPr>
              <a:t>the difference between </a:t>
            </a:r>
            <a:r>
              <a:rPr lang="en-US" sz="1600" b="1" dirty="0">
                <a:solidFill>
                  <a:srgbClr val="FFFF00"/>
                </a:solidFill>
              </a:rPr>
              <a:t>MAID07</a:t>
            </a:r>
            <a:r>
              <a:rPr lang="en-US" sz="1600" b="1" dirty="0"/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and </a:t>
            </a:r>
            <a:r>
              <a:rPr lang="en-US" sz="1600" b="1" dirty="0" smtClean="0">
                <a:solidFill>
                  <a:srgbClr val="FFFF00"/>
                </a:solidFill>
              </a:rPr>
              <a:t>SAID-GB12</a:t>
            </a:r>
            <a:r>
              <a:rPr lang="en-US" sz="1600" b="1" dirty="0" smtClean="0">
                <a:solidFill>
                  <a:schemeClr val="bg1"/>
                </a:solidFill>
              </a:rPr>
              <a:t> is </a:t>
            </a:r>
            <a:r>
              <a:rPr lang="en-US" sz="1600" b="1" dirty="0">
                <a:solidFill>
                  <a:schemeClr val="bg1"/>
                </a:solidFill>
              </a:rPr>
              <a:t>rather small but…</a:t>
            </a:r>
          </a:p>
          <a:p>
            <a:pPr algn="l">
              <a:buFont typeface="Symbol" pitchFamily="18" charset="2"/>
              <a:buNone/>
            </a:pPr>
            <a:r>
              <a:rPr lang="en-US" sz="1600" b="1" dirty="0">
                <a:solidFill>
                  <a:schemeClr val="bg1"/>
                </a:solidFill>
              </a:rPr>
              <a:t>                </a:t>
            </a:r>
            <a:r>
              <a:rPr lang="en-US" sz="1600" b="1" dirty="0" smtClean="0">
                <a:solidFill>
                  <a:schemeClr val="bg1"/>
                </a:solidFill>
              </a:rPr>
              <a:t>   </a:t>
            </a:r>
            <a:r>
              <a:rPr lang="en-US" sz="1600" b="1" dirty="0">
                <a:solidFill>
                  <a:schemeClr val="bg1"/>
                </a:solidFill>
              </a:rPr>
              <a:t>Resonances may be essentially different</a:t>
            </a:r>
          </a:p>
        </p:txBody>
      </p:sp>
      <p:sp>
        <p:nvSpPr>
          <p:cNvPr id="21527" name="Text Box 19"/>
          <p:cNvSpPr txBox="1">
            <a:spLocks noChangeArrowheads="1"/>
          </p:cNvSpPr>
          <p:nvPr/>
        </p:nvSpPr>
        <p:spPr bwMode="auto">
          <a:xfrm>
            <a:off x="8061325" y="9112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3" name="Text Box 27"/>
          <p:cNvSpPr txBox="1">
            <a:spLocks noChangeArrowheads="1"/>
          </p:cNvSpPr>
          <p:nvPr/>
        </p:nvSpPr>
        <p:spPr bwMode="auto">
          <a:xfrm>
            <a:off x="898525" y="4416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4" name="Text Box 29"/>
          <p:cNvSpPr txBox="1">
            <a:spLocks noChangeArrowheads="1"/>
          </p:cNvSpPr>
          <p:nvPr/>
        </p:nvSpPr>
        <p:spPr bwMode="auto">
          <a:xfrm>
            <a:off x="3794125" y="5635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6" name="Text Box 31"/>
          <p:cNvSpPr txBox="1">
            <a:spLocks noChangeArrowheads="1"/>
          </p:cNvSpPr>
          <p:nvPr/>
        </p:nvSpPr>
        <p:spPr bwMode="auto">
          <a:xfrm>
            <a:off x="5089525" y="213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8213725" y="220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9" name="Text Box 36"/>
          <p:cNvSpPr txBox="1">
            <a:spLocks noChangeArrowheads="1"/>
          </p:cNvSpPr>
          <p:nvPr/>
        </p:nvSpPr>
        <p:spPr bwMode="auto">
          <a:xfrm>
            <a:off x="5927725" y="4949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42" name="Text Box 40"/>
          <p:cNvSpPr txBox="1">
            <a:spLocks noChangeArrowheads="1"/>
          </p:cNvSpPr>
          <p:nvPr/>
        </p:nvSpPr>
        <p:spPr bwMode="auto">
          <a:xfrm>
            <a:off x="5943600" y="6096000"/>
            <a:ext cx="3048000" cy="246221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MAID07: 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n-US" sz="10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000" b="1" dirty="0" err="1" smtClean="0">
                <a:solidFill>
                  <a:schemeClr val="tx2">
                    <a:lumMod val="50000"/>
                  </a:schemeClr>
                </a:solidFill>
              </a:rPr>
              <a:t>Drechsel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000" b="1" i="1" dirty="0">
                <a:solidFill>
                  <a:schemeClr val="tx2">
                    <a:lumMod val="50000"/>
                  </a:schemeClr>
                </a:solidFill>
              </a:rPr>
              <a:t>et </a:t>
            </a:r>
            <a:r>
              <a:rPr lang="en-US" sz="1000" b="1" i="1" dirty="0" smtClean="0">
                <a:solidFill>
                  <a:schemeClr val="tx2">
                    <a:lumMod val="50000"/>
                  </a:schemeClr>
                </a:solidFill>
              </a:rPr>
              <a:t>al,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1000" b="1" dirty="0" err="1">
                <a:solidFill>
                  <a:schemeClr val="tx2">
                    <a:lumMod val="50000"/>
                  </a:schemeClr>
                </a:solidFill>
              </a:rPr>
              <a:t>Eur</a:t>
            </a:r>
            <a:r>
              <a:rPr lang="en-US" sz="1000" b="1" dirty="0">
                <a:solidFill>
                  <a:schemeClr val="tx2">
                    <a:lumMod val="50000"/>
                  </a:schemeClr>
                </a:solidFill>
              </a:rPr>
              <a:t> Phys J A 34, 69 (2007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21543" name="Text Box 41"/>
          <p:cNvSpPr txBox="1">
            <a:spLocks noChangeArrowheads="1"/>
          </p:cNvSpPr>
          <p:nvPr/>
        </p:nvSpPr>
        <p:spPr bwMode="auto">
          <a:xfrm>
            <a:off x="5394325" y="6169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45" name="Text Box 44"/>
          <p:cNvSpPr txBox="1">
            <a:spLocks noChangeArrowheads="1"/>
          </p:cNvSpPr>
          <p:nvPr/>
        </p:nvSpPr>
        <p:spPr bwMode="auto">
          <a:xfrm>
            <a:off x="685800" y="5486400"/>
            <a:ext cx="381000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b="1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rgbClr val="002060"/>
                </a:solidFill>
              </a:rPr>
              <a:t>Significant changes have occurred at </a:t>
            </a:r>
            <a:r>
              <a:rPr lang="en-US" sz="1200" b="1" dirty="0" smtClean="0">
                <a:solidFill>
                  <a:srgbClr val="0033CC"/>
                </a:solidFill>
              </a:rPr>
              <a:t>high energies</a:t>
            </a:r>
          </a:p>
          <a:p>
            <a:endParaRPr lang="en-US" sz="1200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algn="l">
              <a:buFont typeface="Symbol" pitchFamily="18" charset="2"/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Comparisons </a:t>
            </a:r>
            <a:r>
              <a:rPr lang="en-US" sz="1200" b="1" dirty="0">
                <a:solidFill>
                  <a:schemeClr val="tx1"/>
                </a:solidFill>
              </a:rPr>
              <a:t>to earlier </a:t>
            </a:r>
            <a:r>
              <a:rPr lang="en-US" sz="1200" b="1" dirty="0">
                <a:solidFill>
                  <a:srgbClr val="FF0000"/>
                </a:solidFill>
              </a:rPr>
              <a:t>SAID</a:t>
            </a:r>
            <a:r>
              <a:rPr lang="en-US" sz="1200" b="1" dirty="0">
                <a:solidFill>
                  <a:schemeClr val="tx1"/>
                </a:solidFill>
              </a:rPr>
              <a:t> fits </a:t>
            </a:r>
            <a:r>
              <a:rPr lang="en-US" sz="1200" b="1" dirty="0" smtClean="0">
                <a:solidFill>
                  <a:schemeClr val="tx1"/>
                </a:solidFill>
              </a:rPr>
              <a:t> and </a:t>
            </a:r>
            <a:r>
              <a:rPr lang="en-US" sz="1200" b="1" dirty="0">
                <a:solidFill>
                  <a:schemeClr val="tx1"/>
                </a:solidFill>
              </a:rPr>
              <a:t>fit from the </a:t>
            </a:r>
            <a:r>
              <a:rPr lang="en-US" sz="1200" b="1" dirty="0" smtClean="0">
                <a:solidFill>
                  <a:srgbClr val="0033CC"/>
                </a:solidFill>
              </a:rPr>
              <a:t>Mainz</a:t>
            </a:r>
            <a:r>
              <a:rPr lang="en-US" sz="1200" b="1" dirty="0" smtClean="0">
                <a:solidFill>
                  <a:schemeClr val="tx1"/>
                </a:solidFill>
              </a:rPr>
              <a:t>   </a:t>
            </a:r>
          </a:p>
          <a:p>
            <a:pPr algn="l">
              <a:buFont typeface="Symbol" pitchFamily="18" charset="2"/>
              <a:buNone/>
            </a:pPr>
            <a:r>
              <a:rPr lang="en-US" sz="1200" b="1" dirty="0" smtClean="0">
                <a:solidFill>
                  <a:schemeClr val="tx1"/>
                </a:solidFill>
              </a:rPr>
              <a:t>    group </a:t>
            </a:r>
            <a:r>
              <a:rPr lang="en-US" sz="1200" b="1" dirty="0">
                <a:solidFill>
                  <a:schemeClr val="tx1"/>
                </a:solidFill>
              </a:rPr>
              <a:t>show </a:t>
            </a:r>
            <a:r>
              <a:rPr lang="en-US" sz="1200" b="1" dirty="0" smtClean="0">
                <a:solidFill>
                  <a:schemeClr val="tx1"/>
                </a:solidFill>
              </a:rPr>
              <a:t>that </a:t>
            </a:r>
            <a:r>
              <a:rPr lang="en-US" sz="1200" b="1" dirty="0">
                <a:solidFill>
                  <a:schemeClr val="tx1"/>
                </a:solidFill>
              </a:rPr>
              <a:t>the new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GB12</a:t>
            </a:r>
            <a:r>
              <a:rPr lang="en-US" sz="1200" b="1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solution is much </a:t>
            </a:r>
            <a:r>
              <a:rPr lang="en-US" sz="1200" b="1" dirty="0" smtClean="0">
                <a:solidFill>
                  <a:schemeClr val="tx1"/>
                </a:solidFill>
              </a:rPr>
              <a:t>more </a:t>
            </a:r>
          </a:p>
          <a:p>
            <a:pPr algn="l">
              <a:buFont typeface="Symbol" pitchFamily="18" charset="2"/>
              <a:buNone/>
            </a:pPr>
            <a:r>
              <a:rPr lang="en-US" sz="1200" b="1" dirty="0" smtClean="0"/>
              <a:t>    </a:t>
            </a:r>
            <a:r>
              <a:rPr lang="en-US" sz="1200" b="1" dirty="0" smtClean="0">
                <a:solidFill>
                  <a:schemeClr val="tx1"/>
                </a:solidFill>
              </a:rPr>
              <a:t>satisfactory at </a:t>
            </a:r>
            <a:r>
              <a:rPr lang="en-US" sz="1200" b="1" dirty="0">
                <a:solidFill>
                  <a:srgbClr val="0033CC"/>
                </a:solidFill>
              </a:rPr>
              <a:t>higher </a:t>
            </a:r>
            <a:r>
              <a:rPr lang="en-US" sz="1200" b="1" dirty="0" smtClean="0">
                <a:solidFill>
                  <a:srgbClr val="0033CC"/>
                </a:solidFill>
              </a:rPr>
              <a:t>energies</a:t>
            </a:r>
            <a:endParaRPr lang="en-US" sz="1200" b="1" dirty="0">
              <a:solidFill>
                <a:srgbClr val="0033CC"/>
              </a:solidFill>
            </a:endParaRP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1F663D45-24A1-4111-8578-429C6DC2FAC7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</a:rPr>
              <a:t> 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03425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93538" name="Bitmap Image" r:id="rId3" imgW="1952898" imgH="2000000" progId="PBrush">
              <p:embed/>
            </p:oleObj>
          </a:graphicData>
        </a:graphic>
      </p:graphicFrame>
      <p:graphicFrame>
        <p:nvGraphicFramePr>
          <p:cNvPr id="103426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93539" name="Bitmap Image" r:id="rId4" imgW="10457143" imgH="7714286" progId="PBrush">
              <p:embed/>
            </p:oleObj>
          </a:graphicData>
        </a:graphic>
      </p:graphicFrame>
      <p:pic>
        <p:nvPicPr>
          <p:cNvPr id="1044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905000"/>
            <a:ext cx="2362200" cy="163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1905000"/>
            <a:ext cx="226749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905000"/>
            <a:ext cx="2286000" cy="160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13320" y="1905000"/>
            <a:ext cx="22306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2" name="Text Box 26"/>
          <p:cNvSpPr txBox="1">
            <a:spLocks noChangeArrowheads="1"/>
          </p:cNvSpPr>
          <p:nvPr/>
        </p:nvSpPr>
        <p:spPr bwMode="auto">
          <a:xfrm>
            <a:off x="1676400" y="2667000"/>
            <a:ext cx="121920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0033CC"/>
                </a:solidFill>
              </a:rPr>
              <a:t>S</a:t>
            </a:r>
            <a:r>
              <a:rPr lang="en-US" sz="1200" b="1" baseline="-25000" dirty="0">
                <a:solidFill>
                  <a:srgbClr val="0033CC"/>
                </a:solidFill>
              </a:rPr>
              <a:t>11</a:t>
            </a:r>
            <a:r>
              <a:rPr lang="en-US" sz="1200" b="1" dirty="0">
                <a:solidFill>
                  <a:srgbClr val="CC00FF"/>
                </a:solidFill>
              </a:rPr>
              <a:t> </a:t>
            </a:r>
            <a:endParaRPr lang="en-US" sz="1200" b="1" baseline="-25000" dirty="0">
              <a:solidFill>
                <a:srgbClr val="CC00FF"/>
              </a:solidFill>
            </a:endParaRPr>
          </a:p>
          <a:p>
            <a:pPr algn="l"/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dirty="0">
                <a:solidFill>
                  <a:schemeClr val="accent2"/>
                </a:solidFill>
                <a:latin typeface="Symbol" pitchFamily="18" charset="2"/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1000" b="1" dirty="0" smtClean="0">
                <a:solidFill>
                  <a:srgbClr val="FF0000"/>
                </a:solidFill>
              </a:rPr>
              <a:t>58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  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6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 smtClean="0"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51]</a:t>
            </a:r>
            <a:endParaRPr kumimoji="1" lang="en-US" altLang="zh-TW" sz="1000" b="1" dirty="0">
              <a:ea typeface="PMingLiU" pitchFamily="18" charset="-120"/>
              <a:sym typeface="Symbol" pitchFamily="18" charset="2"/>
            </a:endParaRPr>
          </a:p>
          <a:p>
            <a:pPr algn="l"/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kumimoji="1" lang="en-US" altLang="zh-TW" sz="1000" b="1" dirty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=</a:t>
            </a:r>
            <a:r>
              <a:rPr kumimoji="1" lang="en-US" altLang="zh-TW" sz="1000" b="1" dirty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 smtClean="0">
                <a:solidFill>
                  <a:srgbClr val="FF0000"/>
                </a:solidFill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40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10 </a:t>
            </a:r>
            <a:r>
              <a:rPr kumimoji="1" lang="en-US" altLang="zh-TW" sz="1000" b="1" dirty="0" smtClean="0">
                <a:solidFill>
                  <a:srgbClr val="660066"/>
                </a:solidFill>
                <a:ea typeface="PMingLiU" pitchFamily="18" charset="-120"/>
                <a:sym typeface="Symbol" pitchFamily="18" charset="2"/>
              </a:rPr>
              <a:t>[     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9]</a:t>
            </a:r>
            <a:endParaRPr lang="en-US" b="1" dirty="0"/>
          </a:p>
        </p:txBody>
      </p:sp>
      <p:sp>
        <p:nvSpPr>
          <p:cNvPr id="21538" name="Text Box 35"/>
          <p:cNvSpPr txBox="1">
            <a:spLocks noChangeArrowheads="1"/>
          </p:cNvSpPr>
          <p:nvPr/>
        </p:nvSpPr>
        <p:spPr bwMode="auto">
          <a:xfrm>
            <a:off x="6400800" y="2819400"/>
            <a:ext cx="990600" cy="4308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0033CC"/>
                </a:solidFill>
              </a:rPr>
              <a:t>P</a:t>
            </a:r>
            <a:r>
              <a:rPr lang="en-US" sz="1200" b="1" baseline="-25000" dirty="0">
                <a:solidFill>
                  <a:srgbClr val="0033CC"/>
                </a:solidFill>
              </a:rPr>
              <a:t>11</a:t>
            </a:r>
            <a:r>
              <a:rPr lang="en-US" sz="1200" b="1" dirty="0">
                <a:solidFill>
                  <a:srgbClr val="0033CC"/>
                </a:solidFill>
              </a:rPr>
              <a:t> </a:t>
            </a:r>
            <a:endParaRPr lang="en-US" sz="1200" b="1" baseline="-25000" dirty="0">
              <a:solidFill>
                <a:srgbClr val="0033CC"/>
              </a:solidFill>
            </a:endParaRPr>
          </a:p>
          <a:p>
            <a:pPr algn="l"/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</a:rPr>
              <a:t>48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4 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 smtClean="0">
                <a:latin typeface="Symbol" pitchFamily="18" charset="2"/>
                <a:ea typeface="PMingLiU" pitchFamily="18" charset="-120"/>
                <a:sym typeface="Symbol" pitchFamily="18" charset="2"/>
              </a:rPr>
              <a:t>54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]</a:t>
            </a:r>
            <a:endParaRPr lang="en-US" b="1" dirty="0"/>
          </a:p>
        </p:txBody>
      </p:sp>
      <p:sp>
        <p:nvSpPr>
          <p:cNvPr id="21544" name="Text Box 43"/>
          <p:cNvSpPr txBox="1">
            <a:spLocks noChangeArrowheads="1"/>
          </p:cNvSpPr>
          <p:nvPr/>
        </p:nvSpPr>
        <p:spPr bwMode="auto">
          <a:xfrm>
            <a:off x="609600" y="2743200"/>
            <a:ext cx="1034257" cy="246221"/>
          </a:xfrm>
          <a:prstGeom prst="rect">
            <a:avLst/>
          </a:prstGeom>
          <a:solidFill>
            <a:srgbClr val="E1E1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 dirty="0">
                <a:solidFill>
                  <a:srgbClr val="660066"/>
                </a:solidFill>
              </a:rPr>
              <a:t>BW for</a:t>
            </a:r>
            <a:r>
              <a:rPr lang="en-US" sz="1000" b="1" dirty="0">
                <a:solidFill>
                  <a:srgbClr val="660066"/>
                </a:solidFill>
                <a:latin typeface="Symbol" pitchFamily="18" charset="2"/>
              </a:rPr>
              <a:t> </a:t>
            </a:r>
            <a:r>
              <a:rPr lang="en-US" sz="1000" b="1" dirty="0" err="1">
                <a:solidFill>
                  <a:srgbClr val="660066"/>
                </a:solidFill>
                <a:latin typeface="Symbol" pitchFamily="18" charset="2"/>
              </a:rPr>
              <a:t>p</a:t>
            </a:r>
            <a:r>
              <a:rPr lang="en-US" sz="1000" b="1" dirty="0" err="1">
                <a:solidFill>
                  <a:srgbClr val="660066"/>
                </a:solidFill>
              </a:rPr>
              <a:t>N</a:t>
            </a:r>
            <a:r>
              <a:rPr lang="en-US" sz="1000" b="1" dirty="0">
                <a:solidFill>
                  <a:srgbClr val="660066"/>
                </a:solidFill>
              </a:rPr>
              <a:t> </a:t>
            </a:r>
            <a:r>
              <a:rPr lang="en-US" sz="1000" b="1" dirty="0">
                <a:solidFill>
                  <a:srgbClr val="FF0000"/>
                </a:solidFill>
              </a:rPr>
              <a:t>SP06</a:t>
            </a:r>
          </a:p>
        </p:txBody>
      </p:sp>
      <p:sp>
        <p:nvSpPr>
          <p:cNvPr id="21531" name="Text Box 25"/>
          <p:cNvSpPr txBox="1">
            <a:spLocks noChangeArrowheads="1"/>
          </p:cNvSpPr>
          <p:nvPr/>
        </p:nvSpPr>
        <p:spPr bwMode="auto">
          <a:xfrm>
            <a:off x="2743200" y="1981200"/>
            <a:ext cx="662361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100" b="1" dirty="0"/>
              <a:t>MAID07</a:t>
            </a:r>
          </a:p>
        </p:txBody>
      </p:sp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581400"/>
            <a:ext cx="2362200" cy="167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3611016"/>
            <a:ext cx="2362199" cy="162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3606001"/>
            <a:ext cx="2438400" cy="165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05599" y="3611130"/>
            <a:ext cx="2438401" cy="164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5" name="Text Box 30"/>
          <p:cNvSpPr txBox="1">
            <a:spLocks noChangeArrowheads="1"/>
          </p:cNvSpPr>
          <p:nvPr/>
        </p:nvSpPr>
        <p:spPr bwMode="auto">
          <a:xfrm>
            <a:off x="1752600" y="4343400"/>
            <a:ext cx="129540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33CC"/>
                </a:solidFill>
              </a:rPr>
              <a:t>D</a:t>
            </a:r>
            <a:r>
              <a:rPr lang="en-US" sz="1200" b="1" baseline="-25000" dirty="0" smtClean="0">
                <a:solidFill>
                  <a:srgbClr val="0033CC"/>
                </a:solidFill>
              </a:rPr>
              <a:t>13</a:t>
            </a:r>
            <a:endParaRPr lang="en-US" sz="1200" b="1" baseline="-25000" dirty="0">
              <a:solidFill>
                <a:srgbClr val="0033CC"/>
              </a:solidFill>
            </a:endParaRPr>
          </a:p>
          <a:p>
            <a:pPr algn="l"/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b="1" dirty="0" smtClean="0">
                <a:solidFill>
                  <a:schemeClr val="bg2"/>
                </a:solidFill>
              </a:rPr>
              <a:t>  </a:t>
            </a:r>
            <a:r>
              <a:rPr lang="en-US" sz="1000" b="1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1000" b="1" dirty="0" smtClean="0">
                <a:solidFill>
                  <a:srgbClr val="FF0000"/>
                </a:solidFill>
              </a:rPr>
              <a:t>46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6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[   </a:t>
            </a:r>
            <a:r>
              <a:rPr kumimoji="1" lang="en-US" altLang="zh-TW" sz="1000" b="1" dirty="0" smtClean="0"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77]</a:t>
            </a:r>
          </a:p>
          <a:p>
            <a:r>
              <a:rPr lang="en-US" sz="1000" b="1" dirty="0" smtClean="0"/>
              <a:t>A</a:t>
            </a:r>
            <a:r>
              <a:rPr lang="en-US" sz="1000" b="1" baseline="-25000" dirty="0" smtClean="0"/>
              <a:t>1/2</a:t>
            </a:r>
            <a:r>
              <a:rPr lang="en-US" sz="1000" b="1" dirty="0" smtClean="0">
                <a:solidFill>
                  <a:schemeClr val="accent2"/>
                </a:solidFill>
              </a:rPr>
              <a:t> </a:t>
            </a:r>
            <a:r>
              <a:rPr lang="en-US" sz="1000" b="1" dirty="0" smtClean="0"/>
              <a:t>=</a:t>
            </a:r>
            <a:r>
              <a:rPr lang="en-US" sz="1000" b="1" dirty="0" smtClean="0">
                <a:solidFill>
                  <a:schemeClr val="bg2"/>
                </a:solidFill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1000" b="1" dirty="0" smtClean="0">
                <a:solidFill>
                  <a:srgbClr val="FF0000"/>
                </a:solidFill>
              </a:rPr>
              <a:t>115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5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 smtClean="0"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154]</a:t>
            </a:r>
            <a:endParaRPr lang="en-US" sz="1000" b="1" dirty="0" smtClean="0"/>
          </a:p>
        </p:txBody>
      </p:sp>
      <p:sp>
        <p:nvSpPr>
          <p:cNvPr id="21540" name="Text Box 38"/>
          <p:cNvSpPr txBox="1">
            <a:spLocks noChangeArrowheads="1"/>
          </p:cNvSpPr>
          <p:nvPr/>
        </p:nvSpPr>
        <p:spPr bwMode="auto">
          <a:xfrm>
            <a:off x="6172200" y="4343400"/>
            <a:ext cx="121920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 smtClean="0">
                <a:solidFill>
                  <a:srgbClr val="0033CC"/>
                </a:solidFill>
              </a:rPr>
              <a:t>F</a:t>
            </a:r>
            <a:r>
              <a:rPr lang="en-US" sz="1200" b="1" baseline="-25000" dirty="0" smtClean="0">
                <a:solidFill>
                  <a:srgbClr val="0033CC"/>
                </a:solidFill>
              </a:rPr>
              <a:t>15</a:t>
            </a:r>
            <a:r>
              <a:rPr lang="en-US" sz="1200" b="1" dirty="0" smtClean="0">
                <a:solidFill>
                  <a:srgbClr val="0033CC"/>
                </a:solidFill>
              </a:rPr>
              <a:t> </a:t>
            </a:r>
            <a:r>
              <a:rPr lang="en-US" sz="1200" b="1" baseline="-25000" dirty="0" smtClean="0">
                <a:solidFill>
                  <a:srgbClr val="0033CC"/>
                </a:solidFill>
              </a:rPr>
              <a:t> </a:t>
            </a:r>
            <a:endParaRPr lang="en-US" sz="1200" b="1" baseline="-25000" dirty="0">
              <a:solidFill>
                <a:srgbClr val="0033CC"/>
              </a:solidFill>
            </a:endParaRPr>
          </a:p>
          <a:p>
            <a:pPr algn="l"/>
            <a:r>
              <a:rPr lang="en-US" sz="1000" b="1" dirty="0"/>
              <a:t>A</a:t>
            </a:r>
            <a:r>
              <a:rPr lang="en-US" sz="1000" b="1" baseline="-25000" dirty="0"/>
              <a:t>1/2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baseline="-25000" dirty="0"/>
              <a:t> </a:t>
            </a:r>
            <a:r>
              <a:rPr lang="en-US" sz="1000" b="1" baseline="-25000" dirty="0" smtClean="0"/>
              <a:t>    </a:t>
            </a:r>
            <a:r>
              <a:rPr lang="en-US" sz="1000" b="1" dirty="0" smtClean="0">
                <a:solidFill>
                  <a:srgbClr val="FF0000"/>
                </a:solidFill>
              </a:rPr>
              <a:t>26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4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[   28]</a:t>
            </a:r>
            <a:endParaRPr kumimoji="1" lang="en-US" altLang="zh-TW" sz="1000" b="1" dirty="0">
              <a:ea typeface="PMingLiU" pitchFamily="18" charset="-120"/>
              <a:sym typeface="Symbol" pitchFamily="18" charset="2"/>
            </a:endParaRPr>
          </a:p>
          <a:p>
            <a:pPr algn="l"/>
            <a:r>
              <a:rPr lang="en-US" sz="1000" b="1" dirty="0"/>
              <a:t>A</a:t>
            </a:r>
            <a:r>
              <a:rPr lang="en-US" sz="1000" b="1" baseline="-25000" dirty="0"/>
              <a:t>3/2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kumimoji="1" lang="en-US" altLang="zh-TW" sz="1000" b="1" dirty="0">
                <a:solidFill>
                  <a:schemeClr val="accent2"/>
                </a:solidFill>
                <a:latin typeface="Symbol" pitchFamily="18" charset="2"/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>
                <a:solidFill>
                  <a:srgbClr val="FF0000"/>
                </a:solidFill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29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2 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 smtClean="0"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38]</a:t>
            </a:r>
            <a:endParaRPr lang="en-US" b="1" dirty="0"/>
          </a:p>
        </p:txBody>
      </p:sp>
      <p:sp>
        <p:nvSpPr>
          <p:cNvPr id="55" name="Rectangle 54"/>
          <p:cNvSpPr/>
          <p:nvPr/>
        </p:nvSpPr>
        <p:spPr>
          <a:xfrm>
            <a:off x="8382000" y="2514600"/>
            <a:ext cx="4892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33CC"/>
                </a:solidFill>
              </a:rPr>
              <a:t>SN11</a:t>
            </a:r>
            <a:endParaRPr lang="en-US" sz="1100" b="1" dirty="0">
              <a:solidFill>
                <a:srgbClr val="0033CC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336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85800" y="5486400"/>
            <a:ext cx="3733800" cy="10668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01000" y="3657600"/>
            <a:ext cx="486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FF6699"/>
                </a:solidFill>
              </a:rPr>
              <a:t>GZ12</a:t>
            </a:r>
            <a:endParaRPr lang="en-US" sz="1100" b="1" dirty="0">
              <a:solidFill>
                <a:srgbClr val="FF6699"/>
              </a:solidFill>
            </a:endParaRPr>
          </a:p>
        </p:txBody>
      </p:sp>
      <p:sp>
        <p:nvSpPr>
          <p:cNvPr id="21530" name="Text Box 24"/>
          <p:cNvSpPr txBox="1">
            <a:spLocks noChangeArrowheads="1"/>
          </p:cNvSpPr>
          <p:nvPr/>
        </p:nvSpPr>
        <p:spPr bwMode="auto">
          <a:xfrm>
            <a:off x="8229600" y="1981200"/>
            <a:ext cx="497252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GB12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 flipH="1" flipV="1">
            <a:off x="7162800" y="4876800"/>
            <a:ext cx="304800" cy="762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467600" y="5486400"/>
            <a:ext cx="6623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MAID07</a:t>
            </a:r>
            <a:endParaRPr lang="en-US" sz="11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Text Box 11"/>
          <p:cNvSpPr txBox="1">
            <a:spLocks noChangeArrowheads="1"/>
          </p:cNvSpPr>
          <p:nvPr/>
        </p:nvSpPr>
        <p:spPr bwMode="auto">
          <a:xfrm>
            <a:off x="288925" y="213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2C1D3D22-6DC2-4A03-AAFD-9262F071E6AD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 Igor Strakovsky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17</a:t>
            </a:fld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6400800"/>
            <a:ext cx="2737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Forum for MAX-IV Ring, Lund, Nov 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7400" y="6553201"/>
            <a:ext cx="4876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graphicFrame>
        <p:nvGraphicFramePr>
          <p:cNvPr id="152579" name="Object 3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45410" name="Bitmap Image" r:id="rId4" imgW="1952898" imgH="2000000" progId="PBrush">
              <p:embed/>
            </p:oleObj>
          </a:graphicData>
        </a:graphic>
      </p:graphicFrame>
      <p:graphicFrame>
        <p:nvGraphicFramePr>
          <p:cNvPr id="15258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45411" name="Bitmap Image" r:id="rId5" imgW="10457143" imgH="7714286" progId="PBrush">
              <p:embed/>
            </p:oleObj>
          </a:graphicData>
        </a:graphic>
      </p:graphicFrame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1600200"/>
            <a:ext cx="4038600" cy="468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23110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Monotype Corsiva" pitchFamily="66" charset="0"/>
              </a:rPr>
              <a:t>Next Step is </a:t>
            </a:r>
            <a:r>
              <a:rPr lang="en-US" sz="4800" i="1" dirty="0" smtClean="0">
                <a:solidFill>
                  <a:srgbClr val="FFFF00"/>
                </a:solidFill>
                <a:latin typeface="Symbol" pitchFamily="18" charset="2"/>
              </a:rPr>
              <a:t>g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</a:rPr>
              <a:t> </a:t>
            </a:r>
            <a:r>
              <a:rPr lang="en-US" sz="6000" dirty="0" err="1" smtClean="0">
                <a:solidFill>
                  <a:srgbClr val="FFFF00"/>
                </a:solidFill>
                <a:latin typeface="Freestyle Script" pitchFamily="66" charset="0"/>
              </a:rPr>
              <a:t>n</a:t>
            </a:r>
            <a:r>
              <a:rPr lang="en-US" sz="4000" dirty="0" err="1" smtClean="0">
                <a:solidFill>
                  <a:srgbClr val="FFFF00"/>
                </a:solidFill>
                <a:latin typeface="Freestyle Script" pitchFamily="66" charset="0"/>
                <a:sym typeface="Wingdings" pitchFamily="2" charset="2"/>
              </a:rPr>
              <a:t></a:t>
            </a:r>
            <a:r>
              <a:rPr lang="en-US" sz="4800" i="1" dirty="0" err="1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en-US" sz="4800" i="1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sz="6000" baseline="30000" dirty="0" smtClean="0">
                <a:solidFill>
                  <a:srgbClr val="FFFF00"/>
                </a:solidFill>
                <a:latin typeface="Freestyle Script" pitchFamily="66" charset="0"/>
              </a:rPr>
              <a:t>0</a:t>
            </a:r>
            <a:r>
              <a:rPr lang="en-US" sz="6000" dirty="0" smtClean="0">
                <a:solidFill>
                  <a:srgbClr val="FFFF00"/>
                </a:solidFill>
                <a:latin typeface="Freestyle Script" pitchFamily="66" charset="0"/>
              </a:rPr>
              <a:t>n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[M. </a:t>
            </a:r>
            <a:r>
              <a:rPr lang="en-US" sz="1400" dirty="0" err="1" smtClean="0">
                <a:solidFill>
                  <a:schemeClr val="bg1"/>
                </a:solidFill>
              </a:rPr>
              <a:t>Schwamb</a:t>
            </a:r>
            <a:r>
              <a:rPr lang="en-US" sz="1400" dirty="0" smtClean="0">
                <a:solidFill>
                  <a:schemeClr val="bg1"/>
                </a:solidFill>
              </a:rPr>
              <a:t>, Phys Rep </a:t>
            </a:r>
            <a:r>
              <a:rPr lang="en-US" sz="1400" b="1" dirty="0" smtClean="0">
                <a:solidFill>
                  <a:schemeClr val="bg1"/>
                </a:solidFill>
              </a:rPr>
              <a:t>485</a:t>
            </a:r>
            <a:r>
              <a:rPr lang="en-US" sz="1400" dirty="0" smtClean="0">
                <a:solidFill>
                  <a:schemeClr val="bg1"/>
                </a:solidFill>
              </a:rPr>
              <a:t>, 109 (</a:t>
            </a:r>
            <a:r>
              <a:rPr lang="en-US" sz="1400" dirty="0" smtClean="0">
                <a:solidFill>
                  <a:srgbClr val="FFFF00"/>
                </a:solidFill>
              </a:rPr>
              <a:t>2010</a:t>
            </a:r>
            <a:r>
              <a:rPr lang="en-US" sz="1400" dirty="0" smtClean="0">
                <a:solidFill>
                  <a:schemeClr val="bg1"/>
                </a:solidFill>
              </a:rPr>
              <a:t>) ]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29200" y="3048000"/>
            <a:ext cx="1219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105400" y="5257800"/>
            <a:ext cx="12192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4114800" y="2133600"/>
            <a:ext cx="341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IA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19600" y="4495800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70C0"/>
                </a:solidFill>
              </a:rPr>
              <a:t>IA</a:t>
            </a:r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1800" y="1752600"/>
            <a:ext cx="220980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400" dirty="0" smtClean="0"/>
              <a:t> </a:t>
            </a:r>
            <a:r>
              <a:rPr lang="en-US" sz="1400" b="1" dirty="0" smtClean="0"/>
              <a:t>For the </a:t>
            </a:r>
            <a:r>
              <a:rPr lang="en-US" sz="1400" b="1" dirty="0" smtClean="0">
                <a:latin typeface="Symbol" pitchFamily="18" charset="2"/>
              </a:rPr>
              <a:t>D</a:t>
            </a:r>
            <a:r>
              <a:rPr lang="en-US" sz="1400" b="1" dirty="0" smtClean="0"/>
              <a:t>-region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   IA</a:t>
            </a:r>
            <a:r>
              <a:rPr lang="en-US" sz="1400" dirty="0" smtClean="0"/>
              <a:t> contribution for </a:t>
            </a:r>
          </a:p>
          <a:p>
            <a:pPr>
              <a:buFont typeface="Symbol"/>
              <a:buChar char=" "/>
            </a:pPr>
            <a:r>
              <a:rPr lang="en-US" sz="1400" b="1" dirty="0" smtClean="0">
                <a:solidFill>
                  <a:srgbClr val="0000FF"/>
                </a:solidFill>
                <a:latin typeface="Symbol" pitchFamily="18" charset="2"/>
              </a:rPr>
              <a:t> g</a:t>
            </a:r>
            <a:r>
              <a:rPr lang="en-US" sz="1400" b="1" dirty="0" smtClean="0">
                <a:solidFill>
                  <a:srgbClr val="0000FF"/>
                </a:solidFill>
              </a:rPr>
              <a:t>d</a:t>
            </a:r>
            <a:r>
              <a:rPr lang="en-US" sz="1400" b="1" dirty="0" smtClean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1400" b="1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1400" b="1" baseline="30000" dirty="0" smtClean="0">
                <a:solidFill>
                  <a:srgbClr val="0000FF"/>
                </a:solidFill>
                <a:sym typeface="Wingdings" pitchFamily="2" charset="2"/>
              </a:rPr>
              <a:t>0</a:t>
            </a:r>
            <a:r>
              <a:rPr lang="en-US" sz="1400" b="1" dirty="0" smtClean="0">
                <a:solidFill>
                  <a:srgbClr val="0000FF"/>
                </a:solidFill>
                <a:sym typeface="Wingdings" pitchFamily="2" charset="2"/>
              </a:rPr>
              <a:t>np </a:t>
            </a:r>
            <a:r>
              <a:rPr lang="en-US" sz="1400" dirty="0" smtClean="0">
                <a:sym typeface="Wingdings" pitchFamily="2" charset="2"/>
              </a:rPr>
              <a:t>is much larger   </a:t>
            </a:r>
          </a:p>
          <a:p>
            <a:pPr>
              <a:buFont typeface="Symbol"/>
              <a:buChar char=" "/>
            </a:pPr>
            <a:r>
              <a:rPr lang="en-US" sz="1400" dirty="0" smtClean="0">
                <a:sym typeface="Wingdings" pitchFamily="2" charset="2"/>
              </a:rPr>
              <a:t>  than for </a:t>
            </a:r>
            <a:r>
              <a:rPr lang="en-US" sz="1400" b="1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g</a:t>
            </a:r>
            <a:r>
              <a:rPr lang="en-US" sz="1400" b="1" dirty="0" err="1" smtClean="0">
                <a:solidFill>
                  <a:srgbClr val="0000FF"/>
                </a:solidFill>
                <a:sym typeface="Wingdings" pitchFamily="2" charset="2"/>
              </a:rPr>
              <a:t>d</a:t>
            </a:r>
            <a:r>
              <a:rPr lang="en-US" sz="1400" b="1" dirty="0" err="1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1400" b="1" baseline="30000" dirty="0" smtClean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-</a:t>
            </a:r>
            <a:r>
              <a:rPr lang="en-US" sz="1400" b="1" dirty="0" smtClean="0">
                <a:solidFill>
                  <a:srgbClr val="0000FF"/>
                </a:solidFill>
                <a:sym typeface="Wingdings" pitchFamily="2" charset="2"/>
              </a:rPr>
              <a:t>pp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724400" y="4191000"/>
            <a:ext cx="381000" cy="381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V="1">
            <a:off x="4419600" y="2057400"/>
            <a:ext cx="457200" cy="2286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8600" y="35052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b="1" dirty="0" smtClean="0">
                <a:solidFill>
                  <a:srgbClr val="0000FF"/>
                </a:solidFill>
              </a:rPr>
              <a:t>DESY</a:t>
            </a:r>
            <a:r>
              <a:rPr lang="en-US" sz="1200" b="1" dirty="0" smtClean="0">
                <a:solidFill>
                  <a:srgbClr val="0033CC"/>
                </a:solidFill>
              </a:rPr>
              <a:t> </a:t>
            </a:r>
            <a:r>
              <a:rPr lang="en-US" sz="1200" dirty="0" smtClean="0"/>
              <a:t>[</a:t>
            </a:r>
            <a:r>
              <a:rPr lang="en-US" sz="1200" dirty="0" smtClean="0">
                <a:cs typeface="Arial" pitchFamily="34" charset="0"/>
              </a:rPr>
              <a:t>Bubble Chamber data</a:t>
            </a:r>
            <a:r>
              <a:rPr lang="en-US" sz="1200" dirty="0" smtClean="0"/>
              <a:t>]: </a:t>
            </a:r>
          </a:p>
          <a:p>
            <a:pPr lvl="0"/>
            <a:r>
              <a:rPr lang="en-US" sz="1200" dirty="0" smtClean="0"/>
              <a:t>    [P. Benz </a:t>
            </a:r>
            <a:r>
              <a:rPr lang="en-US" sz="1200" i="1" dirty="0" smtClean="0"/>
              <a:t>ea</a:t>
            </a:r>
            <a:r>
              <a:rPr lang="en-US" sz="1200" dirty="0" smtClean="0"/>
              <a:t> Nucl Phys </a:t>
            </a:r>
            <a:r>
              <a:rPr lang="en-US" sz="1200" b="1" dirty="0" smtClean="0"/>
              <a:t>B65</a:t>
            </a:r>
            <a:r>
              <a:rPr lang="en-US" sz="1200" dirty="0" smtClean="0"/>
              <a:t>, 158 (1973)]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228600" y="30480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o </a:t>
            </a:r>
            <a:r>
              <a:rPr lang="en-US" sz="1200" b="1" dirty="0" smtClean="0">
                <a:solidFill>
                  <a:srgbClr val="0000FF"/>
                </a:solidFill>
              </a:rPr>
              <a:t>INS, Tokyo</a:t>
            </a:r>
            <a:r>
              <a:rPr lang="en-US" sz="1200" b="1" dirty="0" smtClean="0"/>
              <a:t>: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</a:p>
          <a:p>
            <a:pPr lvl="0"/>
            <a:r>
              <a:rPr lang="en-US" sz="1200" dirty="0" smtClean="0"/>
              <a:t>    [M. </a:t>
            </a:r>
            <a:r>
              <a:rPr lang="en-US" sz="1200" dirty="0" err="1" smtClean="0"/>
              <a:t>Asai</a:t>
            </a:r>
            <a:r>
              <a:rPr lang="en-US" sz="1200" dirty="0" smtClean="0"/>
              <a:t> </a:t>
            </a:r>
            <a:r>
              <a:rPr lang="en-US" sz="1200" i="1" dirty="0" smtClean="0"/>
              <a:t>ea</a:t>
            </a:r>
            <a:r>
              <a:rPr lang="en-US" sz="1200" dirty="0" smtClean="0"/>
              <a:t> Phys  Rev  C </a:t>
            </a:r>
            <a:r>
              <a:rPr lang="en-US" sz="1200" b="1" dirty="0" smtClean="0"/>
              <a:t>42</a:t>
            </a:r>
            <a:r>
              <a:rPr lang="en-US" sz="1200" dirty="0" smtClean="0"/>
              <a:t>, 837 (1990)]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228600" y="5410200"/>
            <a:ext cx="2971800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</a:rPr>
              <a:t>MAMI-B</a:t>
            </a:r>
            <a:r>
              <a:rPr lang="en-US" sz="1200" b="1" dirty="0" smtClean="0"/>
              <a:t>: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    [B. </a:t>
            </a:r>
            <a:r>
              <a:rPr lang="en-US" sz="1200" dirty="0" err="1" smtClean="0"/>
              <a:t>Krusche</a:t>
            </a:r>
            <a:r>
              <a:rPr lang="en-US" sz="1200" dirty="0" smtClean="0"/>
              <a:t> </a:t>
            </a:r>
            <a:r>
              <a:rPr lang="en-US" sz="1200" i="1" dirty="0" smtClean="0"/>
              <a:t>ea</a:t>
            </a:r>
            <a:r>
              <a:rPr lang="en-US" sz="1200" dirty="0" smtClean="0"/>
              <a:t> </a:t>
            </a:r>
            <a:r>
              <a:rPr lang="en-US" sz="1200" dirty="0" err="1" smtClean="0"/>
              <a:t>Eur</a:t>
            </a:r>
            <a:r>
              <a:rPr lang="en-US" sz="1200" dirty="0" smtClean="0"/>
              <a:t> Phys  J A </a:t>
            </a:r>
            <a:r>
              <a:rPr lang="en-US" sz="1200" b="1" dirty="0" smtClean="0"/>
              <a:t>6</a:t>
            </a:r>
            <a:r>
              <a:rPr lang="en-US" sz="1200" dirty="0" smtClean="0"/>
              <a:t>, 309 (1999)]</a:t>
            </a:r>
            <a:endParaRPr lang="en-US" sz="1200" dirty="0"/>
          </a:p>
        </p:txBody>
      </p:sp>
      <p:sp>
        <p:nvSpPr>
          <p:cNvPr id="26" name="Rounded Rectangle 25"/>
          <p:cNvSpPr/>
          <p:nvPr/>
        </p:nvSpPr>
        <p:spPr>
          <a:xfrm>
            <a:off x="6781800" y="1752600"/>
            <a:ext cx="2057400" cy="99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4038600"/>
            <a:ext cx="88827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7060" y="5105401"/>
            <a:ext cx="153494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8199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Summary and Prospects</a:t>
            </a:r>
            <a:endParaRPr lang="en-US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.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A5907A4F-DFFE-41FF-B105-129C6F4B7A12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Strakovsky     </a:t>
            </a:r>
            <a:fld id="{5B2DF6EF-D957-4F84-8934-00B2D3CC9237}" type="slidenum">
              <a:rPr lang="en-US" b="1" smtClean="0">
                <a:solidFill>
                  <a:schemeClr val="tx1"/>
                </a:solidFill>
              </a:rPr>
              <a:pPr/>
              <a:t>18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77826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95586" name="Bitmap Image" r:id="rId4" imgW="1952898" imgH="2000000" progId="PBrush">
              <p:embed/>
            </p:oleObj>
          </a:graphicData>
        </a:graphic>
      </p:graphicFrame>
      <p:graphicFrame>
        <p:nvGraphicFramePr>
          <p:cNvPr id="77827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95587" name="Bitmap Image" r:id="rId5" imgW="10457143" imgH="7714286" progId="PBrush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457200" y="1447800"/>
            <a:ext cx="8153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b="1" dirty="0" smtClean="0"/>
              <a:t> </a:t>
            </a:r>
            <a:r>
              <a:rPr lang="en-US" dirty="0" smtClean="0">
                <a:latin typeface="Comic Sans MS" pitchFamily="66" charset="0"/>
              </a:rPr>
              <a:t>Pion</a:t>
            </a:r>
            <a:r>
              <a:rPr lang="en-US" b="1" dirty="0" smtClean="0"/>
              <a:t> </a:t>
            </a:r>
            <a:r>
              <a:rPr lang="en-US" dirty="0" smtClean="0">
                <a:latin typeface="Comic Sans MS" pitchFamily="66" charset="0"/>
              </a:rPr>
              <a:t>Photo Prod measurements on the ‘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neutron</a:t>
            </a:r>
            <a:r>
              <a:rPr lang="en-US" dirty="0" smtClean="0">
                <a:latin typeface="Comic Sans MS" pitchFamily="66" charset="0"/>
              </a:rPr>
              <a:t>’ target are necessary to  	determine neutron couplings at 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Q</a:t>
            </a:r>
            <a:r>
              <a:rPr lang="en-US" b="1" baseline="30000" dirty="0" smtClean="0">
                <a:solidFill>
                  <a:srgbClr val="0033CC"/>
                </a:solidFill>
                <a:latin typeface="Comic Sans MS" pitchFamily="66" charset="0"/>
              </a:rPr>
              <a:t>2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 = 0 GeV</a:t>
            </a:r>
            <a:r>
              <a:rPr lang="en-US" b="1" baseline="30000" dirty="0" smtClean="0">
                <a:solidFill>
                  <a:srgbClr val="0033CC"/>
                </a:solidFill>
                <a:latin typeface="Comic Sans MS" pitchFamily="66" charset="0"/>
              </a:rPr>
              <a:t>2</a:t>
            </a:r>
            <a:endParaRPr lang="en-US" b="1" dirty="0" smtClean="0">
              <a:solidFill>
                <a:srgbClr val="0033CC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rgbClr val="0033CC"/>
              </a:solidFill>
              <a:latin typeface="Symbol" pitchFamily="18" charset="2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dirty="0" smtClean="0">
                <a:latin typeface="Comic Sans MS" pitchFamily="66" charset="0"/>
              </a:rPr>
              <a:t>Future experiments on the reactions </a:t>
            </a:r>
            <a:r>
              <a:rPr lang="en-US" b="1" dirty="0" err="1" smtClean="0">
                <a:solidFill>
                  <a:srgbClr val="0033CC"/>
                </a:solidFill>
                <a:latin typeface="Comic Sans MS" pitchFamily="66" charset="0"/>
              </a:rPr>
              <a:t>γd</a:t>
            </a:r>
            <a:r>
              <a:rPr lang="en-US" sz="1400" b="1" dirty="0" err="1" smtClean="0">
                <a:solidFill>
                  <a:srgbClr val="0033CC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b="1" dirty="0" err="1" smtClean="0">
                <a:solidFill>
                  <a:srgbClr val="0033CC"/>
                </a:solidFill>
                <a:latin typeface="Comic Sans MS" pitchFamily="66" charset="0"/>
              </a:rPr>
              <a:t>πNN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are welcome,</a:t>
            </a:r>
          </a:p>
          <a:p>
            <a:r>
              <a:rPr lang="en-US" dirty="0" smtClean="0">
                <a:latin typeface="Comic Sans MS" pitchFamily="66" charset="0"/>
              </a:rPr>
              <a:t>	especially at small angles 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θ &lt; 30</a:t>
            </a:r>
            <a:r>
              <a:rPr lang="en-US" b="1" baseline="30000" dirty="0" smtClean="0">
                <a:solidFill>
                  <a:srgbClr val="0033CC"/>
                </a:solidFill>
                <a:latin typeface="Comic Sans MS" pitchFamily="66" charset="0"/>
              </a:rPr>
              <a:t>0</a:t>
            </a:r>
            <a:r>
              <a:rPr lang="en-US" dirty="0" smtClean="0">
                <a:latin typeface="Comic Sans MS" pitchFamily="66" charset="0"/>
              </a:rPr>
              <a:t>, where data are absent</a:t>
            </a:r>
            <a:endParaRPr lang="en-US" b="1" dirty="0" smtClean="0">
              <a:solidFill>
                <a:srgbClr val="0033CC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b="1" dirty="0" smtClean="0">
                <a:solidFill>
                  <a:srgbClr val="0033CC"/>
                </a:solidFill>
                <a:latin typeface="Symbol" pitchFamily="18" charset="2"/>
              </a:rPr>
              <a:t> </a:t>
            </a:r>
            <a:r>
              <a:rPr lang="en-US" b="1" dirty="0" smtClean="0"/>
              <a:t> </a:t>
            </a:r>
            <a:r>
              <a:rPr lang="en-US" dirty="0" smtClean="0">
                <a:latin typeface="Comic Sans MS" pitchFamily="66" charset="0"/>
              </a:rPr>
              <a:t>JLab HD-ICE, CB</a:t>
            </a:r>
            <a:r>
              <a:rPr lang="en-US" sz="1400" dirty="0" smtClean="0">
                <a:latin typeface="Comic Sans MS" pitchFamily="66" charset="0"/>
              </a:rPr>
              <a:t>@</a:t>
            </a:r>
            <a:r>
              <a:rPr lang="en-US" dirty="0" smtClean="0">
                <a:latin typeface="Comic Sans MS" pitchFamily="66" charset="0"/>
              </a:rPr>
              <a:t>MAMI-C, LEPS II, CB-ELSA, </a:t>
            </a:r>
            <a:r>
              <a:rPr lang="en-US" sz="1600" dirty="0" smtClean="0">
                <a:latin typeface="Comic Sans MS" pitchFamily="66" charset="0"/>
              </a:rPr>
              <a:t>&amp;</a:t>
            </a:r>
            <a:r>
              <a:rPr lang="en-US" dirty="0" smtClean="0">
                <a:latin typeface="Comic Sans MS" pitchFamily="66" charset="0"/>
              </a:rPr>
              <a:t> MAX-lab </a:t>
            </a:r>
          </a:p>
          <a:p>
            <a:pPr>
              <a:lnSpc>
                <a:spcPct val="90000"/>
              </a:lnSpc>
              <a:buNone/>
            </a:pPr>
            <a:r>
              <a:rPr lang="en-US" dirty="0" smtClean="0">
                <a:latin typeface="Comic Sans MS" pitchFamily="66" charset="0"/>
              </a:rPr>
              <a:t>	data could yield surprises</a:t>
            </a:r>
            <a:endParaRPr lang="en-US" b="1" dirty="0" smtClean="0">
              <a:solidFill>
                <a:srgbClr val="0033CC"/>
              </a:solidFill>
              <a:latin typeface="Symbol" pitchFamily="18" charset="2"/>
            </a:endParaRPr>
          </a:p>
          <a:p>
            <a:pPr>
              <a:lnSpc>
                <a:spcPct val="90000"/>
              </a:lnSpc>
              <a:buNone/>
            </a:pPr>
            <a:endParaRPr lang="en-US" b="1" dirty="0" smtClean="0">
              <a:solidFill>
                <a:srgbClr val="0033CC"/>
              </a:solidFill>
              <a:latin typeface="Symbol" pitchFamily="18" charset="2"/>
            </a:endParaRPr>
          </a:p>
          <a:p>
            <a:pPr>
              <a:lnSpc>
                <a:spcPct val="9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b="1" dirty="0" smtClean="0"/>
              <a:t>  </a:t>
            </a:r>
            <a:r>
              <a:rPr lang="en-US" dirty="0" smtClean="0">
                <a:latin typeface="Comic Sans MS" pitchFamily="66" charset="0"/>
              </a:rPr>
              <a:t>Complete experiment would make possible a direct reconstruction  	of </a:t>
            </a:r>
            <a:r>
              <a:rPr lang="en-US" dirty="0" err="1" smtClean="0">
                <a:latin typeface="Comic Sans MS" pitchFamily="66" charset="0"/>
              </a:rPr>
              <a:t>helicity</a:t>
            </a:r>
            <a:r>
              <a:rPr lang="en-US" dirty="0" smtClean="0">
                <a:latin typeface="Comic Sans MS" pitchFamily="66" charset="0"/>
              </a:rPr>
              <a:t> amplitudes for Pseudo-Scalar Meson Photo Prod</a:t>
            </a:r>
          </a:p>
          <a:p>
            <a:endParaRPr lang="en-US" dirty="0" smtClean="0">
              <a:solidFill>
                <a:srgbClr val="0033CC"/>
              </a:solidFill>
              <a:latin typeface="Symbol" pitchFamily="18" charset="2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dirty="0" smtClean="0"/>
              <a:t> </a:t>
            </a:r>
            <a:r>
              <a:rPr lang="en-US" dirty="0" smtClean="0">
                <a:latin typeface="Comic Sans MS" pitchFamily="66" charset="0"/>
              </a:rPr>
              <a:t>Pion Electro Prod measurements on the ‘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neutron</a:t>
            </a:r>
            <a:r>
              <a:rPr lang="en-US" dirty="0" smtClean="0">
                <a:latin typeface="Comic Sans MS" pitchFamily="66" charset="0"/>
              </a:rPr>
              <a:t>’ target are necessary to  	determine neutron couplings at 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Q</a:t>
            </a:r>
            <a:r>
              <a:rPr lang="en-US" b="1" baseline="30000" dirty="0" smtClean="0">
                <a:solidFill>
                  <a:srgbClr val="0033CC"/>
                </a:solidFill>
                <a:latin typeface="Comic Sans MS" pitchFamily="66" charset="0"/>
              </a:rPr>
              <a:t>2</a:t>
            </a:r>
            <a:r>
              <a:rPr lang="en-US" b="1" dirty="0" smtClean="0">
                <a:solidFill>
                  <a:srgbClr val="0033CC"/>
                </a:solidFill>
                <a:latin typeface="Comic Sans MS" pitchFamily="66" charset="0"/>
              </a:rPr>
              <a:t> &gt; 0 GeV</a:t>
            </a:r>
            <a:r>
              <a:rPr lang="en-US" b="1" baseline="30000" dirty="0" smtClean="0">
                <a:solidFill>
                  <a:srgbClr val="0033CC"/>
                </a:solidFill>
                <a:latin typeface="Comic Sans MS" pitchFamily="66" charset="0"/>
              </a:rPr>
              <a:t>2</a:t>
            </a:r>
          </a:p>
          <a:p>
            <a:endParaRPr lang="en-US" b="1" dirty="0" smtClean="0">
              <a:solidFill>
                <a:srgbClr val="0033CC"/>
              </a:solidFill>
              <a:latin typeface="Comic Sans MS" pitchFamily="66" charset="0"/>
            </a:endParaRPr>
          </a:p>
          <a:p>
            <a:endParaRPr lang="en-US" b="1" dirty="0" smtClean="0">
              <a:solidFill>
                <a:srgbClr val="0033CC"/>
              </a:solidFill>
              <a:latin typeface="Comic Sans MS" pitchFamily="66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dirty="0" smtClean="0">
                <a:latin typeface="Comic Sans MS" pitchFamily="66" charset="0"/>
              </a:rPr>
              <a:t>Any meson Photo Prod treatment on the ‘</a:t>
            </a:r>
            <a:r>
              <a:rPr lang="en-US" dirty="0" smtClean="0">
                <a:solidFill>
                  <a:srgbClr val="0000FF"/>
                </a:solidFill>
                <a:latin typeface="Comic Sans MS" pitchFamily="66" charset="0"/>
              </a:rPr>
              <a:t>neutron</a:t>
            </a:r>
            <a:r>
              <a:rPr lang="en-US" dirty="0" smtClean="0">
                <a:latin typeface="Comic Sans MS" pitchFamily="66" charset="0"/>
              </a:rPr>
              <a:t>’ target</a:t>
            </a:r>
          </a:p>
          <a:p>
            <a:r>
              <a:rPr lang="en-US" dirty="0" smtClean="0">
                <a:latin typeface="Comic Sans MS" pitchFamily="66" charset="0"/>
              </a:rPr>
              <a:t>	requires a </a:t>
            </a:r>
            <a:r>
              <a:rPr lang="en-US" dirty="0" smtClean="0">
                <a:solidFill>
                  <a:srgbClr val="0033CC"/>
                </a:solidFill>
                <a:latin typeface="Comic Sans MS" pitchFamily="66" charset="0"/>
              </a:rPr>
              <a:t>FSI </a:t>
            </a:r>
            <a:r>
              <a:rPr lang="en-US" dirty="0" smtClean="0">
                <a:latin typeface="Comic Sans MS" pitchFamily="66" charset="0"/>
              </a:rPr>
              <a:t>study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622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smtClean="0"/>
              <a:t> </a:t>
            </a:r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57200" y="5791200"/>
            <a:ext cx="6324600" cy="6858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1818" y="-27506"/>
            <a:ext cx="5160982" cy="688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+mn-lt"/>
              </a:rPr>
              <a:t>Igor Strakovsky </a:t>
            </a:r>
            <a:r>
              <a:rPr lang="en-US" b="1" dirty="0" smtClean="0">
                <a:solidFill>
                  <a:schemeClr val="tx1"/>
                </a:solidFill>
              </a:rPr>
              <a:t> 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19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0DE1F579-9AA4-409D-AD24-AE3168C20C4B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6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ATHOS2012, </a:t>
            </a:r>
            <a:r>
              <a:rPr lang="en-US" sz="1200" b="1" dirty="0" err="1" smtClean="0">
                <a:solidFill>
                  <a:schemeClr val="bg1"/>
                </a:solidFill>
              </a:rPr>
              <a:t>Camogli</a:t>
            </a:r>
            <a:r>
              <a:rPr lang="en-US" sz="1200" b="1" dirty="0" smtClean="0">
                <a:solidFill>
                  <a:schemeClr val="bg1"/>
                </a:solidFill>
              </a:rPr>
              <a:t>, Italy, June 2012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95234" name="Bitmap Image" r:id="rId5" imgW="1952898" imgH="2000000" progId="PBrush">
              <p:embed/>
            </p:oleObj>
          </a:graphicData>
        </a:graphic>
      </p:graphicFrame>
      <p:graphicFrame>
        <p:nvGraphicFramePr>
          <p:cNvPr id="103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95235" name="Bitmap Image" r:id="rId6" imgW="10457143" imgH="7714286" progId="PBrush">
              <p:embed/>
            </p:oleObj>
          </a:graphicData>
        </a:graphic>
      </p:graphicFrame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762000" y="2362200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latin typeface="Monotype Corsiva" pitchFamily="66" charset="0"/>
              </a:rPr>
              <a:t>T H A N K S</a:t>
            </a:r>
            <a:endParaRPr lang="en-US" sz="5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685800" y="5867400"/>
            <a:ext cx="6400800" cy="609600"/>
          </a:xfrm>
        </p:spPr>
        <p:txBody>
          <a:bodyPr>
            <a:normAutofit/>
          </a:bodyPr>
          <a:lstStyle/>
          <a:p>
            <a:pPr algn="r"/>
            <a:r>
              <a:rPr lang="en-US" sz="1600" dirty="0" smtClean="0">
                <a:solidFill>
                  <a:srgbClr val="FFFF00"/>
                </a:solidFill>
              </a:rPr>
              <a:t>igor@gwu.edu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ench Script MT" pitchFamily="66" charset="0"/>
              </a:rPr>
              <a:t>Phenomenology for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nch Script MT" pitchFamily="66" charset="0"/>
              </a:rPr>
              <a:t>non-strange Resonances</a:t>
            </a:r>
            <a:endParaRPr lang="en-US" sz="5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nch Script MT" pitchFamily="66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quarter" idx="10"/>
          </p:nvPr>
        </p:nvSpPr>
        <p:spPr>
          <a:xfrm>
            <a:off x="533400" y="6400800"/>
            <a:ext cx="1905000" cy="457200"/>
          </a:xfrm>
        </p:spPr>
        <p:txBody>
          <a:bodyPr/>
          <a:lstStyle/>
          <a:p>
            <a:pPr>
              <a:defRPr/>
            </a:pPr>
            <a:fld id="{F5DAD210-3BD8-4777-ACC9-922221905054}" type="datetime1">
              <a:rPr lang="en-US" b="1">
                <a:solidFill>
                  <a:schemeClr val="accent4">
                    <a:lumMod val="10000"/>
                  </a:schemeClr>
                </a:solidFill>
              </a:rPr>
              <a:pPr>
                <a:defRPr/>
              </a:pPr>
              <a:t>6/21/2012</a:t>
            </a:fld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Igor Strakovsky    2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048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47800"/>
            <a:ext cx="6213545" cy="432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20711121">
            <a:off x="606770" y="4573706"/>
            <a:ext cx="1264393" cy="453788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0602652">
            <a:off x="4193330" y="3814759"/>
            <a:ext cx="176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phenomenology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149447">
            <a:off x="7414783" y="2696168"/>
            <a:ext cx="946071" cy="42375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0666104">
            <a:off x="558195" y="4593968"/>
            <a:ext cx="1350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experiment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9088734">
            <a:off x="7411764" y="2736440"/>
            <a:ext cx="80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theory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20529922">
            <a:off x="4228855" y="3747432"/>
            <a:ext cx="1676891" cy="51409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21002215">
            <a:off x="2388279" y="3569770"/>
            <a:ext cx="7786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UP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133600" y="6553201"/>
            <a:ext cx="48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211970" name="Bitmap Image" r:id="rId4" imgW="1952898" imgH="2000000" progId="PBrush">
              <p:embed/>
            </p:oleObj>
          </a:graphicData>
        </a:graphic>
      </p:graphicFrame>
      <p:graphicFrame>
        <p:nvGraphicFramePr>
          <p:cNvPr id="154629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211971" name="Bitmap Image" r:id="rId5" imgW="10457143" imgH="7714286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599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CLAS data </a:t>
            </a:r>
            <a:r>
              <a:rPr lang="en-US" dirty="0" err="1" smtClean="0">
                <a:solidFill>
                  <a:schemeClr val="bg1"/>
                </a:solidFill>
                <a:latin typeface="Monotype Corsiva" pitchFamily="66" charset="0"/>
              </a:rPr>
              <a:t>vs</a:t>
            </a:r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 previous </a:t>
            </a:r>
            <a:r>
              <a:rPr lang="en-US" dirty="0" err="1" smtClean="0">
                <a:solidFill>
                  <a:schemeClr val="bg1"/>
                </a:solidFill>
                <a:latin typeface="Monotype Corsiva" pitchFamily="66" charset="0"/>
              </a:rPr>
              <a:t>Brem</a:t>
            </a:r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 Measurements </a:t>
            </a:r>
            <a:endParaRPr lang="en-US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.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C14E28AE-E380-4AD1-9812-D3819131C4AA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Strakovsky     </a:t>
            </a:r>
            <a:fld id="{5B2DF6EF-D957-4F84-8934-00B2D3CC9237}" type="slidenum">
              <a:rPr lang="en-US" b="1" smtClean="0">
                <a:solidFill>
                  <a:schemeClr val="tx1"/>
                </a:solidFill>
              </a:rPr>
              <a:pPr/>
              <a:t>20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77827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96611" name="Bitmap Image" r:id="rId3" imgW="10457143" imgH="7714286" progId="PBrush">
              <p:embed/>
            </p:oleObj>
          </a:graphicData>
        </a:graphic>
      </p:graphicFrame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76400"/>
            <a:ext cx="2828925" cy="209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676400"/>
            <a:ext cx="2828925" cy="2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676400"/>
            <a:ext cx="2811616" cy="210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4267200"/>
            <a:ext cx="2895600" cy="215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4267200"/>
            <a:ext cx="2895600" cy="214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4267200"/>
            <a:ext cx="286487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990600" y="1219200"/>
            <a:ext cx="7467600" cy="307777"/>
          </a:xfrm>
          <a:prstGeom prst="rect">
            <a:avLst/>
          </a:prstGeom>
          <a:solidFill>
            <a:srgbClr val="B381D9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Principal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400" b="1" baseline="30000" dirty="0" smtClean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1400" b="1" dirty="0" smtClean="0">
                <a:latin typeface="Symbol" pitchFamily="18" charset="2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experiments   below  </a:t>
            </a:r>
            <a:r>
              <a:rPr lang="en-US" sz="1400" b="1" dirty="0" smtClean="0"/>
              <a:t>1 GeV </a:t>
            </a:r>
            <a:r>
              <a:rPr lang="en-US" sz="1400" b="1" dirty="0" smtClean="0">
                <a:solidFill>
                  <a:srgbClr val="FFFF00"/>
                </a:solidFill>
              </a:rPr>
              <a:t>were  done at </a:t>
            </a:r>
            <a:r>
              <a:rPr lang="en-US" sz="1400" b="1" dirty="0" smtClean="0"/>
              <a:t>Meson Factories:  </a:t>
            </a:r>
            <a:r>
              <a:rPr lang="en-US" sz="1400" b="1" dirty="0" smtClean="0">
                <a:solidFill>
                  <a:srgbClr val="FF0000"/>
                </a:solidFill>
              </a:rPr>
              <a:t>LAMPF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rgbClr val="FF0000"/>
                </a:solidFill>
              </a:rPr>
              <a:t>TRIUMF</a:t>
            </a:r>
            <a:r>
              <a:rPr lang="en-US" sz="1400" b="1" dirty="0" smtClean="0"/>
              <a:t>, </a:t>
            </a:r>
            <a:r>
              <a:rPr lang="en-US" sz="1200" b="1" dirty="0" smtClean="0"/>
              <a:t>&amp;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PSI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0" y="2057400"/>
            <a:ext cx="919419" cy="83099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Symbol" pitchFamily="18" charset="2"/>
              </a:rPr>
              <a:t>·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sz="1200" b="1" dirty="0" smtClean="0">
                <a:latin typeface="Symbol" pitchFamily="18" charset="2"/>
              </a:rPr>
              <a:t>-</a:t>
            </a:r>
            <a:r>
              <a:rPr lang="en-US" sz="1200" b="1" dirty="0" smtClean="0"/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CLAS</a:t>
            </a:r>
          </a:p>
          <a:p>
            <a:r>
              <a:rPr lang="en-US" sz="1200" b="1" dirty="0" smtClean="0"/>
              <a:t>o </a:t>
            </a:r>
            <a:r>
              <a:rPr lang="en-US" sz="1200" b="1" dirty="0" smtClean="0">
                <a:latin typeface="Symbol" pitchFamily="18" charset="2"/>
              </a:rPr>
              <a:t>- </a:t>
            </a:r>
            <a:r>
              <a:rPr lang="en-US" sz="1200" b="1" dirty="0" smtClean="0">
                <a:solidFill>
                  <a:srgbClr val="0033CC"/>
                </a:solidFill>
              </a:rPr>
              <a:t>SLAC</a:t>
            </a:r>
          </a:p>
          <a:p>
            <a:r>
              <a:rPr lang="en-US" sz="1100" b="1" dirty="0" smtClean="0">
                <a:latin typeface="Symbol" pitchFamily="18" charset="2"/>
              </a:rPr>
              <a:t>Ÿ</a:t>
            </a:r>
            <a:r>
              <a:rPr lang="en-US" sz="1200" dirty="0" smtClean="0">
                <a:latin typeface="Symbol" pitchFamily="18" charset="2"/>
              </a:rPr>
              <a:t> </a:t>
            </a:r>
            <a:r>
              <a:rPr lang="en-US" sz="1200" b="1" dirty="0" smtClean="0">
                <a:latin typeface="Symbol" pitchFamily="18" charset="2"/>
              </a:rPr>
              <a:t>- </a:t>
            </a:r>
            <a:r>
              <a:rPr lang="en-US" sz="1200" b="1" dirty="0" smtClean="0">
                <a:solidFill>
                  <a:srgbClr val="0033CC"/>
                </a:solidFill>
              </a:rPr>
              <a:t>DESY</a:t>
            </a:r>
          </a:p>
          <a:p>
            <a:r>
              <a:rPr lang="en-US" sz="1200" b="1" dirty="0" smtClean="0"/>
              <a:t>x</a:t>
            </a:r>
            <a:r>
              <a:rPr lang="en-US" sz="1200" b="1" dirty="0" smtClean="0">
                <a:latin typeface="Symbol" pitchFamily="18" charset="2"/>
              </a:rPr>
              <a:t> - </a:t>
            </a:r>
            <a:r>
              <a:rPr lang="en-US" sz="1200" b="1" dirty="0" smtClean="0">
                <a:solidFill>
                  <a:srgbClr val="0033CC"/>
                </a:solidFill>
              </a:rPr>
              <a:t>Yerevan</a:t>
            </a:r>
            <a:endParaRPr lang="en-US" sz="1200" b="1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26670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GB12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1800" y="4343400"/>
            <a:ext cx="570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SN11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4267200"/>
            <a:ext cx="567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6699"/>
                </a:solidFill>
              </a:rPr>
              <a:t>GZ12</a:t>
            </a:r>
            <a:endParaRPr lang="en-US" sz="1400" b="1" dirty="0">
              <a:solidFill>
                <a:srgbClr val="FF6699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43400" y="5181600"/>
            <a:ext cx="7954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MAID07</a:t>
            </a:r>
            <a:endParaRPr lang="en-US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2362200" y="6858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Comic Sans MS" pitchFamily="66" charset="0"/>
              </a:rPr>
              <a:t>[W. Chen, </a:t>
            </a:r>
            <a:r>
              <a:rPr lang="en-US" sz="1400" i="1" dirty="0" smtClean="0">
                <a:solidFill>
                  <a:schemeClr val="bg1"/>
                </a:solidFill>
                <a:latin typeface="Comic Sans MS" pitchFamily="66" charset="0"/>
              </a:rPr>
              <a:t>et al</a:t>
            </a:r>
            <a:r>
              <a:rPr lang="en-US" sz="1400" dirty="0" smtClean="0">
                <a:solidFill>
                  <a:schemeClr val="bg1"/>
                </a:solidFill>
                <a:latin typeface="Comic Sans MS" pitchFamily="66" charset="0"/>
              </a:rPr>
              <a:t>, arXiv:</a:t>
            </a:r>
            <a:r>
              <a:rPr lang="en-US" sz="1400" dirty="0" smtClean="0">
                <a:solidFill>
                  <a:srgbClr val="FFFF00"/>
                </a:solidFill>
                <a:latin typeface="Comic Sans MS" pitchFamily="66" charset="0"/>
              </a:rPr>
              <a:t>12</a:t>
            </a:r>
            <a:r>
              <a:rPr lang="en-US" sz="1400" dirty="0" smtClean="0">
                <a:solidFill>
                  <a:schemeClr val="bg1"/>
                </a:solidFill>
                <a:latin typeface="Comic Sans MS" pitchFamily="66" charset="0"/>
              </a:rPr>
              <a:t>03.4412 [</a:t>
            </a:r>
            <a:r>
              <a:rPr lang="en-US" sz="1400" dirty="0" err="1" smtClean="0">
                <a:solidFill>
                  <a:schemeClr val="bg1"/>
                </a:solidFill>
                <a:latin typeface="Comic Sans MS" pitchFamily="66" charset="0"/>
              </a:rPr>
              <a:t>hep</a:t>
            </a:r>
            <a:r>
              <a:rPr lang="en-US" sz="1400" dirty="0" smtClean="0">
                <a:solidFill>
                  <a:schemeClr val="bg1"/>
                </a:solidFill>
                <a:latin typeface="Comic Sans MS" pitchFamily="66" charset="0"/>
              </a:rPr>
              <a:t>-ph]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304800" y="3810000"/>
            <a:ext cx="8610600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b="1" dirty="0" smtClean="0"/>
              <a:t>Previous measurements </a:t>
            </a:r>
            <a:r>
              <a:rPr lang="en-US" sz="1200" dirty="0" smtClean="0"/>
              <a:t>used a modified </a:t>
            </a:r>
            <a:r>
              <a:rPr lang="en-US" sz="1200" b="1" dirty="0" err="1" smtClean="0">
                <a:solidFill>
                  <a:srgbClr val="0000CC"/>
                </a:solidFill>
              </a:rPr>
              <a:t>Glauber</a:t>
            </a:r>
            <a:r>
              <a:rPr lang="en-US" sz="1200" dirty="0" smtClean="0"/>
              <a:t> approach and the procedure of unfolding the </a:t>
            </a:r>
            <a:r>
              <a:rPr lang="en-US" sz="1200" b="1" dirty="0" smtClean="0">
                <a:solidFill>
                  <a:srgbClr val="0000CC"/>
                </a:solidFill>
              </a:rPr>
              <a:t>Fermi</a:t>
            </a:r>
            <a:r>
              <a:rPr lang="en-US" sz="1200" b="1" dirty="0" smtClean="0"/>
              <a:t> </a:t>
            </a:r>
            <a:r>
              <a:rPr lang="en-US" sz="1200" dirty="0" smtClean="0"/>
              <a:t>motion of the `</a:t>
            </a:r>
            <a:r>
              <a:rPr lang="en-US" sz="1200" b="1" dirty="0" smtClean="0">
                <a:solidFill>
                  <a:srgbClr val="0000CC"/>
                </a:solidFill>
              </a:rPr>
              <a:t>neutron</a:t>
            </a:r>
            <a:r>
              <a:rPr lang="en-US" sz="1200" dirty="0" smtClean="0"/>
              <a:t>’</a:t>
            </a:r>
            <a:r>
              <a:rPr lang="en-US" sz="1200" dirty="0" smtClean="0">
                <a:solidFill>
                  <a:srgbClr val="0000CC"/>
                </a:solidFill>
              </a:rPr>
              <a:t> </a:t>
            </a:r>
            <a:r>
              <a:rPr lang="en-US" sz="1200" dirty="0" smtClean="0"/>
              <a:t>target.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384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graphicFrame>
        <p:nvGraphicFramePr>
          <p:cNvPr id="77826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96610" name="Bitmap Image" r:id="rId10" imgW="1952898" imgH="2000000" progId="PBrush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de-DE" dirty="0" smtClean="0">
                <a:solidFill>
                  <a:srgbClr val="FFFF00"/>
                </a:solidFill>
                <a:latin typeface="Monotype Corsiva" pitchFamily="66" charset="0"/>
              </a:rPr>
              <a:t>E</a:t>
            </a:r>
            <a:r>
              <a:rPr lang="de-DE" baseline="-25000" dirty="0" smtClean="0">
                <a:solidFill>
                  <a:srgbClr val="FFFF00"/>
                </a:solidFill>
                <a:latin typeface="Monotype Corsiva" pitchFamily="66" charset="0"/>
              </a:rPr>
              <a:t>0</a:t>
            </a:r>
            <a:r>
              <a:rPr lang="de-DE" sz="3600" dirty="0" smtClean="0">
                <a:solidFill>
                  <a:srgbClr val="FFFF00"/>
                </a:solidFill>
                <a:latin typeface="Monotype Corsiva" pitchFamily="66" charset="0"/>
              </a:rPr>
              <a:t>+</a:t>
            </a:r>
            <a:r>
              <a:rPr lang="de-DE" dirty="0" smtClean="0">
                <a:solidFill>
                  <a:schemeClr val="bg1"/>
                </a:solidFill>
                <a:latin typeface="Monotype Corsiva" pitchFamily="66" charset="0"/>
              </a:rPr>
              <a:t> Neutron Multipole</a:t>
            </a:r>
          </a:p>
        </p:txBody>
      </p:sp>
      <p:sp>
        <p:nvSpPr>
          <p:cNvPr id="21512" name="Text Box 3"/>
          <p:cNvSpPr txBox="1">
            <a:spLocks noChangeArrowheads="1"/>
          </p:cNvSpPr>
          <p:nvPr/>
        </p:nvSpPr>
        <p:spPr bwMode="auto">
          <a:xfrm>
            <a:off x="2039938" y="28336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13" name="Text Box 4"/>
          <p:cNvSpPr txBox="1">
            <a:spLocks noChangeArrowheads="1"/>
          </p:cNvSpPr>
          <p:nvPr/>
        </p:nvSpPr>
        <p:spPr bwMode="auto">
          <a:xfrm>
            <a:off x="2574925" y="3730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4" name="Text Box 5"/>
          <p:cNvSpPr txBox="1">
            <a:spLocks noChangeArrowheads="1"/>
          </p:cNvSpPr>
          <p:nvPr/>
        </p:nvSpPr>
        <p:spPr bwMode="auto">
          <a:xfrm>
            <a:off x="4937125" y="4098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Symbol" pitchFamily="18" charset="2"/>
            </a:endParaRPr>
          </a:p>
          <a:p>
            <a:endParaRPr lang="en-US"/>
          </a:p>
        </p:txBody>
      </p:sp>
      <p:sp>
        <p:nvSpPr>
          <p:cNvPr id="21515" name="Text Box 6"/>
          <p:cNvSpPr txBox="1">
            <a:spLocks noChangeArrowheads="1"/>
          </p:cNvSpPr>
          <p:nvPr/>
        </p:nvSpPr>
        <p:spPr bwMode="auto">
          <a:xfrm>
            <a:off x="1736725" y="5407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6" name="Text Box 7"/>
          <p:cNvSpPr txBox="1">
            <a:spLocks noChangeArrowheads="1"/>
          </p:cNvSpPr>
          <p:nvPr/>
        </p:nvSpPr>
        <p:spPr bwMode="auto">
          <a:xfrm>
            <a:off x="1050925" y="601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7" name="Text Box 8"/>
          <p:cNvSpPr txBox="1">
            <a:spLocks noChangeArrowheads="1"/>
          </p:cNvSpPr>
          <p:nvPr/>
        </p:nvSpPr>
        <p:spPr bwMode="auto">
          <a:xfrm>
            <a:off x="729615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18" name="Text Box 9"/>
          <p:cNvSpPr txBox="1">
            <a:spLocks noChangeArrowheads="1"/>
          </p:cNvSpPr>
          <p:nvPr/>
        </p:nvSpPr>
        <p:spPr bwMode="auto">
          <a:xfrm>
            <a:off x="750570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19" name="Text Box 10"/>
          <p:cNvSpPr txBox="1">
            <a:spLocks noChangeArrowheads="1"/>
          </p:cNvSpPr>
          <p:nvPr/>
        </p:nvSpPr>
        <p:spPr bwMode="auto">
          <a:xfrm>
            <a:off x="7464425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20" name="Text Box 11"/>
          <p:cNvSpPr txBox="1">
            <a:spLocks noChangeArrowheads="1"/>
          </p:cNvSpPr>
          <p:nvPr/>
        </p:nvSpPr>
        <p:spPr bwMode="auto">
          <a:xfrm>
            <a:off x="746125" y="5330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1" name="Text Box 12"/>
          <p:cNvSpPr txBox="1">
            <a:spLocks noChangeArrowheads="1"/>
          </p:cNvSpPr>
          <p:nvPr/>
        </p:nvSpPr>
        <p:spPr bwMode="auto">
          <a:xfrm>
            <a:off x="5622925" y="2359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5318125" y="5178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3" name="Text Box 14"/>
          <p:cNvSpPr txBox="1">
            <a:spLocks noChangeArrowheads="1"/>
          </p:cNvSpPr>
          <p:nvPr/>
        </p:nvSpPr>
        <p:spPr bwMode="auto">
          <a:xfrm>
            <a:off x="2422525" y="4949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7" name="Text Box 19"/>
          <p:cNvSpPr txBox="1">
            <a:spLocks noChangeArrowheads="1"/>
          </p:cNvSpPr>
          <p:nvPr/>
        </p:nvSpPr>
        <p:spPr bwMode="auto">
          <a:xfrm>
            <a:off x="8061325" y="9112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3" name="Text Box 27"/>
          <p:cNvSpPr txBox="1">
            <a:spLocks noChangeArrowheads="1"/>
          </p:cNvSpPr>
          <p:nvPr/>
        </p:nvSpPr>
        <p:spPr bwMode="auto">
          <a:xfrm>
            <a:off x="898525" y="4416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4" name="Text Box 29"/>
          <p:cNvSpPr txBox="1">
            <a:spLocks noChangeArrowheads="1"/>
          </p:cNvSpPr>
          <p:nvPr/>
        </p:nvSpPr>
        <p:spPr bwMode="auto">
          <a:xfrm>
            <a:off x="3794125" y="5635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6" name="Text Box 31"/>
          <p:cNvSpPr txBox="1">
            <a:spLocks noChangeArrowheads="1"/>
          </p:cNvSpPr>
          <p:nvPr/>
        </p:nvSpPr>
        <p:spPr bwMode="auto">
          <a:xfrm>
            <a:off x="5089525" y="213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8213725" y="220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9" name="Text Box 36"/>
          <p:cNvSpPr txBox="1">
            <a:spLocks noChangeArrowheads="1"/>
          </p:cNvSpPr>
          <p:nvPr/>
        </p:nvSpPr>
        <p:spPr bwMode="auto">
          <a:xfrm>
            <a:off x="5927725" y="4949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43" name="Text Box 41"/>
          <p:cNvSpPr txBox="1">
            <a:spLocks noChangeArrowheads="1"/>
          </p:cNvSpPr>
          <p:nvPr/>
        </p:nvSpPr>
        <p:spPr bwMode="auto">
          <a:xfrm>
            <a:off x="5394325" y="6169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63046BCE-354E-4CB4-8F70-517268F51B0F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</a:rPr>
              <a:t> 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21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03425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209922" name="Bitmap Image" r:id="rId3" imgW="1952898" imgH="2000000" progId="PBrush">
              <p:embed/>
            </p:oleObj>
          </a:graphicData>
        </a:graphic>
      </p:graphicFrame>
      <p:graphicFrame>
        <p:nvGraphicFramePr>
          <p:cNvPr id="103426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209923" name="Bitmap Image" r:id="rId4" imgW="10457143" imgH="7714286" progId="PBrush">
              <p:embed/>
            </p:oleObj>
          </a:graphicData>
        </a:graphic>
      </p:graphicFrame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447800"/>
            <a:ext cx="26193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581400"/>
            <a:ext cx="2095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581400"/>
            <a:ext cx="207450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3429000"/>
            <a:ext cx="219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352800"/>
            <a:ext cx="6191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5334000"/>
            <a:ext cx="6191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6" name="Straight Arrow Connector 55"/>
          <p:cNvCxnSpPr/>
          <p:nvPr/>
        </p:nvCxnSpPr>
        <p:spPr>
          <a:xfrm rot="10800000">
            <a:off x="6477000" y="4495800"/>
            <a:ext cx="1588" cy="278328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5963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53200" y="4648200"/>
            <a:ext cx="933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304800" y="1066801"/>
            <a:ext cx="3886200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 [R. Workman, </a:t>
            </a:r>
            <a:r>
              <a:rPr lang="en-US" sz="1200" i="1" dirty="0" smtClean="0">
                <a:latin typeface="Comic Sans MS" pitchFamily="66" charset="0"/>
              </a:rPr>
              <a:t>et al</a:t>
            </a:r>
            <a:r>
              <a:rPr lang="en-US" sz="1200" dirty="0" smtClean="0">
                <a:latin typeface="Comic Sans MS" pitchFamily="66" charset="0"/>
              </a:rPr>
              <a:t> , Phys Rev C </a:t>
            </a:r>
            <a:r>
              <a:rPr lang="en-US" sz="1200" b="1" dirty="0" smtClean="0">
                <a:latin typeface="Comic Sans MS" pitchFamily="66" charset="0"/>
              </a:rPr>
              <a:t>85</a:t>
            </a:r>
            <a:r>
              <a:rPr lang="en-US" sz="1200" dirty="0" smtClean="0">
                <a:latin typeface="Comic Sans MS" pitchFamily="66" charset="0"/>
              </a:rPr>
              <a:t>, 025201 (2012)] </a:t>
            </a:r>
            <a:endParaRPr lang="en-US" sz="1200" dirty="0"/>
          </a:p>
        </p:txBody>
      </p:sp>
      <p:sp>
        <p:nvSpPr>
          <p:cNvPr id="58" name="Rectangle 57"/>
          <p:cNvSpPr/>
          <p:nvPr/>
        </p:nvSpPr>
        <p:spPr>
          <a:xfrm>
            <a:off x="5410200" y="1066800"/>
            <a:ext cx="3581400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omic Sans MS" pitchFamily="66" charset="0"/>
              </a:rPr>
              <a:t>[R. Di Salvo,</a:t>
            </a:r>
            <a:r>
              <a:rPr lang="en-US" sz="1200" i="1" dirty="0" smtClean="0">
                <a:latin typeface="Comic Sans MS" pitchFamily="66" charset="0"/>
              </a:rPr>
              <a:t> et al ,</a:t>
            </a:r>
            <a:r>
              <a:rPr lang="en-US" sz="1200" dirty="0" err="1" smtClean="0">
                <a:latin typeface="Comic Sans MS" pitchFamily="66" charset="0"/>
              </a:rPr>
              <a:t>Eur</a:t>
            </a:r>
            <a:r>
              <a:rPr lang="en-US" sz="1200" dirty="0" smtClean="0">
                <a:latin typeface="Comic Sans MS" pitchFamily="66" charset="0"/>
              </a:rPr>
              <a:t> Phys J A </a:t>
            </a:r>
            <a:r>
              <a:rPr lang="en-US" sz="1200" b="1" dirty="0" smtClean="0">
                <a:latin typeface="Comic Sans MS" pitchFamily="66" charset="0"/>
              </a:rPr>
              <a:t>42</a:t>
            </a:r>
            <a:r>
              <a:rPr lang="en-US" sz="1200" dirty="0" smtClean="0">
                <a:latin typeface="Comic Sans MS" pitchFamily="66" charset="0"/>
              </a:rPr>
              <a:t>, 151 (2009)]</a:t>
            </a:r>
            <a:endParaRPr lang="en-US" sz="1200" dirty="0"/>
          </a:p>
        </p:txBody>
      </p:sp>
      <p:sp>
        <p:nvSpPr>
          <p:cNvPr id="59" name="Rectangle 58"/>
          <p:cNvSpPr/>
          <p:nvPr/>
        </p:nvSpPr>
        <p:spPr>
          <a:xfrm>
            <a:off x="7467600" y="228600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Im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543800" y="4267200"/>
            <a:ext cx="426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223555" y="1524000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3CC33"/>
                </a:solidFill>
                <a:latin typeface="Comic Sans MS" pitchFamily="66" charset="0"/>
              </a:rPr>
              <a:t>MAID07</a:t>
            </a:r>
            <a:endParaRPr lang="en-US" sz="1200" dirty="0">
              <a:solidFill>
                <a:srgbClr val="33CC3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02717" y="2209800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33CC33"/>
                </a:solidFill>
                <a:latin typeface="Comic Sans MS" pitchFamily="66" charset="0"/>
              </a:rPr>
              <a:t>Modified</a:t>
            </a:r>
          </a:p>
          <a:p>
            <a:r>
              <a:rPr lang="en-US" sz="1200" b="1" dirty="0" smtClean="0">
                <a:solidFill>
                  <a:srgbClr val="33CC33"/>
                </a:solidFill>
                <a:latin typeface="Comic Sans MS" pitchFamily="66" charset="0"/>
              </a:rPr>
              <a:t>MAID07</a:t>
            </a:r>
            <a:endParaRPr lang="en-US" sz="1200" dirty="0">
              <a:solidFill>
                <a:srgbClr val="33CC33"/>
              </a:solidFill>
            </a:endParaRPr>
          </a:p>
        </p:txBody>
      </p:sp>
      <p:sp>
        <p:nvSpPr>
          <p:cNvPr id="63" name="Line 16"/>
          <p:cNvSpPr>
            <a:spLocks noChangeShapeType="1"/>
          </p:cNvSpPr>
          <p:nvPr/>
        </p:nvSpPr>
        <p:spPr bwMode="auto">
          <a:xfrm flipH="1" flipV="1">
            <a:off x="7772400" y="2057400"/>
            <a:ext cx="457200" cy="4572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49" name="Line 16"/>
          <p:cNvSpPr>
            <a:spLocks noChangeShapeType="1"/>
          </p:cNvSpPr>
          <p:nvPr/>
        </p:nvSpPr>
        <p:spPr bwMode="auto">
          <a:xfrm flipH="1">
            <a:off x="7772400" y="1676400"/>
            <a:ext cx="457200" cy="1524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pic>
        <p:nvPicPr>
          <p:cNvPr id="716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3962400"/>
            <a:ext cx="3429000" cy="238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" y="1524000"/>
            <a:ext cx="3352800" cy="240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Arrow Connector 38"/>
          <p:cNvCxnSpPr/>
          <p:nvPr/>
        </p:nvCxnSpPr>
        <p:spPr>
          <a:xfrm rot="10800000">
            <a:off x="1752600" y="5029200"/>
            <a:ext cx="1588" cy="278328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rot="10800000">
            <a:off x="1752600" y="1981200"/>
            <a:ext cx="1588" cy="278328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3124200" y="4495800"/>
            <a:ext cx="479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00FF"/>
                </a:solidFill>
              </a:rPr>
              <a:t>11</a:t>
            </a:r>
            <a:endParaRPr lang="en-US" sz="2000" b="1" baseline="-25000" dirty="0">
              <a:solidFill>
                <a:srgbClr val="0000FF"/>
              </a:solidFill>
            </a:endParaRPr>
          </a:p>
        </p:txBody>
      </p:sp>
      <p:sp>
        <p:nvSpPr>
          <p:cNvPr id="21544" name="Text Box 43"/>
          <p:cNvSpPr txBox="1">
            <a:spLocks noChangeArrowheads="1"/>
          </p:cNvSpPr>
          <p:nvPr/>
        </p:nvSpPr>
        <p:spPr bwMode="auto">
          <a:xfrm>
            <a:off x="2209800" y="5638800"/>
            <a:ext cx="1034257" cy="246221"/>
          </a:xfrm>
          <a:prstGeom prst="rect">
            <a:avLst/>
          </a:prstGeom>
          <a:solidFill>
            <a:srgbClr val="E1E1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 dirty="0">
                <a:solidFill>
                  <a:srgbClr val="660066"/>
                </a:solidFill>
              </a:rPr>
              <a:t>BW for</a:t>
            </a:r>
            <a:r>
              <a:rPr lang="en-US" sz="1000" b="1" dirty="0">
                <a:solidFill>
                  <a:srgbClr val="660066"/>
                </a:solidFill>
                <a:latin typeface="Symbol" pitchFamily="18" charset="2"/>
              </a:rPr>
              <a:t> </a:t>
            </a:r>
            <a:r>
              <a:rPr lang="en-US" sz="1000" b="1" dirty="0" err="1">
                <a:solidFill>
                  <a:srgbClr val="660066"/>
                </a:solidFill>
                <a:latin typeface="Symbol" pitchFamily="18" charset="2"/>
              </a:rPr>
              <a:t>p</a:t>
            </a:r>
            <a:r>
              <a:rPr lang="en-US" sz="1000" b="1" dirty="0" err="1">
                <a:solidFill>
                  <a:srgbClr val="660066"/>
                </a:solidFill>
              </a:rPr>
              <a:t>N</a:t>
            </a:r>
            <a:r>
              <a:rPr lang="en-US" sz="1000" b="1" dirty="0">
                <a:solidFill>
                  <a:srgbClr val="660066"/>
                </a:solidFill>
              </a:rPr>
              <a:t> </a:t>
            </a:r>
            <a:r>
              <a:rPr lang="en-US" sz="1000" b="1" dirty="0">
                <a:solidFill>
                  <a:srgbClr val="FF0000"/>
                </a:solidFill>
              </a:rPr>
              <a:t>SP06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 rot="10800000">
            <a:off x="6477000" y="1752600"/>
            <a:ext cx="1588" cy="278328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905000" y="1676400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SN11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219200" y="2286000"/>
            <a:ext cx="8162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6699"/>
                </a:solidFill>
                <a:latin typeface="Comic Sans MS" pitchFamily="66" charset="0"/>
              </a:rPr>
              <a:t>MAID07</a:t>
            </a:r>
            <a:endParaRPr lang="en-US" sz="1200" dirty="0">
              <a:solidFill>
                <a:srgbClr val="FF6699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667000" y="2362200"/>
            <a:ext cx="495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/>
              <a:t>SP09</a:t>
            </a:r>
            <a:endParaRPr lang="en-US" sz="12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4114800" y="2971800"/>
            <a:ext cx="1447800" cy="1015663"/>
          </a:xfrm>
          <a:prstGeom prst="rect">
            <a:avLst/>
          </a:prstGeom>
          <a:solidFill>
            <a:srgbClr val="B381D9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b="1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rgbClr val="FFFF00"/>
                </a:solidFill>
              </a:rPr>
              <a:t>The difference 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    between </a:t>
            </a:r>
          </a:p>
          <a:p>
            <a:r>
              <a:rPr lang="en-US" sz="1200" b="1" dirty="0" smtClean="0">
                <a:solidFill>
                  <a:srgbClr val="0000FF"/>
                </a:solidFill>
              </a:rPr>
              <a:t>    SN11 </a:t>
            </a:r>
            <a:r>
              <a:rPr lang="en-US" sz="1100" b="1" dirty="0" smtClean="0">
                <a:solidFill>
                  <a:srgbClr val="FFFF00"/>
                </a:solidFill>
              </a:rPr>
              <a:t>&amp;</a:t>
            </a:r>
            <a:r>
              <a:rPr lang="en-US" sz="1200" b="1" dirty="0" smtClean="0">
                <a:solidFill>
                  <a:srgbClr val="FFFF00"/>
                </a:solidFill>
              </a:rPr>
              <a:t> </a:t>
            </a:r>
            <a:r>
              <a:rPr lang="en-US" sz="1200" b="1" dirty="0" smtClean="0"/>
              <a:t>SP09</a:t>
            </a:r>
            <a:r>
              <a:rPr lang="en-US" sz="1200" b="1" dirty="0" smtClean="0">
                <a:solidFill>
                  <a:srgbClr val="FFFF00"/>
                </a:solidFill>
              </a:rPr>
              <a:t> is 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    visible above 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    E = </a:t>
            </a:r>
            <a:r>
              <a:rPr lang="en-US" sz="1200" b="1" dirty="0" smtClean="0">
                <a:solidFill>
                  <a:srgbClr val="FF0000"/>
                </a:solidFill>
              </a:rPr>
              <a:t>400</a:t>
            </a:r>
            <a:r>
              <a:rPr lang="en-US" sz="1200" b="1" dirty="0" smtClean="0">
                <a:solidFill>
                  <a:srgbClr val="FFFF00"/>
                </a:solidFill>
              </a:rPr>
              <a:t> MeV</a:t>
            </a: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 flipH="1" flipV="1">
            <a:off x="1447800" y="2667000"/>
            <a:ext cx="2819400" cy="1143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114800" y="4267200"/>
            <a:ext cx="1447800" cy="646331"/>
          </a:xfrm>
          <a:prstGeom prst="rect">
            <a:avLst/>
          </a:prstGeom>
          <a:solidFill>
            <a:srgbClr val="B381D9"/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b="1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rgbClr val="FFFF00"/>
                </a:solidFill>
              </a:rPr>
              <a:t>Modified </a:t>
            </a:r>
            <a:r>
              <a:rPr lang="en-US" sz="1200" b="1" dirty="0" smtClean="0">
                <a:solidFill>
                  <a:srgbClr val="00B050"/>
                </a:solidFill>
              </a:rPr>
              <a:t>MAID07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    is different above</a:t>
            </a:r>
          </a:p>
          <a:p>
            <a:r>
              <a:rPr lang="en-US" sz="1200" b="1" dirty="0" smtClean="0">
                <a:solidFill>
                  <a:srgbClr val="FFFF00"/>
                </a:solidFill>
              </a:rPr>
              <a:t>    E = </a:t>
            </a:r>
            <a:r>
              <a:rPr lang="en-US" sz="1200" b="1" dirty="0" smtClean="0">
                <a:solidFill>
                  <a:srgbClr val="FF0000"/>
                </a:solidFill>
              </a:rPr>
              <a:t>1000</a:t>
            </a:r>
            <a:r>
              <a:rPr lang="en-US" sz="1200" b="1" dirty="0" smtClean="0">
                <a:solidFill>
                  <a:srgbClr val="FFFF00"/>
                </a:solidFill>
              </a:rPr>
              <a:t> MeV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71" name="Line 16"/>
          <p:cNvSpPr>
            <a:spLocks noChangeShapeType="1"/>
          </p:cNvSpPr>
          <p:nvPr/>
        </p:nvSpPr>
        <p:spPr bwMode="auto">
          <a:xfrm flipV="1">
            <a:off x="5257800" y="3962400"/>
            <a:ext cx="1752600" cy="8382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828800" y="5257800"/>
            <a:ext cx="2840842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sz="1200" dirty="0" smtClean="0">
                <a:solidFill>
                  <a:schemeClr val="bg1"/>
                </a:solidFill>
                <a:latin typeface="Symbol" pitchFamily="18" charset="2"/>
              </a:rPr>
              <a:t>-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cusp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Comic Sans MS" pitchFamily="66" charset="0"/>
              </a:rPr>
              <a:t>is more pronounced for </a:t>
            </a:r>
            <a:r>
              <a:rPr lang="en-US" sz="1200" b="1" dirty="0" smtClean="0">
                <a:solidFill>
                  <a:srgbClr val="FF0000"/>
                </a:solidFill>
                <a:latin typeface="Comic Sans MS" pitchFamily="66" charset="0"/>
              </a:rPr>
              <a:t>SN11</a:t>
            </a:r>
            <a:endParaRPr lang="en-US" sz="1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2098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114800" y="1066800"/>
            <a:ext cx="1331390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0000CC"/>
                </a:solidFill>
              </a:rPr>
              <a:t>No new CLAS </a:t>
            </a:r>
          </a:p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Symbol" pitchFamily="18" charset="2"/>
              </a:rPr>
              <a:t>p</a:t>
            </a:r>
            <a:r>
              <a:rPr lang="en-US" sz="1600" b="1" baseline="30000" dirty="0" smtClean="0">
                <a:solidFill>
                  <a:srgbClr val="0000CC"/>
                </a:solidFill>
                <a:latin typeface="Symbol" pitchFamily="18" charset="2"/>
              </a:rPr>
              <a:t>-</a:t>
            </a:r>
            <a:r>
              <a:rPr lang="en-US" sz="1600" dirty="0" smtClean="0">
                <a:solidFill>
                  <a:srgbClr val="0000CC"/>
                </a:solidFill>
              </a:rPr>
              <a:t>p </a:t>
            </a:r>
            <a:r>
              <a:rPr lang="en-US" sz="1600" dirty="0" err="1" smtClean="0">
                <a:solidFill>
                  <a:srgbClr val="0000CC"/>
                </a:solidFill>
              </a:rPr>
              <a:t>d</a:t>
            </a:r>
            <a:r>
              <a:rPr lang="en-US" sz="1600" b="1" dirty="0" err="1" smtClean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1600" dirty="0" smtClean="0">
                <a:solidFill>
                  <a:srgbClr val="0000CC"/>
                </a:solidFill>
              </a:rPr>
              <a:t>/</a:t>
            </a:r>
            <a:r>
              <a:rPr lang="en-US" sz="1600" dirty="0" err="1" smtClean="0">
                <a:solidFill>
                  <a:srgbClr val="0000CC"/>
                </a:solidFill>
              </a:rPr>
              <a:t>d</a:t>
            </a:r>
            <a:r>
              <a:rPr lang="en-US" sz="1600" b="1" dirty="0" err="1" smtClean="0">
                <a:solidFill>
                  <a:srgbClr val="0000CC"/>
                </a:solidFill>
                <a:latin typeface="Symbol" pitchFamily="18" charset="2"/>
              </a:rPr>
              <a:t>W</a:t>
            </a:r>
            <a:r>
              <a:rPr lang="en-US" sz="1600" dirty="0" smtClean="0">
                <a:solidFill>
                  <a:srgbClr val="0000CC"/>
                </a:solidFill>
              </a:rPr>
              <a:t> 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4648200" y="5943600"/>
            <a:ext cx="2743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mic Sans MS" pitchFamily="66" charset="0"/>
              </a:rPr>
              <a:t>For </a:t>
            </a:r>
            <a:r>
              <a:rPr lang="en-US" sz="1200" b="1" dirty="0" smtClean="0">
                <a:solidFill>
                  <a:srgbClr val="0000CC"/>
                </a:solidFill>
                <a:latin typeface="Symbol" pitchFamily="18" charset="2"/>
              </a:rPr>
              <a:t>p</a:t>
            </a:r>
            <a:r>
              <a:rPr lang="en-US" sz="1200" dirty="0" smtClean="0">
                <a:solidFill>
                  <a:srgbClr val="0000CC"/>
                </a:solidFill>
                <a:latin typeface="Comic Sans MS" pitchFamily="66" charset="0"/>
                <a:sym typeface="Wingdings" pitchFamily="2" charset="2"/>
              </a:rPr>
              <a:t>2</a:t>
            </a:r>
            <a:r>
              <a:rPr lang="en-US" sz="1200" b="1" dirty="0" smtClean="0">
                <a:solidFill>
                  <a:srgbClr val="0000CC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1200" dirty="0" smtClean="0">
                <a:latin typeface="Comic Sans MS" pitchFamily="66" charset="0"/>
                <a:sym typeface="Wingdings" pitchFamily="2" charset="2"/>
              </a:rPr>
              <a:t>, we use    </a:t>
            </a:r>
            <a:r>
              <a:rPr lang="en-US" sz="1200" b="1" dirty="0" smtClean="0">
                <a:solidFill>
                  <a:srgbClr val="0033CC"/>
                </a:solidFill>
                <a:latin typeface="Comic Sans MS" pitchFamily="66" charset="0"/>
              </a:rPr>
              <a:t>log-likelihood</a:t>
            </a:r>
          </a:p>
          <a:p>
            <a:r>
              <a:rPr lang="en-US" sz="1200" dirty="0" smtClean="0">
                <a:latin typeface="Comic Sans MS" pitchFamily="66" charset="0"/>
              </a:rPr>
              <a:t>while for the rest </a:t>
            </a:r>
            <a:r>
              <a:rPr lang="en-US" sz="1200" dirty="0" smtClean="0">
                <a:latin typeface="Symbol" pitchFamily="18" charset="2"/>
              </a:rPr>
              <a:t>-</a:t>
            </a:r>
            <a:r>
              <a:rPr lang="en-US" sz="1200" dirty="0" smtClean="0">
                <a:latin typeface="Comic Sans MS" pitchFamily="66" charset="0"/>
              </a:rPr>
              <a:t> </a:t>
            </a:r>
            <a:r>
              <a:rPr lang="en-US" sz="1200" b="1" dirty="0" smtClean="0">
                <a:solidFill>
                  <a:srgbClr val="0033CC"/>
                </a:solidFill>
                <a:latin typeface="Comic Sans MS" pitchFamily="66" charset="0"/>
              </a:rPr>
              <a:t>least-squares</a:t>
            </a:r>
          </a:p>
          <a:p>
            <a:r>
              <a:rPr lang="en-US" sz="1200" dirty="0" smtClean="0">
                <a:latin typeface="Comic Sans MS" pitchFamily="66" charset="0"/>
              </a:rPr>
              <a:t>technologies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Monotype Corsiva" pitchFamily="66" charset="0"/>
              </a:rPr>
              <a:t>PWA</a:t>
            </a:r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 for non-Strange Baryons </a:t>
            </a:r>
            <a:r>
              <a:rPr lang="en-US" sz="3200" dirty="0" smtClean="0">
                <a:solidFill>
                  <a:schemeClr val="bg1"/>
                </a:solidFill>
                <a:latin typeface="Monotype Corsiva" pitchFamily="66" charset="0"/>
              </a:rPr>
              <a:t>&amp;</a:t>
            </a:r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b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Monotype Corsiva" pitchFamily="66" charset="0"/>
              </a:rPr>
              <a:t>SAID</a:t>
            </a:r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 Database</a:t>
            </a:r>
            <a:r>
              <a:rPr lang="en-US" dirty="0" smtClean="0">
                <a:solidFill>
                  <a:srgbClr val="FFFF00"/>
                </a:solidFill>
                <a:latin typeface="Monotype Corsiva" pitchFamily="66" charset="0"/>
              </a:rPr>
              <a:t> </a:t>
            </a:r>
            <a:endParaRPr lang="en-US" dirty="0" smtClean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013325" y="4264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0970" name="Text Box 12"/>
          <p:cNvSpPr txBox="1">
            <a:spLocks noChangeArrowheads="1"/>
          </p:cNvSpPr>
          <p:nvPr/>
        </p:nvSpPr>
        <p:spPr bwMode="auto">
          <a:xfrm>
            <a:off x="6232525" y="3806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0971" name="Text Box 13"/>
          <p:cNvSpPr txBox="1">
            <a:spLocks noChangeArrowheads="1"/>
          </p:cNvSpPr>
          <p:nvPr/>
        </p:nvSpPr>
        <p:spPr bwMode="auto">
          <a:xfrm>
            <a:off x="2193925" y="62452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B5ACF9D2-709C-4AC5-8CA3-E72662A694B3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Strakovsky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3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 flipH="1" flipV="1">
            <a:off x="4191000" y="35052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 flipV="1">
            <a:off x="4191000" y="39624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2"/>
          <p:cNvSpPr>
            <a:spLocks noChangeShapeType="1"/>
          </p:cNvSpPr>
          <p:nvPr/>
        </p:nvSpPr>
        <p:spPr bwMode="auto">
          <a:xfrm flipH="1" flipV="1">
            <a:off x="4191000" y="44196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H="1" flipV="1">
            <a:off x="4191000" y="48006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2"/>
          <p:cNvSpPr>
            <a:spLocks noChangeShapeType="1"/>
          </p:cNvSpPr>
          <p:nvPr/>
        </p:nvSpPr>
        <p:spPr bwMode="auto">
          <a:xfrm flipV="1">
            <a:off x="7391400" y="37338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flipV="1">
            <a:off x="7391400" y="41148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6" name="Line 22"/>
          <p:cNvSpPr>
            <a:spLocks noChangeShapeType="1"/>
          </p:cNvSpPr>
          <p:nvPr/>
        </p:nvSpPr>
        <p:spPr bwMode="auto">
          <a:xfrm flipV="1">
            <a:off x="7391400" y="45720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7" name="Line 22"/>
          <p:cNvSpPr>
            <a:spLocks noChangeShapeType="1"/>
          </p:cNvSpPr>
          <p:nvPr/>
        </p:nvSpPr>
        <p:spPr bwMode="auto">
          <a:xfrm flipV="1">
            <a:off x="7391400" y="50292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8" name="Line 22"/>
          <p:cNvSpPr>
            <a:spLocks noChangeShapeType="1"/>
          </p:cNvSpPr>
          <p:nvPr/>
        </p:nvSpPr>
        <p:spPr bwMode="auto">
          <a:xfrm flipH="1" flipV="1">
            <a:off x="4191000" y="52578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H="1" flipV="1">
            <a:off x="4191000" y="57150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581400" y="3352800"/>
            <a:ext cx="617477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31,402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848600" y="3962400"/>
            <a:ext cx="617477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38,162</a:t>
            </a:r>
            <a:endParaRPr lang="en-US" sz="1200" b="1" dirty="0"/>
          </a:p>
        </p:txBody>
      </p:sp>
      <p:sp>
        <p:nvSpPr>
          <p:cNvPr id="47" name="Rectangle 46"/>
          <p:cNvSpPr/>
          <p:nvPr/>
        </p:nvSpPr>
        <p:spPr>
          <a:xfrm>
            <a:off x="7848600" y="4419600"/>
            <a:ext cx="696024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113,900</a:t>
            </a:r>
            <a:endParaRPr lang="en-US" sz="1200" b="1" dirty="0"/>
          </a:p>
        </p:txBody>
      </p:sp>
      <p:pic>
        <p:nvPicPr>
          <p:cNvPr id="2949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295400"/>
            <a:ext cx="277775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Line 22"/>
          <p:cNvSpPr>
            <a:spLocks noChangeShapeType="1"/>
          </p:cNvSpPr>
          <p:nvPr/>
        </p:nvSpPr>
        <p:spPr bwMode="auto">
          <a:xfrm flipV="1">
            <a:off x="7391400" y="5486400"/>
            <a:ext cx="457200" cy="0"/>
          </a:xfrm>
          <a:prstGeom prst="line">
            <a:avLst/>
          </a:prstGeom>
          <a:noFill/>
          <a:ln w="15875">
            <a:solidFill>
              <a:schemeClr val="tx2">
                <a:lumMod val="75000"/>
              </a:schemeClr>
            </a:solidFill>
            <a:miter lim="800000"/>
            <a:headEnd/>
            <a:tailEnd type="triangle" w="sm" len="lg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7848600" y="4876800"/>
            <a:ext cx="538930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6,235</a:t>
            </a:r>
            <a:endParaRPr lang="en-US" sz="1200" b="1" dirty="0"/>
          </a:p>
        </p:txBody>
      </p:sp>
      <p:sp>
        <p:nvSpPr>
          <p:cNvPr id="51" name="Rectangle 50"/>
          <p:cNvSpPr/>
          <p:nvPr/>
        </p:nvSpPr>
        <p:spPr>
          <a:xfrm>
            <a:off x="3657600" y="5105400"/>
            <a:ext cx="538930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1,030</a:t>
            </a:r>
            <a:endParaRPr lang="en-US" sz="1200" b="1" dirty="0"/>
          </a:p>
        </p:txBody>
      </p:sp>
      <p:sp>
        <p:nvSpPr>
          <p:cNvPr id="52" name="Rectangle 51"/>
          <p:cNvSpPr/>
          <p:nvPr/>
        </p:nvSpPr>
        <p:spPr>
          <a:xfrm>
            <a:off x="7848600" y="5334000"/>
            <a:ext cx="538930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1,914</a:t>
            </a:r>
            <a:endParaRPr lang="en-US" sz="1200" b="1" dirty="0"/>
          </a:p>
        </p:txBody>
      </p:sp>
      <p:sp>
        <p:nvSpPr>
          <p:cNvPr id="53" name="Rectangle 52"/>
          <p:cNvSpPr/>
          <p:nvPr/>
        </p:nvSpPr>
        <p:spPr>
          <a:xfrm>
            <a:off x="3657600" y="5562600"/>
            <a:ext cx="538930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6,083</a:t>
            </a:r>
            <a:endParaRPr lang="en-US" sz="1200" b="1" dirty="0"/>
          </a:p>
        </p:txBody>
      </p:sp>
      <p:sp>
        <p:nvSpPr>
          <p:cNvPr id="54" name="Rectangle 53"/>
          <p:cNvSpPr/>
          <p:nvPr/>
        </p:nvSpPr>
        <p:spPr>
          <a:xfrm>
            <a:off x="3657600" y="4648200"/>
            <a:ext cx="538930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9,086</a:t>
            </a:r>
            <a:endParaRPr lang="en-US" sz="1200" b="1" dirty="0"/>
          </a:p>
        </p:txBody>
      </p:sp>
      <p:sp>
        <p:nvSpPr>
          <p:cNvPr id="55" name="Rectangle 54"/>
          <p:cNvSpPr/>
          <p:nvPr/>
        </p:nvSpPr>
        <p:spPr>
          <a:xfrm>
            <a:off x="7848600" y="3581400"/>
            <a:ext cx="994183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241,214 </a:t>
            </a:r>
            <a:r>
              <a:rPr lang="en-US" sz="1200" b="1" dirty="0" err="1" smtClean="0"/>
              <a:t>evts</a:t>
            </a:r>
            <a:endParaRPr lang="en-US" sz="1200" b="1" dirty="0"/>
          </a:p>
        </p:txBody>
      </p:sp>
      <p:sp>
        <p:nvSpPr>
          <p:cNvPr id="41" name="Rectangle 40"/>
          <p:cNvSpPr/>
          <p:nvPr/>
        </p:nvSpPr>
        <p:spPr>
          <a:xfrm>
            <a:off x="7630444" y="3352800"/>
            <a:ext cx="15135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[W = 1320 to 1930 MeV ]</a:t>
            </a:r>
            <a:endParaRPr lang="en-US" sz="1000" b="1" dirty="0"/>
          </a:p>
        </p:txBody>
      </p:sp>
      <p:sp>
        <p:nvSpPr>
          <p:cNvPr id="45" name="Rectangle 44"/>
          <p:cNvSpPr/>
          <p:nvPr/>
        </p:nvSpPr>
        <p:spPr>
          <a:xfrm>
            <a:off x="3657600" y="3810000"/>
            <a:ext cx="538930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5,267</a:t>
            </a:r>
            <a:endParaRPr lang="en-US" sz="1200" b="1" dirty="0"/>
          </a:p>
        </p:txBody>
      </p:sp>
      <p:sp>
        <p:nvSpPr>
          <p:cNvPr id="50" name="Rectangle 49"/>
          <p:cNvSpPr/>
          <p:nvPr/>
        </p:nvSpPr>
        <p:spPr>
          <a:xfrm>
            <a:off x="3581400" y="4267200"/>
            <a:ext cx="617477" cy="2769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26,554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28600" y="13716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omic Sans MS" pitchFamily="66" charset="0"/>
              </a:rPr>
              <a:t>Originally: </a:t>
            </a:r>
            <a:r>
              <a:rPr lang="en-US" sz="1400" b="1" dirty="0" smtClean="0">
                <a:solidFill>
                  <a:srgbClr val="0000FF"/>
                </a:solidFill>
                <a:latin typeface="Comic Sans MS" pitchFamily="66" charset="0"/>
              </a:rPr>
              <a:t>PWA arose as the technology to determine amplitude of the reaction via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Comic Sans MS" pitchFamily="66" charset="0"/>
              </a:rPr>
              <a:t>fitting scattering data which is a non-trivial mathematical problem </a:t>
            </a:r>
          </a:p>
          <a:p>
            <a:r>
              <a:rPr lang="en-US" sz="1400" b="1" dirty="0" smtClean="0">
                <a:solidFill>
                  <a:srgbClr val="0033CC"/>
                </a:solidFill>
                <a:latin typeface="Comic Sans MS" pitchFamily="66" charset="0"/>
              </a:rPr>
              <a:t>[</a:t>
            </a:r>
            <a:r>
              <a:rPr lang="en-US" sz="1400" b="1" i="1" dirty="0" smtClean="0">
                <a:latin typeface="Comic Sans MS" pitchFamily="66" charset="0"/>
              </a:rPr>
              <a:t>Solution of ill-posed problem </a:t>
            </a:r>
          </a:p>
          <a:p>
            <a:r>
              <a:rPr lang="en-US" sz="1400" b="1" i="1" dirty="0" smtClean="0">
                <a:latin typeface="Comic Sans MS" pitchFamily="66" charset="0"/>
              </a:rPr>
              <a:t>                   </a:t>
            </a:r>
            <a:r>
              <a:rPr lang="en-US" sz="1400" i="1" dirty="0" smtClean="0">
                <a:latin typeface="Symbol" pitchFamily="18" charset="2"/>
              </a:rPr>
              <a:t>-</a:t>
            </a:r>
            <a:r>
              <a:rPr lang="en-US" sz="1400" i="1" dirty="0" smtClean="0">
                <a:latin typeface="Comic Sans MS" pitchFamily="66" charset="0"/>
              </a:rPr>
              <a:t> </a:t>
            </a:r>
            <a:r>
              <a:rPr lang="en-US" sz="1400" dirty="0" err="1" smtClean="0">
                <a:latin typeface="Comic Sans MS" pitchFamily="66" charset="0"/>
              </a:rPr>
              <a:t>Hadamard</a:t>
            </a:r>
            <a:r>
              <a:rPr lang="en-US" sz="1400" dirty="0" smtClean="0">
                <a:latin typeface="Comic Sans MS" pitchFamily="66" charset="0"/>
              </a:rPr>
              <a:t>, </a:t>
            </a:r>
            <a:r>
              <a:rPr lang="en-US" sz="1400" dirty="0" err="1" smtClean="0">
                <a:latin typeface="Comic Sans MS" pitchFamily="66" charset="0"/>
              </a:rPr>
              <a:t>Tikhonov</a:t>
            </a:r>
            <a:r>
              <a:rPr lang="en-US" sz="1400" dirty="0" smtClean="0">
                <a:latin typeface="Comic Sans MS" pitchFamily="66" charset="0"/>
              </a:rPr>
              <a:t>, </a:t>
            </a:r>
            <a:r>
              <a:rPr lang="en-US" sz="1400" i="1" dirty="0" smtClean="0">
                <a:latin typeface="Comic Sans MS" pitchFamily="66" charset="0"/>
              </a:rPr>
              <a:t>et al</a:t>
            </a:r>
            <a:r>
              <a:rPr lang="en-US" sz="1400" b="1" dirty="0" smtClean="0">
                <a:solidFill>
                  <a:srgbClr val="0033CC"/>
                </a:solidFill>
                <a:latin typeface="Comic Sans MS" pitchFamily="66" charset="0"/>
              </a:rPr>
              <a:t>]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8600" y="3810000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33CC"/>
                </a:solidFill>
                <a:latin typeface="Comic Sans MS" pitchFamily="66" charset="0"/>
              </a:rPr>
              <a:t>That is the strategy of the 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omic Sans MS" pitchFamily="66" charset="0"/>
              </a:rPr>
              <a:t>GW/VPI</a:t>
            </a:r>
            <a:r>
              <a:rPr lang="en-US" sz="1400" b="1" dirty="0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z="1400" b="1" dirty="0" err="1" smtClean="0">
                <a:solidFill>
                  <a:srgbClr val="0000CC"/>
                </a:solidFill>
                <a:latin typeface="Symbol" pitchFamily="18" charset="2"/>
              </a:rPr>
              <a:t>p</a:t>
            </a:r>
            <a:r>
              <a:rPr lang="en-US" sz="1400" b="1" dirty="0" err="1" smtClean="0">
                <a:solidFill>
                  <a:srgbClr val="0000CC"/>
                </a:solidFill>
                <a:latin typeface="Comic Sans MS" pitchFamily="66" charset="0"/>
              </a:rPr>
              <a:t>N</a:t>
            </a:r>
            <a:r>
              <a:rPr lang="en-US" sz="1400" b="1" dirty="0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Comic Sans MS" pitchFamily="66" charset="0"/>
              </a:rPr>
              <a:t>PWA </a:t>
            </a:r>
            <a:r>
              <a:rPr lang="en-US" sz="1400" b="1" dirty="0" smtClean="0">
                <a:solidFill>
                  <a:srgbClr val="0033CC"/>
                </a:solidFill>
                <a:latin typeface="Comic Sans MS" pitchFamily="66" charset="0"/>
              </a:rPr>
              <a:t>since </a:t>
            </a:r>
            <a:r>
              <a:rPr lang="en-US" sz="1400" b="1" dirty="0" smtClean="0">
                <a:solidFill>
                  <a:srgbClr val="FF0000"/>
                </a:solidFill>
                <a:latin typeface="Comic Sans MS" pitchFamily="66" charset="0"/>
              </a:rPr>
              <a:t>1987</a:t>
            </a:r>
            <a:endParaRPr lang="en-US" sz="1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8600" y="2819400"/>
            <a:ext cx="36022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mic Sans MS" pitchFamily="66" charset="0"/>
              </a:rPr>
              <a:t>Resonances appeared as a by-product</a:t>
            </a:r>
          </a:p>
          <a:p>
            <a:r>
              <a:rPr lang="en-US" sz="1400" b="1" dirty="0" smtClean="0">
                <a:latin typeface="Comic Sans MS" pitchFamily="66" charset="0"/>
              </a:rPr>
              <a:t>[Bound states objects with quantum   </a:t>
            </a:r>
          </a:p>
          <a:p>
            <a:r>
              <a:rPr lang="en-US" sz="1400" b="1" dirty="0" smtClean="0">
                <a:latin typeface="Comic Sans MS" pitchFamily="66" charset="0"/>
              </a:rPr>
              <a:t> numbers and mass, lifetime, </a:t>
            </a:r>
            <a:r>
              <a:rPr lang="en-US" sz="1400" b="1" i="1" dirty="0" smtClean="0">
                <a:latin typeface="Comic Sans MS" pitchFamily="66" charset="0"/>
              </a:rPr>
              <a:t>etc</a:t>
            </a:r>
            <a:r>
              <a:rPr lang="en-US" sz="1400" b="1" dirty="0" smtClean="0">
                <a:latin typeface="Comic Sans MS" pitchFamily="66" charset="0"/>
              </a:rPr>
              <a:t>]</a:t>
            </a:r>
            <a:endParaRPr lang="en-US" sz="1400" dirty="0"/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800600"/>
            <a:ext cx="1905000" cy="146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7543800" y="2514600"/>
            <a:ext cx="140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00FF"/>
                </a:solidFill>
              </a:rPr>
              <a:t>Below 4 GeV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609600" y="3733800"/>
            <a:ext cx="28194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098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graphicFrame>
        <p:nvGraphicFramePr>
          <p:cNvPr id="120835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79202" name="Bitmap Image" r:id="rId5" imgW="1952898" imgH="2000000" progId="PBrush">
              <p:embed/>
            </p:oleObj>
          </a:graphicData>
        </a:graphic>
      </p:graphicFrame>
      <p:graphicFrame>
        <p:nvGraphicFramePr>
          <p:cNvPr id="120836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79203" name="Bitmap Image" r:id="rId6" imgW="10457143" imgH="7714286" progId="PBrush">
              <p:embed/>
            </p:oleObj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514600"/>
            <a:ext cx="1676400" cy="1081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143000"/>
            <a:ext cx="1905000" cy="56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4900" dirty="0" smtClean="0">
                <a:solidFill>
                  <a:srgbClr val="FFFF00"/>
                </a:solidFill>
                <a:latin typeface="Monotype Corsiva" pitchFamily="66" charset="0"/>
              </a:rPr>
              <a:t>N*</a:t>
            </a:r>
            <a:r>
              <a:rPr lang="en-US" sz="4900" dirty="0" smtClean="0">
                <a:solidFill>
                  <a:schemeClr val="bg1"/>
                </a:solidFill>
                <a:latin typeface="Monotype Corsiva" pitchFamily="66" charset="0"/>
              </a:rPr>
              <a:t> and </a:t>
            </a:r>
            <a:r>
              <a:rPr lang="en-US" sz="4900" i="1" dirty="0" smtClean="0">
                <a:solidFill>
                  <a:srgbClr val="FFFF00"/>
                </a:solidFill>
                <a:latin typeface="Symbol" pitchFamily="18" charset="2"/>
              </a:rPr>
              <a:t>D</a:t>
            </a:r>
            <a:r>
              <a:rPr lang="en-US" sz="4900" dirty="0" smtClean="0">
                <a:solidFill>
                  <a:srgbClr val="FFFF00"/>
                </a:solidFill>
                <a:latin typeface="Monotype Corsiva" pitchFamily="66" charset="0"/>
              </a:rPr>
              <a:t>*</a:t>
            </a:r>
            <a:r>
              <a:rPr lang="en-US" sz="4900" dirty="0" smtClean="0">
                <a:solidFill>
                  <a:schemeClr val="bg1"/>
                </a:solidFill>
              </a:rPr>
              <a:t> </a:t>
            </a:r>
            <a:r>
              <a:rPr lang="en-US" sz="4900" dirty="0" smtClean="0">
                <a:solidFill>
                  <a:schemeClr val="bg1"/>
                </a:solidFill>
                <a:latin typeface="Monotype Corsiva" pitchFamily="66" charset="0"/>
              </a:rPr>
              <a:t>States coupled to </a:t>
            </a:r>
            <a:r>
              <a:rPr lang="en-US" sz="4900" i="1" dirty="0" err="1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en-US" sz="4900" dirty="0" err="1" smtClean="0">
                <a:solidFill>
                  <a:srgbClr val="FFFF00"/>
                </a:solidFill>
                <a:latin typeface="Monotype Corsiva" pitchFamily="66" charset="0"/>
              </a:rPr>
              <a:t>N</a:t>
            </a:r>
            <a: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                                                                         [SAID: http://gwdac.phys.gwu.edu/]</a:t>
            </a:r>
          </a:p>
        </p:txBody>
      </p:sp>
      <p:sp>
        <p:nvSpPr>
          <p:cNvPr id="65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90800"/>
            <a:ext cx="5486400" cy="1219200"/>
          </a:xfrm>
        </p:spPr>
        <p:txBody>
          <a:bodyPr>
            <a:normAutofit/>
          </a:bodyPr>
          <a:lstStyle/>
          <a:p>
            <a:pPr eaLnBrk="1" hangingPunct="1">
              <a:buFont typeface="Symbol" pitchFamily="18" charset="2"/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  </a:t>
            </a:r>
            <a:r>
              <a:rPr lang="en-US" sz="1800" b="1" dirty="0" smtClean="0">
                <a:solidFill>
                  <a:srgbClr val="FF3300"/>
                </a:solidFill>
                <a:latin typeface="Symbol" pitchFamily="18" charset="2"/>
              </a:rPr>
              <a:t>	</a:t>
            </a:r>
            <a:r>
              <a:rPr lang="en-US" sz="1400" dirty="0" smtClean="0">
                <a:solidFill>
                  <a:srgbClr val="FF9933"/>
                </a:solidFill>
                <a:latin typeface="Comic Sans MS" pitchFamily="66" charset="0"/>
              </a:rPr>
              <a:t>  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·</a:t>
            </a:r>
            <a:r>
              <a:rPr lang="en-US" sz="1600" b="1" dirty="0" smtClean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Assuming dominance of 2-hadronic channels</a:t>
            </a:r>
          </a:p>
          <a:p>
            <a:pPr eaLnBrk="1" hangingPunct="1">
              <a:buFont typeface="Symbol" pitchFamily="18" charset="2"/>
              <a:buNone/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		[</a:t>
            </a:r>
            <a:r>
              <a:rPr lang="en-US" sz="1600" b="1" dirty="0" err="1" smtClean="0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1600" b="1" dirty="0" err="1" smtClean="0">
                <a:solidFill>
                  <a:srgbClr val="002060"/>
                </a:solidFill>
                <a:latin typeface="Comic Sans MS" pitchFamily="66" charset="0"/>
              </a:rPr>
              <a:t>N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 elastic </a:t>
            </a:r>
            <a:r>
              <a:rPr lang="en-US" sz="1400" b="1" dirty="0" smtClean="0">
                <a:solidFill>
                  <a:srgbClr val="002060"/>
                </a:solidFill>
                <a:latin typeface="Comic Sans MS" pitchFamily="66" charset="0"/>
              </a:rPr>
              <a:t>&amp;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Symbol" pitchFamily="18" charset="2"/>
              </a:rPr>
              <a:t>p</a:t>
            </a:r>
            <a:r>
              <a:rPr lang="en-US" sz="1600" b="1" baseline="30000" dirty="0" smtClean="0">
                <a:solidFill>
                  <a:srgbClr val="002060"/>
                </a:solidFill>
                <a:latin typeface="Symbol" pitchFamily="18" charset="2"/>
              </a:rPr>
              <a:t>-</a:t>
            </a:r>
            <a:r>
              <a:rPr lang="en-US" sz="1600" b="1" dirty="0" err="1" smtClean="0">
                <a:solidFill>
                  <a:srgbClr val="002060"/>
                </a:solidFill>
                <a:latin typeface="Comic Sans MS" pitchFamily="66" charset="0"/>
              </a:rPr>
              <a:t>p</a:t>
            </a:r>
            <a:r>
              <a:rPr lang="en-US" sz="1400" b="1" dirty="0" err="1" smtClean="0">
                <a:solidFill>
                  <a:srgbClr val="00206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002060"/>
                </a:solidFill>
                <a:latin typeface="Symbol" pitchFamily="18" charset="2"/>
                <a:sym typeface="Wingdings" pitchFamily="2" charset="2"/>
              </a:rPr>
              <a:t>h</a:t>
            </a:r>
            <a:r>
              <a:rPr lang="en-US" sz="1600" b="1" dirty="0" err="1" smtClean="0">
                <a:solidFill>
                  <a:srgbClr val="002060"/>
                </a:solidFill>
                <a:latin typeface="Comic Sans MS" pitchFamily="66" charset="0"/>
                <a:sym typeface="Wingdings" pitchFamily="2" charset="2"/>
              </a:rPr>
              <a:t>n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  <a:sym typeface="Wingdings" pitchFamily="2" charset="2"/>
              </a:rPr>
              <a:t>], 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we parameterize</a:t>
            </a:r>
            <a:r>
              <a:rPr lang="en-US" sz="1600" b="1" dirty="0" smtClean="0">
                <a:solidFill>
                  <a:schemeClr val="accent2"/>
                </a:solidFill>
                <a:latin typeface="Comic Sans MS" pitchFamily="66" charset="0"/>
              </a:rPr>
              <a:t> 	</a:t>
            </a: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b="1" baseline="30000" dirty="0" smtClean="0">
                <a:solidFill>
                  <a:srgbClr val="FF0000"/>
                </a:solidFill>
                <a:latin typeface="Symbol" pitchFamily="18" charset="2"/>
              </a:rPr>
              <a:t>*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1400" b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16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in terms of </a:t>
            </a:r>
            <a:r>
              <a:rPr lang="en-US" sz="1600" b="1" dirty="0" err="1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1400" b="1" dirty="0" err="1" smtClean="0">
                <a:solidFill>
                  <a:srgbClr val="FF0000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1600" b="1" dirty="0" err="1" smtClean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US" sz="16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latin typeface="Comic Sans MS" pitchFamily="66" charset="0"/>
              </a:rPr>
              <a:t>amplitudes</a:t>
            </a:r>
          </a:p>
          <a:p>
            <a:pPr eaLnBrk="1" hangingPunct="1">
              <a:buFont typeface="Symbol" pitchFamily="18" charset="2"/>
              <a:buNone/>
              <a:defRPr/>
            </a:pPr>
            <a:endParaRPr lang="en-US" sz="1400" dirty="0" smtClean="0">
              <a:solidFill>
                <a:srgbClr val="FF9933"/>
              </a:solidFill>
              <a:latin typeface="Arial Unicode MS" pitchFamily="34" charset="-128"/>
            </a:endParaRPr>
          </a:p>
        </p:txBody>
      </p:sp>
      <p:sp>
        <p:nvSpPr>
          <p:cNvPr id="2054" name="Text Box 4"/>
          <p:cNvSpPr txBox="1">
            <a:spLocks noChangeArrowheads="1"/>
          </p:cNvSpPr>
          <p:nvPr/>
        </p:nvSpPr>
        <p:spPr bwMode="auto">
          <a:xfrm>
            <a:off x="974725" y="5788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1600200" y="5181600"/>
            <a:ext cx="5638800" cy="1101840"/>
          </a:xfrm>
          <a:prstGeom prst="rect">
            <a:avLst/>
          </a:prstGeom>
          <a:solidFill>
            <a:srgbClr val="D0E0F4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400" b="1" dirty="0" smtClean="0">
                <a:solidFill>
                  <a:srgbClr val="0033CC"/>
                </a:solidFill>
                <a:latin typeface="Symbol" pitchFamily="18" charset="2"/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Non-strange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objects in the </a:t>
            </a:r>
            <a:r>
              <a:rPr lang="en-US" sz="1400" b="1" dirty="0">
                <a:solidFill>
                  <a:srgbClr val="0033CC"/>
                </a:solidFill>
                <a:latin typeface="Comic Sans MS" pitchFamily="66" charset="0"/>
              </a:rPr>
              <a:t>PDG Listings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come mainly from: 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  <a:p>
            <a:pPr algn="l">
              <a:spcBef>
                <a:spcPct val="20000"/>
              </a:spcBef>
              <a:buFont typeface="Symbol" pitchFamily="18" charset="2"/>
              <a:buNone/>
            </a:pP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	Karlsruhe-Helsinki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Carnegie-Mellon-Berkeley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, </a:t>
            </a:r>
            <a:r>
              <a:rPr 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&amp;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itchFamily="66" charset="0"/>
            </a:endParaRPr>
          </a:p>
          <a:p>
            <a:pPr algn="l">
              <a:spcBef>
                <a:spcPct val="20000"/>
              </a:spcBef>
              <a:buFont typeface="Symbol" pitchFamily="18" charset="2"/>
              <a:buNone/>
            </a:pP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	</a:t>
            </a:r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</a:rPr>
              <a:t>GW/VPI</a:t>
            </a:r>
          </a:p>
          <a:p>
            <a:pPr algn="l"/>
            <a:r>
              <a:rPr lang="en-US" sz="1600" b="1" dirty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cs typeface="Times New Roman" pitchFamily="18" charset="0"/>
              </a:rPr>
              <a:t>The main source of EM couplings is the </a:t>
            </a:r>
            <a:r>
              <a:rPr lang="en-US" sz="1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GW/VPI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  <a:cs typeface="Times New Roman" pitchFamily="18" charset="0"/>
              </a:rPr>
              <a:t> analysis</a:t>
            </a:r>
          </a:p>
        </p:txBody>
      </p:sp>
      <p:sp>
        <p:nvSpPr>
          <p:cNvPr id="2056" name="Text Box 6"/>
          <p:cNvSpPr txBox="1">
            <a:spLocks noChangeArrowheads="1"/>
          </p:cNvSpPr>
          <p:nvPr/>
        </p:nvSpPr>
        <p:spPr bwMode="auto">
          <a:xfrm>
            <a:off x="6842125" y="2968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0" y="1600200"/>
            <a:ext cx="7239000" cy="584775"/>
          </a:xfrm>
          <a:prstGeom prst="rect">
            <a:avLst/>
          </a:prstGeom>
          <a:solidFill>
            <a:srgbClr val="69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dirty="0" smtClean="0">
                <a:solidFill>
                  <a:schemeClr val="accent2"/>
                </a:solidFill>
              </a:rPr>
              <a:t>  </a:t>
            </a: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</a:rPr>
              <a:t>GW</a:t>
            </a:r>
            <a:r>
              <a:rPr lang="en-US" sz="1600" b="1" dirty="0" smtClean="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latin typeface="Comic Sans MS" pitchFamily="66" charset="0"/>
              </a:rPr>
              <a:t>SAID</a:t>
            </a:r>
            <a:r>
              <a:rPr lang="en-US" sz="1600" b="1" dirty="0" smtClean="0">
                <a:solidFill>
                  <a:schemeClr val="tx1"/>
                </a:solidFill>
                <a:latin typeface="Comic Sans MS" pitchFamily="66" charset="0"/>
              </a:rPr>
              <a:t> N* program</a:t>
            </a:r>
            <a:r>
              <a:rPr lang="en-US" sz="1600" b="1" dirty="0">
                <a:latin typeface="Comic Sans MS" pitchFamily="66" charset="0"/>
              </a:rPr>
              <a:t> </a:t>
            </a:r>
            <a:r>
              <a:rPr lang="en-US" sz="1600" b="1" dirty="0" smtClean="0">
                <a:latin typeface="Comic Sans MS" pitchFamily="66" charset="0"/>
              </a:rPr>
              <a:t>consists of</a:t>
            </a:r>
            <a:r>
              <a:rPr lang="en-US" sz="16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660066"/>
                </a:solidFill>
                <a:latin typeface="Symbol" pitchFamily="18" charset="2"/>
              </a:rPr>
              <a:t>p</a:t>
            </a:r>
            <a:r>
              <a:rPr lang="en-US" sz="1600" b="1" dirty="0" err="1" smtClean="0">
                <a:solidFill>
                  <a:srgbClr val="660066"/>
                </a:solidFill>
              </a:rPr>
              <a:t>N</a:t>
            </a:r>
            <a:r>
              <a:rPr lang="en-US" sz="1400" b="1" dirty="0" err="1">
                <a:solidFill>
                  <a:srgbClr val="660066"/>
                </a:solidFill>
                <a:sym typeface="Wingdings" pitchFamily="2" charset="2"/>
              </a:rPr>
              <a:t></a:t>
            </a:r>
            <a:r>
              <a:rPr lang="en-US" sz="1600" b="1" dirty="0" err="1">
                <a:solidFill>
                  <a:srgbClr val="660066"/>
                </a:solidFill>
                <a:latin typeface="Symbol" pitchFamily="18" charset="2"/>
              </a:rPr>
              <a:t>p</a:t>
            </a:r>
            <a:r>
              <a:rPr lang="en-US" sz="1600" b="1" dirty="0" err="1">
                <a:solidFill>
                  <a:srgbClr val="660066"/>
                </a:solidFill>
              </a:rPr>
              <a:t>N</a:t>
            </a:r>
            <a:r>
              <a:rPr lang="en-US" sz="1600" b="1" dirty="0">
                <a:solidFill>
                  <a:srgbClr val="660066"/>
                </a:solidFill>
              </a:rPr>
              <a:t> </a:t>
            </a:r>
            <a:r>
              <a:rPr lang="en-US" sz="1600" b="1" dirty="0">
                <a:solidFill>
                  <a:srgbClr val="0033CC"/>
                </a:solidFill>
                <a:latin typeface="Symbol" pitchFamily="18" charset="2"/>
              </a:rPr>
              <a:t> 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     </a:t>
            </a:r>
            <a:r>
              <a:rPr lang="en-US" sz="1600" b="1" dirty="0" smtClean="0">
                <a:solidFill>
                  <a:srgbClr val="FFFF00"/>
                </a:solidFill>
              </a:rPr>
              <a:t>    </a:t>
            </a:r>
            <a:r>
              <a:rPr lang="en-US" sz="1600" b="1" dirty="0" err="1" smtClean="0">
                <a:solidFill>
                  <a:srgbClr val="660066"/>
                </a:solidFill>
                <a:latin typeface="Symbol" pitchFamily="18" charset="2"/>
              </a:rPr>
              <a:t>g</a:t>
            </a:r>
            <a:r>
              <a:rPr lang="en-US" sz="1600" b="1" dirty="0" err="1" smtClean="0">
                <a:solidFill>
                  <a:srgbClr val="660066"/>
                </a:solidFill>
              </a:rPr>
              <a:t>N</a:t>
            </a:r>
            <a:r>
              <a:rPr lang="en-US" sz="1400" b="1" dirty="0" err="1">
                <a:solidFill>
                  <a:srgbClr val="660066"/>
                </a:solidFill>
                <a:sym typeface="Wingdings" pitchFamily="2" charset="2"/>
              </a:rPr>
              <a:t></a:t>
            </a:r>
            <a:r>
              <a:rPr lang="en-US" sz="1600" b="1" dirty="0" err="1" smtClean="0">
                <a:solidFill>
                  <a:srgbClr val="660066"/>
                </a:solidFill>
                <a:latin typeface="Symbol" pitchFamily="18" charset="2"/>
              </a:rPr>
              <a:t>p</a:t>
            </a:r>
            <a:r>
              <a:rPr lang="en-US" sz="1600" b="1" dirty="0" err="1" smtClean="0">
                <a:solidFill>
                  <a:srgbClr val="660066"/>
                </a:solidFill>
              </a:rPr>
              <a:t>N</a:t>
            </a:r>
            <a:r>
              <a:rPr lang="en-US" sz="1600" b="1" dirty="0" smtClean="0">
                <a:solidFill>
                  <a:srgbClr val="660066"/>
                </a:solidFill>
              </a:rPr>
              <a:t>      </a:t>
            </a:r>
            <a:r>
              <a:rPr lang="en-US" sz="1600" b="1" dirty="0" smtClean="0">
                <a:solidFill>
                  <a:srgbClr val="0033CC"/>
                </a:solidFill>
                <a:latin typeface="Symbol" pitchFamily="18" charset="2"/>
              </a:rPr>
              <a:t>    </a:t>
            </a:r>
            <a:r>
              <a:rPr lang="en-US" sz="1600" b="1" dirty="0" smtClean="0">
                <a:solidFill>
                  <a:srgbClr val="0033CC"/>
                </a:solidFill>
              </a:rPr>
              <a:t> </a:t>
            </a:r>
            <a:r>
              <a:rPr lang="en-US" sz="1600" b="1" dirty="0" smtClean="0">
                <a:solidFill>
                  <a:srgbClr val="D60093"/>
                </a:solidFill>
              </a:rPr>
              <a:t> </a:t>
            </a:r>
            <a:r>
              <a:rPr lang="en-US" sz="1600" b="1" dirty="0">
                <a:solidFill>
                  <a:srgbClr val="660066"/>
                </a:solidFill>
                <a:latin typeface="Symbol" pitchFamily="18" charset="2"/>
              </a:rPr>
              <a:t>g</a:t>
            </a:r>
            <a:r>
              <a:rPr lang="en-US" sz="1600" b="1" baseline="30000" dirty="0">
                <a:solidFill>
                  <a:srgbClr val="660066"/>
                </a:solidFill>
              </a:rPr>
              <a:t>*</a:t>
            </a:r>
            <a:r>
              <a:rPr lang="en-US" sz="1600" b="1" dirty="0">
                <a:solidFill>
                  <a:srgbClr val="660066"/>
                </a:solidFill>
              </a:rPr>
              <a:t>N</a:t>
            </a:r>
            <a:r>
              <a:rPr lang="en-US" sz="1400" b="1" dirty="0">
                <a:solidFill>
                  <a:srgbClr val="660066"/>
                </a:solidFill>
                <a:sym typeface="Wingdings" pitchFamily="2" charset="2"/>
              </a:rPr>
              <a:t></a:t>
            </a:r>
            <a:r>
              <a:rPr lang="en-US" sz="1600" b="1" dirty="0" smtClean="0">
                <a:solidFill>
                  <a:srgbClr val="660066"/>
                </a:solidFill>
                <a:latin typeface="Symbol" pitchFamily="18" charset="2"/>
              </a:rPr>
              <a:t>p</a:t>
            </a:r>
            <a:r>
              <a:rPr lang="en-US" sz="1600" b="1" dirty="0" smtClean="0">
                <a:solidFill>
                  <a:srgbClr val="660066"/>
                </a:solidFill>
              </a:rPr>
              <a:t>N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sz="1600" b="1" dirty="0" smtClean="0">
                <a:solidFill>
                  <a:srgbClr val="0033CC"/>
                </a:solidFill>
                <a:latin typeface="Comic Sans MS" pitchFamily="66" charset="0"/>
              </a:rPr>
              <a:t>As was established by Dick Arndt on 1997 </a:t>
            </a:r>
            <a:endParaRPr lang="en-US" sz="16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0" y="4114800"/>
            <a:ext cx="7239000" cy="615553"/>
          </a:xfrm>
          <a:prstGeom prst="rect">
            <a:avLst/>
          </a:prstGeom>
          <a:solidFill>
            <a:srgbClr val="B381D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One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of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the most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convincing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ways </a:t>
            </a:r>
            <a:r>
              <a:rPr lang="en-US" sz="1600" dirty="0">
                <a:solidFill>
                  <a:schemeClr val="bg1"/>
                </a:solidFill>
                <a:latin typeface="Comic Sans MS" pitchFamily="66" charset="0"/>
              </a:rPr>
              <a:t>to study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Spectroscopy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of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N</a:t>
            </a:r>
            <a:r>
              <a:rPr lang="en-US" sz="1600" b="1" baseline="30000" dirty="0">
                <a:solidFill>
                  <a:srgbClr val="FFFF00"/>
                </a:solidFill>
                <a:latin typeface="Comic Sans MS" pitchFamily="66" charset="0"/>
              </a:rPr>
              <a:t>*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omic Sans MS" pitchFamily="66" charset="0"/>
              </a:rPr>
              <a:t>&amp;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Symbol" pitchFamily="18" charset="2"/>
              </a:rPr>
              <a:t>D</a:t>
            </a:r>
            <a:r>
              <a:rPr lang="en-US" sz="1600" b="1" baseline="30000" dirty="0">
                <a:solidFill>
                  <a:srgbClr val="FFFF00"/>
                </a:solidFill>
              </a:rPr>
              <a:t>*</a:t>
            </a:r>
            <a:r>
              <a:rPr lang="en-US" sz="1600" dirty="0"/>
              <a:t> </a:t>
            </a:r>
            <a:endParaRPr lang="en-US" sz="1600" dirty="0" smtClean="0"/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is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itchFamily="66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en-US" sz="1600" b="1" dirty="0" err="1" smtClean="0">
                <a:solidFill>
                  <a:srgbClr val="FFFF00"/>
                </a:solidFill>
              </a:rPr>
              <a:t>N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PWA</a:t>
            </a:r>
            <a:endParaRPr lang="en-US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81600"/>
            <a:ext cx="15716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AFF0F7B5-17DF-4BE2-9494-FCE19830AC9B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0" y="2590800"/>
            <a:ext cx="5029200" cy="990600"/>
          </a:xfrm>
          <a:prstGeom prst="roundRect">
            <a:avLst/>
          </a:prstGeom>
          <a:noFill/>
          <a:ln>
            <a:solidFill>
              <a:srgbClr val="8C3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Strakovsky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4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27649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0226" name="Bitmap Image" r:id="rId7" imgW="1952898" imgH="2000000" progId="PBrush">
              <p:embed/>
            </p:oleObj>
          </a:graphicData>
        </a:graphic>
      </p:graphicFrame>
      <p:graphicFrame>
        <p:nvGraphicFramePr>
          <p:cNvPr id="2765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0227" name="Bitmap Image" r:id="rId8" imgW="10457143" imgH="7714286" progId="PBrush">
              <p:embed/>
            </p:oleObj>
          </a:graphicData>
        </a:graphic>
      </p:graphicFrame>
      <p:sp>
        <p:nvSpPr>
          <p:cNvPr id="20" name="Right Arrow 19"/>
          <p:cNvSpPr/>
          <p:nvPr/>
        </p:nvSpPr>
        <p:spPr>
          <a:xfrm>
            <a:off x="4648200" y="17526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867400" y="17526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229600" y="5105400"/>
            <a:ext cx="251992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baseline="30000" dirty="0" smtClean="0">
                <a:solidFill>
                  <a:srgbClr val="0033CC"/>
                </a:solidFill>
              </a:rPr>
              <a:t>+</a:t>
            </a:r>
            <a:endParaRPr lang="en-US" sz="1600" b="1" baseline="30000" dirty="0">
              <a:solidFill>
                <a:srgbClr val="0033CC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</a:t>
            </a:r>
            <a:r>
              <a:rPr lang="ru-RU" sz="1200" b="1" dirty="0" smtClean="0"/>
              <a:t>2</a:t>
            </a:r>
            <a:r>
              <a:rPr lang="en-US" sz="1200" b="1" dirty="0" smtClean="0"/>
              <a:t>012</a:t>
            </a:r>
          </a:p>
        </p:txBody>
      </p:sp>
      <p:sp>
        <p:nvSpPr>
          <p:cNvPr id="24" name="Oval 23"/>
          <p:cNvSpPr/>
          <p:nvPr/>
        </p:nvSpPr>
        <p:spPr>
          <a:xfrm>
            <a:off x="4953000" y="1600200"/>
            <a:ext cx="914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286000"/>
            <a:ext cx="2438400" cy="206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381000" y="4419600"/>
            <a:ext cx="3200400" cy="2123658"/>
          </a:xfrm>
          <a:prstGeom prst="rect">
            <a:avLst/>
          </a:prstGeom>
          <a:solidFill>
            <a:srgbClr val="FFFF99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b="1" u="sng" dirty="0" smtClean="0"/>
              <a:t>1st generation </a:t>
            </a:r>
            <a:r>
              <a:rPr lang="en-US" sz="1200" b="1" dirty="0" smtClean="0"/>
              <a:t>- (‘60</a:t>
            </a:r>
            <a:r>
              <a:rPr lang="en-US" sz="1200" b="1" dirty="0" smtClean="0">
                <a:latin typeface="Symbol" pitchFamily="18" charset="2"/>
              </a:rPr>
              <a:t>-</a:t>
            </a:r>
            <a:r>
              <a:rPr lang="en-US" sz="1200" b="1" dirty="0" smtClean="0"/>
              <a:t>‘90)</a:t>
            </a:r>
          </a:p>
          <a:p>
            <a:r>
              <a:rPr lang="en-US" sz="1200" b="1" dirty="0" smtClean="0"/>
              <a:t>    </a:t>
            </a:r>
            <a:r>
              <a:rPr lang="en-US" sz="1200" b="1" dirty="0" smtClean="0">
                <a:solidFill>
                  <a:srgbClr val="0033CC"/>
                </a:solidFill>
              </a:rPr>
              <a:t>10k</a:t>
            </a:r>
            <a:r>
              <a:rPr lang="en-US" sz="1200" b="1" dirty="0" smtClean="0"/>
              <a:t> data [85% </a:t>
            </a:r>
            <a:r>
              <a:rPr lang="en-US" sz="1200" b="1" dirty="0" err="1" smtClean="0"/>
              <a:t>bremsstrahlung</a:t>
            </a:r>
            <a:r>
              <a:rPr lang="en-US" sz="1200" b="1" dirty="0" smtClean="0"/>
              <a:t> data]</a:t>
            </a:r>
          </a:p>
          <a:p>
            <a:r>
              <a:rPr lang="en-US" sz="1200" b="1" dirty="0" smtClean="0"/>
              <a:t>    30% data is polarized</a:t>
            </a:r>
          </a:p>
          <a:p>
            <a:r>
              <a:rPr lang="en-US" sz="1200" b="1" dirty="0" smtClean="0"/>
              <a:t>    [limited coverage, broad energy binning]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b="1" u="sng" dirty="0" smtClean="0"/>
              <a:t>2nd generation</a:t>
            </a:r>
            <a:r>
              <a:rPr lang="en-US" sz="1200" b="1" dirty="0" smtClean="0"/>
              <a:t>  ('90</a:t>
            </a:r>
            <a:r>
              <a:rPr lang="en-US" sz="1200" b="1" dirty="0" smtClean="0">
                <a:latin typeface="Symbol" pitchFamily="18" charset="2"/>
              </a:rPr>
              <a:t>-</a:t>
            </a:r>
            <a:r>
              <a:rPr lang="en-US" sz="1200" b="1" dirty="0" smtClean="0"/>
              <a:t>'10)</a:t>
            </a:r>
            <a:r>
              <a:rPr lang="en-US" sz="1200" b="1" u="sng" dirty="0" smtClean="0"/>
              <a:t> </a:t>
            </a:r>
            <a:r>
              <a:rPr lang="en-US" sz="1200" b="1" dirty="0" smtClean="0">
                <a:sym typeface="Wingdings" pitchFamily="2" charset="2"/>
              </a:rPr>
              <a:t></a:t>
            </a:r>
            <a:r>
              <a:rPr lang="en-US" sz="1200" b="1" dirty="0" smtClean="0"/>
              <a:t> SAID fits</a:t>
            </a:r>
          </a:p>
          <a:p>
            <a:r>
              <a:rPr lang="en-US" sz="1200" b="1" dirty="0" smtClean="0"/>
              <a:t>    </a:t>
            </a:r>
            <a:r>
              <a:rPr lang="en-US" sz="1200" b="1" dirty="0" smtClean="0">
                <a:solidFill>
                  <a:srgbClr val="0033CC"/>
                </a:solidFill>
              </a:rPr>
              <a:t>25k</a:t>
            </a:r>
            <a:r>
              <a:rPr lang="en-US" sz="1200" b="1" dirty="0" smtClean="0"/>
              <a:t> data [60% tagged data]</a:t>
            </a:r>
          </a:p>
          <a:p>
            <a:r>
              <a:rPr lang="en-US" sz="1200" b="1" dirty="0" smtClean="0"/>
              <a:t>    30% data is polarized</a:t>
            </a:r>
          </a:p>
          <a:p>
            <a:r>
              <a:rPr lang="en-US" sz="1200" b="1" dirty="0" smtClean="0"/>
              <a:t>    Dearth of neutron data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200" b="1" u="sng" dirty="0" smtClean="0"/>
              <a:t>3rd generation</a:t>
            </a:r>
            <a:r>
              <a:rPr lang="en-US" sz="1200" b="1" dirty="0" smtClean="0"/>
              <a:t>  ('10+)</a:t>
            </a:r>
          </a:p>
          <a:p>
            <a:r>
              <a:rPr lang="en-US" sz="1200" b="1" dirty="0" smtClean="0"/>
              <a:t>   New data will come from </a:t>
            </a:r>
            <a:r>
              <a:rPr lang="en-US" sz="1200" b="1" dirty="0" smtClean="0">
                <a:solidFill>
                  <a:srgbClr val="FF0000"/>
                </a:solidFill>
              </a:rPr>
              <a:t>JLab</a:t>
            </a:r>
            <a:r>
              <a:rPr lang="en-US" sz="1200" b="1" dirty="0" smtClean="0"/>
              <a:t>, </a:t>
            </a:r>
            <a:r>
              <a:rPr lang="en-US" sz="1200" b="1" dirty="0" smtClean="0">
                <a:solidFill>
                  <a:srgbClr val="FF0000"/>
                </a:solidFill>
              </a:rPr>
              <a:t>MAMI-C</a:t>
            </a:r>
            <a:r>
              <a:rPr lang="en-US" sz="1200" b="1" dirty="0" smtClean="0"/>
              <a:t>,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   SPring-8</a:t>
            </a:r>
            <a:r>
              <a:rPr lang="en-US" sz="1200" b="1" dirty="0" smtClean="0"/>
              <a:t>, </a:t>
            </a:r>
            <a:r>
              <a:rPr lang="en-US" sz="1200" b="1" dirty="0" smtClean="0">
                <a:solidFill>
                  <a:srgbClr val="FF0000"/>
                </a:solidFill>
              </a:rPr>
              <a:t>CB-ELSA</a:t>
            </a:r>
            <a:r>
              <a:rPr lang="en-US" sz="1200" b="1" dirty="0" smtClean="0"/>
              <a:t>, </a:t>
            </a:r>
            <a:r>
              <a:rPr lang="en-US" sz="1200" b="1" dirty="0" smtClean="0">
                <a:solidFill>
                  <a:srgbClr val="FF0000"/>
                </a:solidFill>
              </a:rPr>
              <a:t>MAX-lab</a:t>
            </a:r>
            <a:r>
              <a:rPr lang="en-US" sz="1200" b="1" dirty="0" smtClean="0">
                <a:solidFill>
                  <a:srgbClr val="002060"/>
                </a:solidFill>
              </a:rPr>
              <a:t>,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100" b="1" dirty="0" smtClean="0">
                <a:solidFill>
                  <a:schemeClr val="tx1"/>
                </a:solidFill>
              </a:rPr>
              <a:t>&amp;</a:t>
            </a:r>
            <a:r>
              <a:rPr lang="en-US" sz="1200" b="1" dirty="0" smtClean="0">
                <a:solidFill>
                  <a:srgbClr val="FF0000"/>
                </a:solidFill>
              </a:rPr>
              <a:t> LNS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</a:rPr>
              <a:t> 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5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481" name="Line 98"/>
          <p:cNvSpPr>
            <a:spLocks noChangeShapeType="1"/>
          </p:cNvSpPr>
          <p:nvPr/>
        </p:nvSpPr>
        <p:spPr bwMode="auto">
          <a:xfrm flipH="1">
            <a:off x="2133600" y="1447800"/>
            <a:ext cx="4267200" cy="6858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FFFF00"/>
                </a:solidFill>
                <a:latin typeface="Monotype Corsiva" pitchFamily="66" charset="0"/>
              </a:rPr>
              <a:t>SAID</a:t>
            </a:r>
            <a:r>
              <a:rPr lang="de-DE" dirty="0" smtClean="0">
                <a:solidFill>
                  <a:schemeClr val="bg1"/>
                </a:solidFill>
                <a:latin typeface="Monotype Corsiva" pitchFamily="66" charset="0"/>
              </a:rPr>
              <a:t> for Pion Photoproduction </a:t>
            </a:r>
            <a:r>
              <a:rPr lang="de-DE" sz="2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de-DE" sz="2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[W. Chen, </a:t>
            </a:r>
            <a:r>
              <a:rPr lang="en-US" sz="1600" i="1" dirty="0" smtClean="0">
                <a:solidFill>
                  <a:schemeClr val="bg1"/>
                </a:solidFill>
                <a:latin typeface="Comic Sans MS" pitchFamily="66" charset="0"/>
              </a:rPr>
              <a:t>et al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, arXiv: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12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03.4412 [</a:t>
            </a:r>
            <a:r>
              <a:rPr lang="en-US" sz="1600" dirty="0" err="1" smtClean="0">
                <a:solidFill>
                  <a:schemeClr val="bg1"/>
                </a:solidFill>
                <a:latin typeface="Comic Sans MS" pitchFamily="66" charset="0"/>
              </a:rPr>
              <a:t>hep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-ph]</a:t>
            </a:r>
            <a:endParaRPr lang="de-DE" sz="16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414" name="Text Box 3"/>
          <p:cNvSpPr txBox="1">
            <a:spLocks noChangeArrowheads="1"/>
          </p:cNvSpPr>
          <p:nvPr/>
        </p:nvSpPr>
        <p:spPr bwMode="auto">
          <a:xfrm>
            <a:off x="2039938" y="28336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2574925" y="3730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6" name="Text Box 5"/>
          <p:cNvSpPr txBox="1">
            <a:spLocks noChangeArrowheads="1"/>
          </p:cNvSpPr>
          <p:nvPr/>
        </p:nvSpPr>
        <p:spPr bwMode="auto">
          <a:xfrm>
            <a:off x="4937125" y="4098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Symbol" pitchFamily="18" charset="2"/>
            </a:endParaRPr>
          </a:p>
          <a:p>
            <a:endParaRPr lang="en-US"/>
          </a:p>
        </p:txBody>
      </p:sp>
      <p:sp>
        <p:nvSpPr>
          <p:cNvPr id="17417" name="Text Box 6"/>
          <p:cNvSpPr txBox="1">
            <a:spLocks noChangeArrowheads="1"/>
          </p:cNvSpPr>
          <p:nvPr/>
        </p:nvSpPr>
        <p:spPr bwMode="auto">
          <a:xfrm>
            <a:off x="1736725" y="5407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1050925" y="601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19" name="Text Box 8"/>
          <p:cNvSpPr txBox="1">
            <a:spLocks noChangeArrowheads="1"/>
          </p:cNvSpPr>
          <p:nvPr/>
        </p:nvSpPr>
        <p:spPr bwMode="auto">
          <a:xfrm>
            <a:off x="729615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7420" name="Text Box 9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686800" cy="47244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  <a:r>
              <a:rPr lang="en-US" sz="1400" b="1" dirty="0" smtClean="0">
                <a:latin typeface="Comic Sans MS" pitchFamily="66" charset="0"/>
              </a:rPr>
              <a:t>Energy dependent </a:t>
            </a:r>
            <a:r>
              <a:rPr lang="en-US" sz="1400" b="1" dirty="0" smtClean="0">
                <a:solidFill>
                  <a:srgbClr val="0033CC"/>
                </a:solidFill>
                <a:latin typeface="Comic Sans MS" pitchFamily="66" charset="0"/>
              </a:rPr>
              <a:t>GB12</a:t>
            </a:r>
            <a:r>
              <a:rPr lang="en-US" sz="1400" b="1" dirty="0" smtClean="0">
                <a:latin typeface="Comic Sans MS" pitchFamily="66" charset="0"/>
              </a:rPr>
              <a:t> and associated SES</a:t>
            </a:r>
            <a:endParaRPr lang="en-US" sz="1400" b="1" dirty="0" smtClean="0">
              <a:latin typeface="Symbol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en-US" sz="14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400" b="1" dirty="0" smtClean="0">
                <a:latin typeface="Comic Sans MS" pitchFamily="66" charset="0"/>
              </a:rPr>
              <a:t>E     = 145 – 2700 MeV               [W = 1080 – 2460 MeV]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  <a:r>
              <a:rPr lang="en-US" sz="1400" b="1" dirty="0" smtClean="0">
                <a:latin typeface="Comic Sans MS" pitchFamily="66" charset="0"/>
              </a:rPr>
              <a:t>PWs  =  60 [E &amp; M </a:t>
            </a:r>
            <a:r>
              <a:rPr lang="en-US" sz="1400" b="1" dirty="0" err="1" smtClean="0">
                <a:latin typeface="Comic Sans MS" pitchFamily="66" charset="0"/>
              </a:rPr>
              <a:t>multipoles</a:t>
            </a:r>
            <a:r>
              <a:rPr lang="en-US" sz="1400" b="1" dirty="0" smtClean="0">
                <a:latin typeface="Comic Sans MS" pitchFamily="66" charset="0"/>
              </a:rPr>
              <a:t>]        [J &lt; 6]</a:t>
            </a:r>
          </a:p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</a:t>
            </a:r>
            <a:r>
              <a:rPr lang="en-US" sz="1400" b="1" dirty="0" err="1" smtClean="0">
                <a:latin typeface="Comic Sans MS" pitchFamily="66" charset="0"/>
              </a:rPr>
              <a:t>Prms</a:t>
            </a:r>
            <a:r>
              <a:rPr lang="en-US" sz="1400" b="1" dirty="0" smtClean="0">
                <a:latin typeface="Comic Sans MS" pitchFamily="66" charset="0"/>
              </a:rPr>
              <a:t> = 210               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·</a:t>
            </a:r>
            <a:r>
              <a:rPr lang="en-US" sz="1400" dirty="0" smtClean="0">
                <a:solidFill>
                  <a:schemeClr val="bg2"/>
                </a:solidFill>
                <a:latin typeface="Comic Sans MS" pitchFamily="66" charset="0"/>
              </a:rPr>
              <a:t>  </a:t>
            </a:r>
            <a:r>
              <a:rPr lang="en-US" sz="1400" b="1" dirty="0" smtClean="0">
                <a:latin typeface="Comic Sans MS" pitchFamily="66" charset="0"/>
              </a:rPr>
              <a:t>Constraint: M = (Born + </a:t>
            </a:r>
            <a:r>
              <a:rPr lang="en-US" sz="1400" b="1" dirty="0" smtClean="0">
                <a:latin typeface="Symbol" pitchFamily="18" charset="2"/>
              </a:rPr>
              <a:t>A</a:t>
            </a:r>
            <a:r>
              <a:rPr lang="en-US" sz="1400" b="1" dirty="0" smtClean="0">
                <a:latin typeface="Comic Sans MS" pitchFamily="66" charset="0"/>
              </a:rPr>
              <a:t>)(1+iT</a:t>
            </a:r>
            <a:r>
              <a:rPr lang="en-US" sz="1400" b="1" baseline="-25000" dirty="0" smtClean="0">
                <a:latin typeface="Symbol" pitchFamily="18" charset="2"/>
              </a:rPr>
              <a:t>p</a:t>
            </a:r>
            <a:r>
              <a:rPr lang="en-US" sz="1400" b="1" baseline="-25000" dirty="0" smtClean="0">
                <a:latin typeface="Comic Sans MS" pitchFamily="66" charset="0"/>
              </a:rPr>
              <a:t>N</a:t>
            </a:r>
            <a:r>
              <a:rPr lang="en-US" sz="1400" b="1" dirty="0" smtClean="0">
                <a:latin typeface="Comic Sans MS" pitchFamily="66" charset="0"/>
              </a:rPr>
              <a:t>) + </a:t>
            </a:r>
            <a:r>
              <a:rPr lang="en-US" sz="1400" b="1" dirty="0" err="1" smtClean="0">
                <a:latin typeface="Symbol" pitchFamily="18" charset="2"/>
              </a:rPr>
              <a:t>B</a:t>
            </a:r>
            <a:r>
              <a:rPr lang="en-US" sz="1400" b="1" dirty="0" err="1" smtClean="0">
                <a:latin typeface="Comic Sans MS" pitchFamily="66" charset="0"/>
              </a:rPr>
              <a:t>T</a:t>
            </a:r>
            <a:r>
              <a:rPr lang="en-US" sz="1400" b="1" baseline="-25000" dirty="0" err="1" smtClean="0">
                <a:latin typeface="Symbol" pitchFamily="18" charset="2"/>
              </a:rPr>
              <a:t>p</a:t>
            </a:r>
            <a:r>
              <a:rPr lang="en-US" sz="1400" b="1" baseline="-25000" dirty="0" err="1" smtClean="0">
                <a:latin typeface="Comic Sans MS" pitchFamily="66" charset="0"/>
              </a:rPr>
              <a:t>N</a:t>
            </a:r>
            <a:r>
              <a:rPr lang="en-US" sz="1400" b="1" dirty="0" smtClean="0">
                <a:latin typeface="Comic Sans MS" pitchFamily="66" charset="0"/>
              </a:rPr>
              <a:t> + (</a:t>
            </a:r>
            <a:r>
              <a:rPr lang="en-US" sz="1400" b="1" dirty="0" err="1" smtClean="0">
                <a:latin typeface="Comic Sans MS" pitchFamily="66" charset="0"/>
              </a:rPr>
              <a:t>C+iD</a:t>
            </a:r>
            <a:r>
              <a:rPr lang="en-US" sz="1400" b="1" dirty="0" smtClean="0">
                <a:latin typeface="Comic Sans MS" pitchFamily="66" charset="0"/>
              </a:rPr>
              <a:t>)(</a:t>
            </a:r>
            <a:r>
              <a:rPr lang="en-US" sz="1400" b="1" dirty="0" err="1" smtClean="0">
                <a:latin typeface="Comic Sans MS" pitchFamily="66" charset="0"/>
              </a:rPr>
              <a:t>ImT</a:t>
            </a:r>
            <a:r>
              <a:rPr lang="en-US" sz="1400" b="1" baseline="-25000" dirty="0" err="1" smtClean="0">
                <a:latin typeface="Symbol" pitchFamily="18" charset="2"/>
              </a:rPr>
              <a:t>p</a:t>
            </a:r>
            <a:r>
              <a:rPr lang="en-US" sz="1400" b="1" baseline="-25000" dirty="0" err="1" smtClean="0">
                <a:latin typeface="Comic Sans MS" pitchFamily="66" charset="0"/>
              </a:rPr>
              <a:t>N</a:t>
            </a:r>
            <a:r>
              <a:rPr lang="en-US" sz="1400" b="1" dirty="0" smtClean="0">
                <a:latin typeface="Comic Sans MS" pitchFamily="66" charset="0"/>
              </a:rPr>
              <a:t>-|T</a:t>
            </a:r>
            <a:r>
              <a:rPr lang="en-US" sz="1400" b="1" baseline="-25000" dirty="0" smtClean="0">
                <a:latin typeface="Symbol" pitchFamily="18" charset="2"/>
              </a:rPr>
              <a:t>p</a:t>
            </a:r>
            <a:r>
              <a:rPr lang="en-US" sz="1400" b="1" baseline="-25000" dirty="0" smtClean="0">
                <a:latin typeface="Comic Sans MS" pitchFamily="66" charset="0"/>
              </a:rPr>
              <a:t>N</a:t>
            </a:r>
            <a:r>
              <a:rPr lang="en-US" sz="1400" b="1" dirty="0" smtClean="0">
                <a:latin typeface="Comic Sans MS" pitchFamily="66" charset="0"/>
              </a:rPr>
              <a:t>|</a:t>
            </a:r>
            <a:r>
              <a:rPr lang="en-US" sz="1400" b="1" baseline="30000" dirty="0" smtClean="0">
                <a:latin typeface="Comic Sans MS" pitchFamily="66" charset="0"/>
              </a:rPr>
              <a:t>2</a:t>
            </a:r>
            <a:r>
              <a:rPr lang="en-US" sz="1400" b="1" dirty="0" smtClean="0">
                <a:latin typeface="Comic Sans MS" pitchFamily="66" charset="0"/>
              </a:rPr>
              <a:t>)</a:t>
            </a:r>
          </a:p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r>
              <a:rPr lang="en-US" sz="2000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7421" name="Text Box 10"/>
          <p:cNvSpPr txBox="1">
            <a:spLocks noChangeArrowheads="1"/>
          </p:cNvSpPr>
          <p:nvPr/>
        </p:nvSpPr>
        <p:spPr bwMode="auto">
          <a:xfrm>
            <a:off x="750570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7422" name="Text Box 11"/>
          <p:cNvSpPr txBox="1">
            <a:spLocks noChangeArrowheads="1"/>
          </p:cNvSpPr>
          <p:nvPr/>
        </p:nvSpPr>
        <p:spPr bwMode="auto">
          <a:xfrm>
            <a:off x="7464425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17423" name="Text Box 13"/>
          <p:cNvSpPr txBox="1">
            <a:spLocks noChangeArrowheads="1"/>
          </p:cNvSpPr>
          <p:nvPr/>
        </p:nvSpPr>
        <p:spPr bwMode="auto">
          <a:xfrm>
            <a:off x="974725" y="5026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24" name="Text Box 14"/>
          <p:cNvSpPr txBox="1">
            <a:spLocks noChangeArrowheads="1"/>
          </p:cNvSpPr>
          <p:nvPr/>
        </p:nvSpPr>
        <p:spPr bwMode="auto">
          <a:xfrm>
            <a:off x="1050925" y="4492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25" name="Text Box 16"/>
          <p:cNvSpPr txBox="1">
            <a:spLocks noChangeArrowheads="1"/>
          </p:cNvSpPr>
          <p:nvPr/>
        </p:nvSpPr>
        <p:spPr bwMode="auto">
          <a:xfrm>
            <a:off x="1127125" y="594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1431925" y="4492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27" name="Text Box 20"/>
          <p:cNvSpPr txBox="1">
            <a:spLocks noChangeArrowheads="1"/>
          </p:cNvSpPr>
          <p:nvPr/>
        </p:nvSpPr>
        <p:spPr bwMode="auto">
          <a:xfrm>
            <a:off x="6994525" y="5254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681055" name="Group 95"/>
          <p:cNvGraphicFramePr>
            <a:graphicFrameLocks noGrp="1"/>
          </p:cNvGraphicFramePr>
          <p:nvPr/>
        </p:nvGraphicFramePr>
        <p:xfrm>
          <a:off x="381000" y="2743200"/>
          <a:ext cx="3200400" cy="1645920"/>
        </p:xfrm>
        <a:graphic>
          <a:graphicData uri="http://schemas.openxmlformats.org/drawingml/2006/table">
            <a:tbl>
              <a:tblPr/>
              <a:tblGrid>
                <a:gridCol w="914400"/>
                <a:gridCol w="1371600"/>
                <a:gridCol w="9144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Reaction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  Data   (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Dpol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</a:rPr>
                        <a:t> c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2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14,612  (3 %)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32,449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en-US" sz="12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+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8,510  (5 %)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16,520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-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3,058  (0 %)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6,396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sym typeface="Wingdings" pitchFamily="2" charset="2"/>
                        </a:rPr>
                        <a:t>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en-US" sz="1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364  (0 %)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1,201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Total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26,554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56,566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458" name="Text Box 52"/>
          <p:cNvSpPr txBox="1">
            <a:spLocks noChangeArrowheads="1"/>
          </p:cNvSpPr>
          <p:nvPr/>
        </p:nvSpPr>
        <p:spPr bwMode="auto">
          <a:xfrm>
            <a:off x="7527925" y="5330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59" name="Text Box 54"/>
          <p:cNvSpPr txBox="1">
            <a:spLocks noChangeArrowheads="1"/>
          </p:cNvSpPr>
          <p:nvPr/>
        </p:nvSpPr>
        <p:spPr bwMode="auto">
          <a:xfrm>
            <a:off x="7451725" y="54832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60" name="Text Box 56"/>
          <p:cNvSpPr txBox="1">
            <a:spLocks noChangeArrowheads="1"/>
          </p:cNvSpPr>
          <p:nvPr/>
        </p:nvSpPr>
        <p:spPr bwMode="auto">
          <a:xfrm>
            <a:off x="593725" y="594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63" name="Text Box 60"/>
          <p:cNvSpPr txBox="1">
            <a:spLocks noChangeArrowheads="1"/>
          </p:cNvSpPr>
          <p:nvPr/>
        </p:nvSpPr>
        <p:spPr bwMode="auto">
          <a:xfrm>
            <a:off x="441325" y="5711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65" name="Text Box 62"/>
          <p:cNvSpPr txBox="1">
            <a:spLocks noChangeArrowheads="1"/>
          </p:cNvSpPr>
          <p:nvPr/>
        </p:nvSpPr>
        <p:spPr bwMode="auto">
          <a:xfrm>
            <a:off x="441325" y="5711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67" name="Text Box 64"/>
          <p:cNvSpPr txBox="1">
            <a:spLocks noChangeArrowheads="1"/>
          </p:cNvSpPr>
          <p:nvPr/>
        </p:nvSpPr>
        <p:spPr bwMode="auto">
          <a:xfrm>
            <a:off x="517525" y="5788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69" name="Text Box 67"/>
          <p:cNvSpPr txBox="1">
            <a:spLocks noChangeArrowheads="1"/>
          </p:cNvSpPr>
          <p:nvPr/>
        </p:nvSpPr>
        <p:spPr bwMode="auto">
          <a:xfrm>
            <a:off x="2955925" y="1978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70" name="Text Box 68"/>
          <p:cNvSpPr txBox="1">
            <a:spLocks noChangeArrowheads="1"/>
          </p:cNvSpPr>
          <p:nvPr/>
        </p:nvSpPr>
        <p:spPr bwMode="auto">
          <a:xfrm>
            <a:off x="822325" y="54832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71" name="Text Box 70"/>
          <p:cNvSpPr txBox="1">
            <a:spLocks noChangeArrowheads="1"/>
          </p:cNvSpPr>
          <p:nvPr/>
        </p:nvSpPr>
        <p:spPr bwMode="auto">
          <a:xfrm>
            <a:off x="4022725" y="2282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72" name="Text Box 71"/>
          <p:cNvSpPr txBox="1">
            <a:spLocks noChangeArrowheads="1"/>
          </p:cNvSpPr>
          <p:nvPr/>
        </p:nvSpPr>
        <p:spPr bwMode="auto">
          <a:xfrm>
            <a:off x="4708525" y="2282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73" name="Text Box 73"/>
          <p:cNvSpPr txBox="1">
            <a:spLocks noChangeArrowheads="1"/>
          </p:cNvSpPr>
          <p:nvPr/>
        </p:nvSpPr>
        <p:spPr bwMode="auto">
          <a:xfrm>
            <a:off x="6400800" y="1676401"/>
            <a:ext cx="2514600" cy="3048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u="sng" dirty="0" err="1" smtClean="0">
                <a:solidFill>
                  <a:srgbClr val="FFFF00"/>
                </a:solidFill>
                <a:latin typeface="Symbol" pitchFamily="18" charset="2"/>
              </a:rPr>
              <a:t>p</a:t>
            </a:r>
            <a:r>
              <a:rPr lang="en-US" sz="1400" b="1" u="sng" dirty="0" err="1" smtClean="0">
                <a:solidFill>
                  <a:srgbClr val="FFFF00"/>
                </a:solidFill>
              </a:rPr>
              <a:t>N</a:t>
            </a:r>
            <a:r>
              <a:rPr lang="en-US" sz="1400" b="1" u="sng" dirty="0">
                <a:solidFill>
                  <a:srgbClr val="FFFF00"/>
                </a:solidFill>
              </a:rPr>
              <a:t>-</a:t>
            </a:r>
            <a:r>
              <a:rPr lang="en-US" sz="1400" b="1" u="sng" dirty="0" smtClean="0">
                <a:solidFill>
                  <a:srgbClr val="FFFF00"/>
                </a:solidFill>
              </a:rPr>
              <a:t>PWA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[no </a:t>
            </a:r>
            <a:r>
              <a:rPr lang="en-US" sz="1400" b="1" dirty="0">
                <a:solidFill>
                  <a:schemeClr val="bg1"/>
                </a:solidFill>
              </a:rPr>
              <a:t>theoretical </a:t>
            </a:r>
            <a:r>
              <a:rPr lang="en-US" sz="1400" b="1" dirty="0" smtClean="0">
                <a:solidFill>
                  <a:schemeClr val="bg1"/>
                </a:solidFill>
              </a:rPr>
              <a:t>input]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474" name="Text Box 85"/>
          <p:cNvSpPr txBox="1">
            <a:spLocks noChangeArrowheads="1"/>
          </p:cNvSpPr>
          <p:nvPr/>
        </p:nvSpPr>
        <p:spPr bwMode="auto">
          <a:xfrm>
            <a:off x="746125" y="4035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76" name="Text Box 90"/>
          <p:cNvSpPr txBox="1">
            <a:spLocks noChangeArrowheads="1"/>
          </p:cNvSpPr>
          <p:nvPr/>
        </p:nvSpPr>
        <p:spPr bwMode="auto">
          <a:xfrm>
            <a:off x="7070725" y="3044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77" name="Text Box 92"/>
          <p:cNvSpPr txBox="1">
            <a:spLocks noChangeArrowheads="1"/>
          </p:cNvSpPr>
          <p:nvPr/>
        </p:nvSpPr>
        <p:spPr bwMode="auto">
          <a:xfrm>
            <a:off x="4556125" y="58642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479" name="Text Box 96"/>
          <p:cNvSpPr txBox="1">
            <a:spLocks noChangeArrowheads="1"/>
          </p:cNvSpPr>
          <p:nvPr/>
        </p:nvSpPr>
        <p:spPr bwMode="auto">
          <a:xfrm>
            <a:off x="6400800" y="1295400"/>
            <a:ext cx="2514600" cy="307777"/>
          </a:xfrm>
          <a:prstGeom prst="rect">
            <a:avLst/>
          </a:prstGeom>
          <a:solidFill>
            <a:srgbClr val="B381D9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u="sng" dirty="0" smtClean="0">
                <a:solidFill>
                  <a:srgbClr val="FFFF00"/>
                </a:solidFill>
              </a:rPr>
              <a:t>Born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[no </a:t>
            </a:r>
            <a:r>
              <a:rPr lang="en-US" sz="1400" b="1" dirty="0">
                <a:solidFill>
                  <a:schemeClr val="bg1"/>
                </a:solidFill>
              </a:rPr>
              <a:t>free parameters to </a:t>
            </a:r>
            <a:r>
              <a:rPr lang="en-US" sz="1400" b="1" dirty="0" smtClean="0">
                <a:solidFill>
                  <a:schemeClr val="bg1"/>
                </a:solidFill>
              </a:rPr>
              <a:t>fit]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480" name="Text Box 97"/>
          <p:cNvSpPr txBox="1">
            <a:spLocks noChangeArrowheads="1"/>
          </p:cNvSpPr>
          <p:nvPr/>
        </p:nvSpPr>
        <p:spPr bwMode="auto">
          <a:xfrm>
            <a:off x="2346325" y="3425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D7E16510-A1F1-4DEE-9E28-A4588A8B7DFE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>
            <a:off x="3581400" y="3124200"/>
            <a:ext cx="2514600" cy="3048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0" y="1219200"/>
            <a:ext cx="6172200" cy="1219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4449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1250" name="Bitmap Image" r:id="rId4" imgW="1952898" imgH="2000000" progId="PBrush">
              <p:embed/>
            </p:oleObj>
          </a:graphicData>
        </a:graphic>
      </p:graphicFrame>
      <p:graphicFrame>
        <p:nvGraphicFramePr>
          <p:cNvPr id="10445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1251" name="Bitmap Image" r:id="rId5" imgW="10457143" imgH="7714286" progId="PBrush">
              <p:embed/>
            </p:oleObj>
          </a:graphicData>
        </a:graphic>
      </p:graphicFrame>
      <p:sp>
        <p:nvSpPr>
          <p:cNvPr id="49" name="Line 12"/>
          <p:cNvSpPr>
            <a:spLocks noChangeShapeType="1"/>
          </p:cNvSpPr>
          <p:nvPr/>
        </p:nvSpPr>
        <p:spPr bwMode="auto">
          <a:xfrm>
            <a:off x="3581400" y="3657600"/>
            <a:ext cx="2514600" cy="16764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3581400" y="3962400"/>
            <a:ext cx="2514600" cy="13716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886200" y="5867400"/>
            <a:ext cx="2358338" cy="338554"/>
          </a:xfrm>
          <a:prstGeom prst="rect">
            <a:avLst/>
          </a:prstGeom>
          <a:solidFill>
            <a:srgbClr val="B381D9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Much less known,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Comic Sans MS" pitchFamily="66" charset="0"/>
              </a:rPr>
              <a:t>15%</a:t>
            </a:r>
            <a:endParaRPr lang="en-US" sz="1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 flipV="1">
            <a:off x="3581400" y="3429000"/>
            <a:ext cx="251460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4343400"/>
            <a:ext cx="2133600" cy="20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6400800"/>
            <a:ext cx="15430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4200" y="2057400"/>
            <a:ext cx="1295400" cy="18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Oval 53"/>
          <p:cNvSpPr/>
          <p:nvPr/>
        </p:nvSpPr>
        <p:spPr>
          <a:xfrm>
            <a:off x="7696200" y="4495800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400" y="4343400"/>
            <a:ext cx="31320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Oval 54"/>
          <p:cNvSpPr/>
          <p:nvPr/>
        </p:nvSpPr>
        <p:spPr>
          <a:xfrm>
            <a:off x="6934200" y="2514600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15200" y="2895600"/>
            <a:ext cx="1059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23,122 data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543800" y="5029200"/>
            <a:ext cx="9683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</a:rPr>
              <a:t>3,422 data</a:t>
            </a:r>
            <a:endParaRPr lang="en-US" sz="1400" b="1" dirty="0">
              <a:solidFill>
                <a:srgbClr val="0033CC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638800" y="579120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098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59" name="Line 98"/>
          <p:cNvSpPr>
            <a:spLocks noChangeShapeType="1"/>
          </p:cNvSpPr>
          <p:nvPr/>
        </p:nvSpPr>
        <p:spPr bwMode="auto">
          <a:xfrm flipH="1">
            <a:off x="6096000" y="1828800"/>
            <a:ext cx="304800" cy="381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6765925" y="2282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5372" name="Text Box 11"/>
          <p:cNvSpPr txBox="1">
            <a:spLocks noChangeArrowheads="1"/>
          </p:cNvSpPr>
          <p:nvPr/>
        </p:nvSpPr>
        <p:spPr bwMode="auto">
          <a:xfrm>
            <a:off x="288925" y="213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2C1D3D22-6DC2-4A03-AAFD-9262F071E6AD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 Igor Strakovsky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6</a:t>
            </a:fld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6400800"/>
            <a:ext cx="2737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Forum for MAX-IV Ring, Lund, Nov 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74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1447800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GB12:   </a:t>
            </a:r>
            <a:r>
              <a:rPr lang="en-US" dirty="0" smtClean="0"/>
              <a:t>included recent </a:t>
            </a:r>
            <a:r>
              <a:rPr lang="en-US" b="1" i="1" dirty="0" smtClean="0"/>
              <a:t>CLAS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b="1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lang="en-US" b="1" dirty="0" smtClean="0">
                <a:solidFill>
                  <a:srgbClr val="0000FF"/>
                </a:solidFill>
              </a:rPr>
              <a:t>p</a:t>
            </a:r>
            <a:r>
              <a:rPr lang="en-US" dirty="0" smtClean="0"/>
              <a:t> </a:t>
            </a:r>
            <a:r>
              <a:rPr lang="en-US" sz="1600" dirty="0" err="1" smtClean="0"/>
              <a:t>d</a:t>
            </a:r>
            <a:r>
              <a:rPr lang="en-US" sz="1600" b="1" dirty="0" err="1" smtClean="0">
                <a:latin typeface="Symbol" pitchFamily="18" charset="2"/>
              </a:rPr>
              <a:t>s</a:t>
            </a:r>
            <a:r>
              <a:rPr lang="en-US" sz="1600" dirty="0" smtClean="0"/>
              <a:t>/</a:t>
            </a:r>
            <a:r>
              <a:rPr lang="en-US" sz="1600" dirty="0" err="1" smtClean="0"/>
              <a:t>d</a:t>
            </a:r>
            <a:r>
              <a:rPr lang="en-US" sz="1600" b="1" dirty="0" err="1" smtClean="0">
                <a:latin typeface="Symbol" pitchFamily="18" charset="2"/>
              </a:rPr>
              <a:t>W</a:t>
            </a:r>
            <a:r>
              <a:rPr lang="en-US" b="1" dirty="0" smtClean="0"/>
              <a:t> </a:t>
            </a:r>
            <a:r>
              <a:rPr lang="en-US" sz="1400" dirty="0" smtClean="0"/>
              <a:t>              </a:t>
            </a:r>
            <a:r>
              <a:rPr lang="en-US" sz="1200" dirty="0" smtClean="0"/>
              <a:t>[W. Chen, </a:t>
            </a:r>
            <a:r>
              <a:rPr lang="en-US" sz="1200" i="1" dirty="0" smtClean="0"/>
              <a:t>et al, </a:t>
            </a:r>
            <a:r>
              <a:rPr lang="en-US" sz="1200" dirty="0" smtClean="0"/>
              <a:t>arXiv:1203:4412 [</a:t>
            </a:r>
            <a:r>
              <a:rPr lang="en-US" sz="1200" dirty="0" err="1" smtClean="0"/>
              <a:t>hep</a:t>
            </a:r>
            <a:r>
              <a:rPr lang="en-US" sz="1200" dirty="0" smtClean="0"/>
              <a:t>-ph]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CM12:  </a:t>
            </a:r>
            <a:r>
              <a:rPr lang="en-US" dirty="0" smtClean="0"/>
              <a:t>CM parameterization for </a:t>
            </a:r>
            <a:r>
              <a:rPr lang="en-US" b="1" dirty="0" err="1" smtClean="0">
                <a:solidFill>
                  <a:srgbClr val="9900CC"/>
                </a:solidFill>
              </a:rPr>
              <a:t>T</a:t>
            </a:r>
            <a:r>
              <a:rPr lang="en-US" b="1" baseline="-25000" dirty="0" err="1" smtClean="0">
                <a:solidFill>
                  <a:srgbClr val="9900CC"/>
                </a:solidFill>
                <a:latin typeface="Symbol" pitchFamily="18" charset="2"/>
              </a:rPr>
              <a:t>p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N</a:t>
            </a:r>
            <a:r>
              <a:rPr lang="en-US" sz="1400" dirty="0" smtClean="0">
                <a:solidFill>
                  <a:srgbClr val="9900CC"/>
                </a:solidFill>
              </a:rPr>
              <a:t> </a:t>
            </a:r>
            <a:r>
              <a:rPr lang="en-US" sz="1400" dirty="0" smtClean="0"/>
              <a:t>                       </a:t>
            </a:r>
            <a:r>
              <a:rPr lang="en-US" sz="1200" dirty="0" smtClean="0"/>
              <a:t>[R. Workman, </a:t>
            </a:r>
            <a:r>
              <a:rPr lang="en-US" sz="1200" i="1" dirty="0" smtClean="0"/>
              <a:t>et al, </a:t>
            </a:r>
            <a:r>
              <a:rPr lang="en-US" sz="1200" dirty="0" smtClean="0"/>
              <a:t>arXiv:1202.0845 [</a:t>
            </a:r>
            <a:r>
              <a:rPr lang="en-US" sz="1200" dirty="0" err="1" smtClean="0"/>
              <a:t>hep</a:t>
            </a:r>
            <a:r>
              <a:rPr lang="en-US" sz="1200" dirty="0" smtClean="0"/>
              <a:t>-ph]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SN11:   </a:t>
            </a:r>
            <a:r>
              <a:rPr lang="en-US" dirty="0" smtClean="0"/>
              <a:t>included recent </a:t>
            </a:r>
            <a:r>
              <a:rPr lang="en-US" b="1" i="1" dirty="0" smtClean="0"/>
              <a:t>GRAAL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b="1" baseline="30000" dirty="0" smtClean="0">
                <a:solidFill>
                  <a:srgbClr val="0000FF"/>
                </a:solidFill>
                <a:latin typeface="Symbol" pitchFamily="18" charset="2"/>
              </a:rPr>
              <a:t>-</a:t>
            </a:r>
            <a:r>
              <a:rPr lang="en-US" b="1" dirty="0" smtClean="0">
                <a:solidFill>
                  <a:srgbClr val="0000FF"/>
                </a:solidFill>
              </a:rPr>
              <a:t>p</a:t>
            </a:r>
            <a:r>
              <a:rPr lang="en-US" dirty="0" smtClean="0"/>
              <a:t> </a:t>
            </a:r>
            <a:r>
              <a:rPr lang="en-US" sz="1400" dirty="0" smtClean="0"/>
              <a:t>&amp;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b="1" baseline="30000" dirty="0" smtClean="0">
                <a:solidFill>
                  <a:srgbClr val="0000FF"/>
                </a:solidFill>
              </a:rPr>
              <a:t>0</a:t>
            </a:r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dirty="0" smtClean="0"/>
              <a:t> </a:t>
            </a:r>
            <a:r>
              <a:rPr lang="en-US" b="1" dirty="0" smtClean="0">
                <a:latin typeface="Symbol" pitchFamily="18" charset="2"/>
              </a:rPr>
              <a:t>S</a:t>
            </a:r>
            <a:r>
              <a:rPr lang="en-US" dirty="0" smtClean="0"/>
              <a:t>     </a:t>
            </a:r>
          </a:p>
          <a:p>
            <a:r>
              <a:rPr lang="en-US" dirty="0" smtClean="0"/>
              <a:t>		        </a:t>
            </a:r>
            <a:r>
              <a:rPr lang="en-US" b="1" i="1" dirty="0" smtClean="0"/>
              <a:t>LEPS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CC"/>
                </a:solidFill>
                <a:latin typeface="Symbol" pitchFamily="18" charset="2"/>
              </a:rPr>
              <a:t>p</a:t>
            </a:r>
            <a:r>
              <a:rPr lang="en-US" b="1" baseline="30000" dirty="0" smtClean="0">
                <a:solidFill>
                  <a:srgbClr val="0000CC"/>
                </a:solidFill>
              </a:rPr>
              <a:t>0</a:t>
            </a:r>
            <a:r>
              <a:rPr lang="en-US" b="1" dirty="0" smtClean="0">
                <a:solidFill>
                  <a:srgbClr val="0000CC"/>
                </a:solidFill>
              </a:rPr>
              <a:t>p</a:t>
            </a:r>
            <a:r>
              <a:rPr lang="en-US" b="1" dirty="0" smtClean="0"/>
              <a:t> </a:t>
            </a:r>
            <a:r>
              <a:rPr lang="en-US" dirty="0" err="1" smtClean="0"/>
              <a:t>d</a:t>
            </a:r>
            <a:r>
              <a:rPr lang="en-US" b="1" dirty="0" err="1" smtClean="0">
                <a:latin typeface="Symbol" pitchFamily="18" charset="2"/>
              </a:rPr>
              <a:t>s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b="1" dirty="0" err="1" smtClean="0">
                <a:latin typeface="Symbol" pitchFamily="18" charset="2"/>
              </a:rPr>
              <a:t>W</a:t>
            </a:r>
            <a:r>
              <a:rPr lang="en-US" b="1" dirty="0" smtClean="0"/>
              <a:t>          </a:t>
            </a:r>
            <a:r>
              <a:rPr lang="en-US" dirty="0" smtClean="0"/>
              <a:t> </a:t>
            </a:r>
            <a:r>
              <a:rPr lang="en-US" sz="1200" dirty="0" smtClean="0"/>
              <a:t>[R. Workman, </a:t>
            </a:r>
            <a:r>
              <a:rPr lang="en-US" sz="1200" i="1" dirty="0" smtClean="0"/>
              <a:t>et al, </a:t>
            </a:r>
            <a:r>
              <a:rPr lang="en-US" sz="1200" dirty="0" smtClean="0"/>
              <a:t>Phys Rev C </a:t>
            </a:r>
            <a:r>
              <a:rPr lang="en-US" sz="1200" b="1" dirty="0" smtClean="0"/>
              <a:t>85</a:t>
            </a:r>
            <a:r>
              <a:rPr lang="en-US" sz="1200" dirty="0" smtClean="0"/>
              <a:t>, 025201 (2012)]</a:t>
            </a:r>
          </a:p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9900CC"/>
                </a:solidFill>
              </a:rPr>
              <a:t>M = (Born + </a:t>
            </a:r>
            <a:r>
              <a:rPr lang="en-US" b="1" dirty="0" smtClean="0">
                <a:solidFill>
                  <a:srgbClr val="0000CC"/>
                </a:solidFill>
              </a:rPr>
              <a:t>A</a:t>
            </a:r>
            <a:r>
              <a:rPr lang="en-US" b="1" dirty="0" smtClean="0">
                <a:solidFill>
                  <a:srgbClr val="9900CC"/>
                </a:solidFill>
              </a:rPr>
              <a:t>)(1 + </a:t>
            </a:r>
            <a:r>
              <a:rPr lang="en-US" b="1" dirty="0" err="1" smtClean="0">
                <a:solidFill>
                  <a:srgbClr val="9900CC"/>
                </a:solidFill>
              </a:rPr>
              <a:t>iT</a:t>
            </a:r>
            <a:r>
              <a:rPr lang="en-US" b="1" baseline="-25000" dirty="0" err="1" smtClean="0">
                <a:solidFill>
                  <a:srgbClr val="9900CC"/>
                </a:solidFill>
                <a:latin typeface="Symbol" pitchFamily="18" charset="2"/>
              </a:rPr>
              <a:t>p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N</a:t>
            </a:r>
            <a:r>
              <a:rPr lang="en-US" b="1" dirty="0" smtClean="0">
                <a:solidFill>
                  <a:srgbClr val="9900CC"/>
                </a:solidFill>
              </a:rPr>
              <a:t>) + </a:t>
            </a:r>
            <a:r>
              <a:rPr lang="en-US" b="1" dirty="0" err="1" smtClean="0">
                <a:solidFill>
                  <a:srgbClr val="0000CC"/>
                </a:solidFill>
              </a:rPr>
              <a:t>B</a:t>
            </a:r>
            <a:r>
              <a:rPr lang="en-US" b="1" dirty="0" err="1" smtClean="0">
                <a:solidFill>
                  <a:srgbClr val="9900CC"/>
                </a:solidFill>
              </a:rPr>
              <a:t>T</a:t>
            </a:r>
            <a:r>
              <a:rPr lang="en-US" b="1" baseline="-25000" dirty="0" err="1" smtClean="0">
                <a:solidFill>
                  <a:srgbClr val="9900CC"/>
                </a:solidFill>
                <a:latin typeface="Symbol" pitchFamily="18" charset="2"/>
              </a:rPr>
              <a:t>p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N</a:t>
            </a:r>
            <a:r>
              <a:rPr lang="en-US" b="1" dirty="0" smtClean="0">
                <a:solidFill>
                  <a:srgbClr val="9900CC"/>
                </a:solidFill>
              </a:rPr>
              <a:t> + (</a:t>
            </a:r>
            <a:r>
              <a:rPr lang="en-US" b="1" dirty="0" smtClean="0">
                <a:solidFill>
                  <a:srgbClr val="0000CC"/>
                </a:solidFill>
              </a:rPr>
              <a:t>C</a:t>
            </a:r>
            <a:r>
              <a:rPr lang="en-US" b="1" dirty="0" smtClean="0">
                <a:solidFill>
                  <a:srgbClr val="9900CC"/>
                </a:solidFill>
              </a:rPr>
              <a:t> + </a:t>
            </a:r>
            <a:r>
              <a:rPr lang="en-US" b="1" dirty="0" err="1" smtClean="0">
                <a:solidFill>
                  <a:srgbClr val="9900CC"/>
                </a:solidFill>
              </a:rPr>
              <a:t>i</a:t>
            </a:r>
            <a:r>
              <a:rPr lang="en-US" b="1" dirty="0" err="1" smtClean="0">
                <a:solidFill>
                  <a:srgbClr val="0000CC"/>
                </a:solidFill>
              </a:rPr>
              <a:t>D</a:t>
            </a:r>
            <a:r>
              <a:rPr lang="en-US" b="1" dirty="0" smtClean="0">
                <a:solidFill>
                  <a:srgbClr val="9900CC"/>
                </a:solidFill>
              </a:rPr>
              <a:t>)(</a:t>
            </a:r>
            <a:r>
              <a:rPr lang="en-US" b="1" dirty="0" err="1" smtClean="0">
                <a:solidFill>
                  <a:srgbClr val="9900CC"/>
                </a:solidFill>
              </a:rPr>
              <a:t>ImT</a:t>
            </a:r>
            <a:r>
              <a:rPr lang="en-US" b="1" baseline="-25000" dirty="0" err="1" smtClean="0">
                <a:solidFill>
                  <a:srgbClr val="9900CC"/>
                </a:solidFill>
                <a:latin typeface="Symbol" pitchFamily="18" charset="2"/>
              </a:rPr>
              <a:t>p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N</a:t>
            </a:r>
            <a:r>
              <a:rPr lang="en-US" b="1" dirty="0" smtClean="0">
                <a:solidFill>
                  <a:srgbClr val="9900CC"/>
                </a:solidFill>
              </a:rPr>
              <a:t> -|T</a:t>
            </a:r>
            <a:r>
              <a:rPr lang="en-US" b="1" baseline="-25000" dirty="0" smtClean="0">
                <a:solidFill>
                  <a:srgbClr val="9900CC"/>
                </a:solidFill>
                <a:latin typeface="Symbol" pitchFamily="18" charset="2"/>
              </a:rPr>
              <a:t>p</a:t>
            </a:r>
            <a:r>
              <a:rPr lang="en-US" b="1" baseline="-25000" dirty="0" smtClean="0">
                <a:solidFill>
                  <a:srgbClr val="9900CC"/>
                </a:solidFill>
              </a:rPr>
              <a:t>N</a:t>
            </a:r>
            <a:r>
              <a:rPr lang="en-US" b="1" dirty="0" smtClean="0">
                <a:solidFill>
                  <a:srgbClr val="9900CC"/>
                </a:solidFill>
              </a:rPr>
              <a:t>|</a:t>
            </a:r>
            <a:r>
              <a:rPr lang="en-US" b="1" baseline="30000" dirty="0" smtClean="0">
                <a:solidFill>
                  <a:srgbClr val="9900CC"/>
                </a:solidFill>
              </a:rPr>
              <a:t>2</a:t>
            </a:r>
            <a:r>
              <a:rPr lang="en-US" b="1" dirty="0" smtClean="0">
                <a:solidFill>
                  <a:srgbClr val="9900CC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SP09</a:t>
            </a:r>
            <a:r>
              <a:rPr lang="en-US" dirty="0" smtClean="0"/>
              <a:t>:    included recent </a:t>
            </a:r>
            <a:r>
              <a:rPr lang="en-US" b="1" i="1" dirty="0" smtClean="0"/>
              <a:t>CLAS</a:t>
            </a:r>
            <a:r>
              <a:rPr lang="en-US" dirty="0" smtClean="0"/>
              <a:t> </a:t>
            </a:r>
            <a:r>
              <a:rPr lang="en-US" b="1" dirty="0" err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b="1" baseline="30000" dirty="0" err="1" smtClean="0">
                <a:solidFill>
                  <a:srgbClr val="0000FF"/>
                </a:solidFill>
              </a:rPr>
              <a:t>+</a:t>
            </a:r>
            <a:r>
              <a:rPr lang="en-US" b="1" dirty="0" err="1" smtClean="0">
                <a:solidFill>
                  <a:srgbClr val="0000FF"/>
                </a:solidFill>
              </a:rPr>
              <a:t>n</a:t>
            </a:r>
            <a:r>
              <a:rPr lang="en-US" dirty="0" smtClean="0"/>
              <a:t> </a:t>
            </a:r>
            <a:r>
              <a:rPr lang="en-US" sz="1600" dirty="0" err="1" smtClean="0"/>
              <a:t>d</a:t>
            </a:r>
            <a:r>
              <a:rPr lang="en-US" sz="1600" b="1" dirty="0" err="1" smtClean="0">
                <a:latin typeface="Symbol" pitchFamily="18" charset="2"/>
              </a:rPr>
              <a:t>s</a:t>
            </a:r>
            <a:r>
              <a:rPr lang="en-US" sz="1600" dirty="0" smtClean="0"/>
              <a:t>/</a:t>
            </a:r>
            <a:r>
              <a:rPr lang="en-US" sz="1600" dirty="0" err="1" smtClean="0"/>
              <a:t>d</a:t>
            </a:r>
            <a:r>
              <a:rPr lang="en-US" sz="1600" b="1" dirty="0" err="1" smtClean="0">
                <a:latin typeface="Symbol" pitchFamily="18" charset="2"/>
              </a:rPr>
              <a:t>W</a:t>
            </a:r>
            <a:r>
              <a:rPr lang="en-US" dirty="0" smtClean="0"/>
              <a:t>             </a:t>
            </a:r>
            <a:r>
              <a:rPr lang="en-US" sz="1200" dirty="0" smtClean="0"/>
              <a:t>[M. Dugger, </a:t>
            </a:r>
            <a:r>
              <a:rPr lang="en-US" sz="1200" i="1" dirty="0" smtClean="0"/>
              <a:t>et al, </a:t>
            </a:r>
            <a:r>
              <a:rPr lang="en-US" sz="1200" dirty="0" smtClean="0"/>
              <a:t>Phys Rev C </a:t>
            </a:r>
            <a:r>
              <a:rPr lang="en-US" sz="1200" b="1" dirty="0" smtClean="0"/>
              <a:t>79</a:t>
            </a:r>
            <a:r>
              <a:rPr lang="en-US" sz="1200" dirty="0" smtClean="0"/>
              <a:t>, 065206 (2009)] </a:t>
            </a:r>
          </a:p>
          <a:p>
            <a:r>
              <a:rPr lang="en-US" dirty="0" smtClean="0"/>
              <a:t>	</a:t>
            </a:r>
            <a:r>
              <a:rPr lang="en-US" b="1" dirty="0" smtClean="0">
                <a:solidFill>
                  <a:srgbClr val="9900CC"/>
                </a:solidFill>
              </a:rPr>
              <a:t>M = (Born + </a:t>
            </a:r>
            <a:r>
              <a:rPr lang="en-US" b="1" dirty="0" err="1" smtClean="0">
                <a:solidFill>
                  <a:srgbClr val="9900CC"/>
                </a:solidFill>
                <a:latin typeface="Symbol" pitchFamily="18" charset="2"/>
              </a:rPr>
              <a:t>a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R</a:t>
            </a:r>
            <a:r>
              <a:rPr lang="en-US" b="1" dirty="0" smtClean="0">
                <a:solidFill>
                  <a:srgbClr val="9900CC"/>
                </a:solidFill>
              </a:rPr>
              <a:t>)(1 + </a:t>
            </a:r>
            <a:r>
              <a:rPr lang="en-US" sz="1400" b="1" dirty="0" err="1" smtClean="0">
                <a:solidFill>
                  <a:srgbClr val="9900CC"/>
                </a:solidFill>
              </a:rPr>
              <a:t>i</a:t>
            </a:r>
            <a:r>
              <a:rPr lang="en-US" b="1" dirty="0" err="1" smtClean="0">
                <a:solidFill>
                  <a:srgbClr val="9900CC"/>
                </a:solidFill>
              </a:rPr>
              <a:t>T</a:t>
            </a:r>
            <a:r>
              <a:rPr lang="en-US" b="1" baseline="-25000" dirty="0" err="1" smtClean="0">
                <a:solidFill>
                  <a:srgbClr val="9900CC"/>
                </a:solidFill>
                <a:latin typeface="Symbol" pitchFamily="18" charset="2"/>
              </a:rPr>
              <a:t>p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N</a:t>
            </a:r>
            <a:r>
              <a:rPr lang="en-US" b="1" dirty="0" smtClean="0">
                <a:solidFill>
                  <a:srgbClr val="9900CC"/>
                </a:solidFill>
              </a:rPr>
              <a:t>) + </a:t>
            </a:r>
            <a:r>
              <a:rPr lang="en-US" b="1" dirty="0" err="1" smtClean="0">
                <a:solidFill>
                  <a:srgbClr val="9900CC"/>
                </a:solidFill>
                <a:latin typeface="Symbol" pitchFamily="18" charset="2"/>
              </a:rPr>
              <a:t>a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R</a:t>
            </a:r>
            <a:r>
              <a:rPr lang="en-US" b="1" dirty="0" err="1" smtClean="0">
                <a:solidFill>
                  <a:srgbClr val="9900CC"/>
                </a:solidFill>
              </a:rPr>
              <a:t>T</a:t>
            </a:r>
            <a:r>
              <a:rPr lang="en-US" b="1" baseline="-25000" dirty="0" err="1" smtClean="0">
                <a:solidFill>
                  <a:srgbClr val="9900CC"/>
                </a:solidFill>
                <a:latin typeface="Symbol" pitchFamily="18" charset="2"/>
              </a:rPr>
              <a:t>p</a:t>
            </a:r>
            <a:r>
              <a:rPr lang="en-US" b="1" baseline="-25000" dirty="0" err="1" smtClean="0">
                <a:solidFill>
                  <a:srgbClr val="9900CC"/>
                </a:solidFill>
              </a:rPr>
              <a:t>N</a:t>
            </a:r>
            <a:r>
              <a:rPr lang="en-US" b="1" dirty="0" smtClean="0">
                <a:solidFill>
                  <a:srgbClr val="9900CC"/>
                </a:solidFill>
              </a:rPr>
              <a:t> + higher terms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1600" y="3962400"/>
            <a:ext cx="3352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400" dirty="0" smtClean="0"/>
              <a:t>The overall </a:t>
            </a:r>
            <a:r>
              <a:rPr lang="en-US" sz="1400" b="1" dirty="0" smtClean="0">
                <a:solidFill>
                  <a:srgbClr val="0033CC"/>
                </a:solidFill>
              </a:rPr>
              <a:t>SAID</a:t>
            </a:r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c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1400" baseline="300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has remained </a:t>
            </a:r>
            <a:endParaRPr lang="ru-RU" sz="1400" dirty="0" smtClean="0"/>
          </a:p>
          <a:p>
            <a:r>
              <a:rPr lang="ru-RU" sz="1400" b="1" dirty="0" smtClean="0">
                <a:solidFill>
                  <a:srgbClr val="0000FF"/>
                </a:solidFill>
              </a:rPr>
              <a:t>     </a:t>
            </a:r>
            <a:r>
              <a:rPr lang="en-US" sz="1400" b="1" dirty="0" smtClean="0">
                <a:solidFill>
                  <a:srgbClr val="0000FF"/>
                </a:solidFill>
              </a:rPr>
              <a:t>stable</a:t>
            </a:r>
            <a:r>
              <a:rPr lang="en-US" sz="1400" dirty="0" smtClean="0"/>
              <a:t> against the growing database, </a:t>
            </a:r>
            <a:endParaRPr lang="ru-RU" sz="1400" dirty="0" smtClean="0"/>
          </a:p>
          <a:p>
            <a:r>
              <a:rPr lang="ru-RU" sz="1400" dirty="0" smtClean="0"/>
              <a:t>     </a:t>
            </a:r>
            <a:r>
              <a:rPr lang="en-US" sz="1400" dirty="0" smtClean="0"/>
              <a:t>which has increased </a:t>
            </a:r>
            <a:endParaRPr lang="ru-RU" sz="1400" dirty="0" smtClean="0"/>
          </a:p>
          <a:p>
            <a:r>
              <a:rPr lang="ru-RU" sz="1400" dirty="0" smtClean="0"/>
              <a:t>     </a:t>
            </a:r>
            <a:r>
              <a:rPr lang="en-US" sz="1400" dirty="0" smtClean="0"/>
              <a:t>by a </a:t>
            </a:r>
            <a:r>
              <a:rPr lang="en-US" sz="1400" b="1" dirty="0" smtClean="0"/>
              <a:t>factor</a:t>
            </a:r>
            <a:r>
              <a:rPr lang="en-US" sz="1400" dirty="0" smtClean="0"/>
              <a:t> of </a:t>
            </a:r>
            <a:r>
              <a:rPr lang="en-US" sz="1400" b="1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 since </a:t>
            </a:r>
            <a:r>
              <a:rPr lang="en-US" sz="1400" b="1" dirty="0" smtClean="0"/>
              <a:t>1995 </a:t>
            </a:r>
          </a:p>
          <a:p>
            <a:endParaRPr lang="en-US" sz="1400" b="1" dirty="0" smtClean="0"/>
          </a:p>
          <a:p>
            <a:r>
              <a:rPr lang="en-US" sz="1400" dirty="0" smtClean="0"/>
              <a:t>    [most of this increase coming from data </a:t>
            </a:r>
          </a:p>
          <a:p>
            <a:r>
              <a:rPr lang="en-US" sz="1400" dirty="0" smtClean="0"/>
              <a:t>      from </a:t>
            </a:r>
            <a:r>
              <a:rPr lang="en-US" sz="1400" b="1" dirty="0" smtClean="0"/>
              <a:t>photon-tagging</a:t>
            </a:r>
            <a:r>
              <a:rPr lang="en-US" sz="1400" dirty="0" smtClean="0"/>
              <a:t> facilities].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Monotype Corsiva" pitchFamily="66" charset="0"/>
              </a:rPr>
              <a:t>Recent </a:t>
            </a:r>
            <a:r>
              <a:rPr lang="en-US" sz="4000" dirty="0" smtClean="0">
                <a:solidFill>
                  <a:srgbClr val="FFFF00"/>
                </a:solidFill>
                <a:latin typeface="Monotype Corsiva" pitchFamily="66" charset="0"/>
              </a:rPr>
              <a:t>SAID</a:t>
            </a:r>
            <a:r>
              <a:rPr lang="en-US" sz="4000" dirty="0" smtClean="0">
                <a:solidFill>
                  <a:schemeClr val="bg1"/>
                </a:solidFill>
                <a:latin typeface="Monotype Corsiva" pitchFamily="66" charset="0"/>
              </a:rPr>
              <a:t> results for </a:t>
            </a:r>
            <a:r>
              <a:rPr lang="ru-RU" sz="4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Monotype Corsiva" pitchFamily="66" charset="0"/>
              </a:rPr>
              <a:t>Pion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Monotype Corsiva" pitchFamily="66" charset="0"/>
              </a:rPr>
              <a:t>Photoproduction</a:t>
            </a:r>
            <a:endParaRPr lang="en-US" sz="4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838200" y="3657600"/>
          <a:ext cx="3657600" cy="247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1967"/>
                <a:gridCol w="1057089"/>
                <a:gridCol w="790756"/>
                <a:gridCol w="997788"/>
              </a:tblGrid>
              <a:tr h="446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Solution</a:t>
                      </a:r>
                      <a:endParaRPr lang="en-US" sz="1400" b="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Energy Limit (MeV)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latin typeface="Symbol" pitchFamily="18" charset="2"/>
                        </a:rPr>
                        <a:t>c</a:t>
                      </a:r>
                      <a:r>
                        <a:rPr lang="en-US" sz="1400" b="0" baseline="30000" dirty="0" smtClean="0"/>
                        <a:t>2</a:t>
                      </a:r>
                      <a:r>
                        <a:rPr lang="en-US" sz="1400" b="0" dirty="0" smtClean="0"/>
                        <a:t>/</a:t>
                      </a:r>
                      <a:r>
                        <a:rPr lang="en-US" sz="1400" b="0" dirty="0" err="1" smtClean="0"/>
                        <a:t>N</a:t>
                      </a:r>
                      <a:r>
                        <a:rPr lang="en-US" sz="1400" b="0" baseline="-25000" dirty="0" err="1" smtClean="0"/>
                        <a:t>Data</a:t>
                      </a:r>
                      <a:endParaRPr lang="en-US" sz="1400" b="0" baseline="-25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/>
                        <a:t>N</a:t>
                      </a:r>
                      <a:r>
                        <a:rPr lang="en-US" sz="1400" b="0" baseline="-25000" dirty="0" err="1" smtClean="0"/>
                        <a:t>Data</a:t>
                      </a:r>
                      <a:endParaRPr lang="en-US" sz="1400" b="0" baseline="-25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197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GB12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2700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26,179</a:t>
                      </a:r>
                      <a:endParaRPr lang="en-US" sz="1200" dirty="0"/>
                    </a:p>
                  </a:txBody>
                  <a:tcPr/>
                </a:tc>
              </a:tr>
              <a:tr h="2181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CM12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2700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25,814</a:t>
                      </a:r>
                      <a:endParaRPr lang="en-US" sz="1200" dirty="0"/>
                    </a:p>
                  </a:txBody>
                  <a:tcPr/>
                </a:tc>
              </a:tr>
              <a:tr h="2181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SN11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2700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25,553</a:t>
                      </a:r>
                      <a:endParaRPr lang="en-US" sz="1200" dirty="0"/>
                    </a:p>
                  </a:txBody>
                  <a:tcPr/>
                </a:tc>
              </a:tr>
              <a:tr h="2181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SP09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2700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24,912</a:t>
                      </a:r>
                      <a:endParaRPr lang="en-US" sz="1200" dirty="0"/>
                    </a:p>
                  </a:txBody>
                  <a:tcPr/>
                </a:tc>
              </a:tr>
              <a:tr h="2181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FA06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25,524</a:t>
                      </a:r>
                      <a:endParaRPr lang="en-US" sz="1200" dirty="0"/>
                    </a:p>
                  </a:txBody>
                  <a:tcPr/>
                </a:tc>
              </a:tr>
              <a:tr h="21814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SM02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2.01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17,571</a:t>
                      </a:r>
                      <a:endParaRPr lang="en-US" sz="1200" dirty="0"/>
                    </a:p>
                  </a:txBody>
                  <a:tcPr/>
                </a:tc>
              </a:tr>
              <a:tr h="3142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SM95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2.37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13,415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2274" name="Bitmap Image" r:id="rId4" imgW="1952898" imgH="2000000" progId="PBrush">
              <p:embed/>
            </p:oleObj>
          </a:graphicData>
        </a:graphic>
      </p:graphicFrame>
      <p:graphicFrame>
        <p:nvGraphicFramePr>
          <p:cNvPr id="14746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2275" name="Bitmap Image" r:id="rId5" imgW="10457143" imgH="7714286" progId="PBrush">
              <p:embed/>
            </p:oleObj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838200" y="5257800"/>
            <a:ext cx="3657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33400" y="1371600"/>
            <a:ext cx="7772400" cy="2133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28600" y="1600200"/>
            <a:ext cx="228600" cy="152400"/>
          </a:xfrm>
          <a:prstGeom prst="rightArrow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H="1" flipV="1">
            <a:off x="4495800" y="4343400"/>
            <a:ext cx="914400" cy="381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 flipH="1" flipV="1">
            <a:off x="3124200" y="4038600"/>
            <a:ext cx="2209800" cy="3048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4495800" y="4724400"/>
            <a:ext cx="914400" cy="12954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6765925" y="2282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5372" name="Text Box 11"/>
          <p:cNvSpPr txBox="1">
            <a:spLocks noChangeArrowheads="1"/>
          </p:cNvSpPr>
          <p:nvPr/>
        </p:nvSpPr>
        <p:spPr bwMode="auto">
          <a:xfrm>
            <a:off x="288925" y="213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2C1D3D22-6DC2-4A03-AAFD-9262F071E6AD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 Igor Strakovsky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7</a:t>
            </a:fld>
            <a:endParaRPr lang="en-US" b="1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6400800"/>
            <a:ext cx="2737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Forum for MAX-IV Ring, Lund, Nov 2011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74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15388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Monotype Corsiva" pitchFamily="66" charset="0"/>
              </a:rPr>
              <a:t>Recent </a:t>
            </a:r>
            <a:r>
              <a:rPr lang="en-US" sz="4000" dirty="0" smtClean="0">
                <a:solidFill>
                  <a:srgbClr val="FFFF00"/>
                </a:solidFill>
                <a:latin typeface="Monotype Corsiva" pitchFamily="66" charset="0"/>
              </a:rPr>
              <a:t>SAID</a:t>
            </a:r>
            <a:r>
              <a:rPr lang="en-US" sz="4000" dirty="0" smtClean="0">
                <a:solidFill>
                  <a:schemeClr val="bg1"/>
                </a:solidFill>
                <a:latin typeface="Monotype Corsiva" pitchFamily="66" charset="0"/>
              </a:rPr>
              <a:t> parameterization for Pion Photoproduction </a:t>
            </a:r>
          </a:p>
          <a:p>
            <a:pPr algn="ctr"/>
            <a:r>
              <a:rPr lang="da-DK" sz="1400" dirty="0" smtClean="0">
                <a:solidFill>
                  <a:schemeClr val="bg1"/>
                </a:solidFill>
                <a:latin typeface="+mj-lt"/>
              </a:rPr>
              <a:t>[R. Workman, </a:t>
            </a:r>
            <a:r>
              <a:rPr lang="da-DK" sz="1400" i="1" dirty="0" smtClean="0">
                <a:solidFill>
                  <a:schemeClr val="bg1"/>
                </a:solidFill>
                <a:latin typeface="+mj-lt"/>
              </a:rPr>
              <a:t>et al</a:t>
            </a:r>
            <a:r>
              <a:rPr lang="da-DK" sz="1400" dirty="0" smtClean="0">
                <a:solidFill>
                  <a:schemeClr val="bg1"/>
                </a:solidFill>
                <a:latin typeface="+mj-lt"/>
              </a:rPr>
              <a:t>, Phys Rev C 85, 025201 (</a:t>
            </a:r>
            <a:r>
              <a:rPr lang="da-DK" sz="1400" dirty="0" smtClean="0">
                <a:solidFill>
                  <a:srgbClr val="FFFF00"/>
                </a:solidFill>
                <a:latin typeface="+mj-lt"/>
              </a:rPr>
              <a:t>2012</a:t>
            </a:r>
            <a:r>
              <a:rPr lang="da-DK" sz="1400" dirty="0" smtClean="0">
                <a:solidFill>
                  <a:schemeClr val="bg1"/>
                </a:solidFill>
                <a:latin typeface="+mj-lt"/>
              </a:rPr>
              <a:t>)]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3298" name="Bitmap Image" r:id="rId4" imgW="1952898" imgH="2000000" progId="PBrush">
              <p:embed/>
            </p:oleObj>
          </a:graphicData>
        </a:graphic>
      </p:graphicFrame>
      <p:graphicFrame>
        <p:nvGraphicFramePr>
          <p:cNvPr id="147460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3299" name="Bitmap Image" r:id="rId5" imgW="10457143" imgH="7714286" progId="PBrush">
              <p:embed/>
            </p:oleObj>
          </a:graphicData>
        </a:graphic>
      </p:graphicFrame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981200"/>
            <a:ext cx="557212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495800" y="2971800"/>
            <a:ext cx="56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</a:rPr>
              <a:t>C+D</a:t>
            </a: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1200" y="1524000"/>
            <a:ext cx="3310137" cy="4878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dirty="0" smtClean="0"/>
              <a:t> Terms </a:t>
            </a:r>
            <a:r>
              <a:rPr lang="en-US" sz="1600" b="1" dirty="0" smtClean="0">
                <a:solidFill>
                  <a:srgbClr val="0000CC"/>
                </a:solidFill>
              </a:rPr>
              <a:t>A</a:t>
            </a:r>
            <a:r>
              <a:rPr lang="en-US" sz="1600" dirty="0" smtClean="0"/>
              <a:t> – </a:t>
            </a:r>
            <a:r>
              <a:rPr lang="en-US" sz="1600" b="1" dirty="0" smtClean="0">
                <a:solidFill>
                  <a:srgbClr val="0000CC"/>
                </a:solidFill>
              </a:rPr>
              <a:t>D</a:t>
            </a:r>
            <a:r>
              <a:rPr lang="en-US" sz="1600" dirty="0" smtClean="0"/>
              <a:t> were </a:t>
            </a:r>
            <a:r>
              <a:rPr lang="en-US" sz="1600" dirty="0" err="1" smtClean="0"/>
              <a:t>parametrized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   in terms of </a:t>
            </a:r>
            <a:r>
              <a:rPr lang="en-US" sz="1600" b="1" dirty="0" smtClean="0"/>
              <a:t>polynomials</a:t>
            </a:r>
            <a:r>
              <a:rPr lang="en-US" sz="1600" dirty="0" smtClean="0"/>
              <a:t> with the </a:t>
            </a:r>
          </a:p>
          <a:p>
            <a:r>
              <a:rPr lang="en-US" sz="1600" dirty="0" smtClean="0"/>
              <a:t>    correct threshold behavior.</a:t>
            </a:r>
          </a:p>
          <a:p>
            <a:endParaRPr lang="ru-RU" sz="1600" dirty="0" smtClean="0"/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dirty="0" smtClean="0"/>
              <a:t> The </a:t>
            </a:r>
            <a:r>
              <a:rPr lang="en-US" sz="1600" b="1" dirty="0" smtClean="0">
                <a:solidFill>
                  <a:srgbClr val="0000CC"/>
                </a:solidFill>
              </a:rPr>
              <a:t>Born</a:t>
            </a:r>
            <a:r>
              <a:rPr lang="en-US" sz="1600" dirty="0" smtClean="0"/>
              <a:t> and Phenomenological </a:t>
            </a:r>
          </a:p>
          <a:p>
            <a:r>
              <a:rPr lang="en-US" sz="1600" b="1" dirty="0" smtClean="0">
                <a:solidFill>
                  <a:srgbClr val="0000CC"/>
                </a:solidFill>
              </a:rPr>
              <a:t>    A</a:t>
            </a:r>
            <a:r>
              <a:rPr lang="en-US" sz="1600" dirty="0" smtClean="0"/>
              <a:t> </a:t>
            </a:r>
            <a:r>
              <a:rPr lang="en-US" sz="1400" dirty="0" smtClean="0"/>
              <a:t>&amp;</a:t>
            </a:r>
            <a:r>
              <a:rPr lang="en-US" sz="1600" dirty="0" smtClean="0"/>
              <a:t> </a:t>
            </a:r>
            <a:r>
              <a:rPr lang="en-US" sz="1600" b="1" dirty="0" smtClean="0">
                <a:solidFill>
                  <a:srgbClr val="0000CC"/>
                </a:solidFill>
              </a:rPr>
              <a:t>B </a:t>
            </a:r>
            <a:r>
              <a:rPr lang="en-US" sz="1600" dirty="0" smtClean="0"/>
              <a:t>contributions are generally </a:t>
            </a:r>
          </a:p>
          <a:p>
            <a:r>
              <a:rPr lang="en-US" sz="1600" dirty="0" smtClean="0"/>
              <a:t>    found to cancel – effectively </a:t>
            </a:r>
          </a:p>
          <a:p>
            <a:r>
              <a:rPr lang="en-US" sz="1600" dirty="0" smtClean="0"/>
              <a:t>    reducing the </a:t>
            </a:r>
            <a:r>
              <a:rPr lang="en-US" sz="1600" b="1" dirty="0" smtClean="0">
                <a:solidFill>
                  <a:srgbClr val="0000CC"/>
                </a:solidFill>
              </a:rPr>
              <a:t>Born</a:t>
            </a:r>
            <a:r>
              <a:rPr lang="en-US" sz="1600" dirty="0" smtClean="0"/>
              <a:t> at high </a:t>
            </a:r>
          </a:p>
          <a:p>
            <a:r>
              <a:rPr lang="en-US" sz="1600" dirty="0" smtClean="0"/>
              <a:t>    energies.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lang="en-US" sz="1600" b="1" dirty="0" smtClean="0">
                <a:solidFill>
                  <a:srgbClr val="0000CC"/>
                </a:solidFill>
              </a:rPr>
              <a:t>C</a:t>
            </a:r>
            <a:r>
              <a:rPr lang="en-US" sz="1600" dirty="0" smtClean="0"/>
              <a:t> and </a:t>
            </a:r>
            <a:r>
              <a:rPr lang="en-US" sz="1600" b="1" dirty="0" smtClean="0">
                <a:solidFill>
                  <a:srgbClr val="0000CC"/>
                </a:solidFill>
              </a:rPr>
              <a:t>D</a:t>
            </a:r>
            <a:r>
              <a:rPr lang="en-US" sz="1600" dirty="0" smtClean="0"/>
              <a:t> terms contributions </a:t>
            </a:r>
          </a:p>
          <a:p>
            <a:r>
              <a:rPr lang="en-US" sz="1600" dirty="0" smtClean="0"/>
              <a:t>   grows with </a:t>
            </a:r>
            <a:r>
              <a:rPr lang="en-US" sz="1600" b="1" dirty="0" err="1" smtClean="0">
                <a:latin typeface="Symbol" pitchFamily="18" charset="2"/>
              </a:rPr>
              <a:t>p</a:t>
            </a:r>
            <a:r>
              <a:rPr lang="en-US" sz="1600" dirty="0" err="1" smtClean="0"/>
              <a:t>N</a:t>
            </a:r>
            <a:r>
              <a:rPr lang="en-US" sz="1600" dirty="0" smtClean="0"/>
              <a:t> reaction </a:t>
            </a:r>
            <a:r>
              <a:rPr lang="en-US" sz="1600" b="1" dirty="0" err="1" smtClean="0"/>
              <a:t>Xsection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dirty="0" smtClean="0"/>
              <a:t> </a:t>
            </a:r>
            <a:r>
              <a:rPr lang="en-US" sz="1600" b="1" dirty="0" smtClean="0"/>
              <a:t>Amplitude</a:t>
            </a:r>
            <a:r>
              <a:rPr lang="en-US" sz="1600" dirty="0" smtClean="0"/>
              <a:t> satisfy </a:t>
            </a:r>
            <a:r>
              <a:rPr lang="en-US" sz="1600" b="1" dirty="0" err="1" smtClean="0">
                <a:solidFill>
                  <a:srgbClr val="0000CC"/>
                </a:solidFill>
              </a:rPr>
              <a:t>Migdal</a:t>
            </a:r>
            <a:r>
              <a:rPr lang="en-US" sz="1600" b="1" dirty="0" smtClean="0">
                <a:solidFill>
                  <a:srgbClr val="0000CC"/>
                </a:solidFill>
              </a:rPr>
              <a:t>-</a:t>
            </a:r>
            <a:r>
              <a:rPr lang="en-US" sz="1600" b="1" dirty="0" smtClean="0">
                <a:solidFill>
                  <a:srgbClr val="0000FF"/>
                </a:solidFill>
              </a:rPr>
              <a:t>Watson’s</a:t>
            </a:r>
            <a:r>
              <a:rPr lang="en-US" sz="1600" dirty="0" smtClean="0"/>
              <a:t> </a:t>
            </a:r>
          </a:p>
          <a:p>
            <a:r>
              <a:rPr lang="en-US" sz="1200" dirty="0" smtClean="0"/>
              <a:t>   </a:t>
            </a:r>
            <a:r>
              <a:rPr lang="en-US" sz="1100" dirty="0" smtClean="0"/>
              <a:t>[A.B. </a:t>
            </a:r>
            <a:r>
              <a:rPr lang="en-US" sz="1100" dirty="0" err="1" smtClean="0"/>
              <a:t>Migdal</a:t>
            </a:r>
            <a:r>
              <a:rPr lang="en-US" sz="1100" dirty="0" smtClean="0"/>
              <a:t>,  JETP, </a:t>
            </a:r>
            <a:r>
              <a:rPr lang="en-US" sz="1100" b="1" dirty="0" smtClean="0"/>
              <a:t>1</a:t>
            </a:r>
            <a:r>
              <a:rPr lang="en-US" sz="1100" dirty="0" smtClean="0"/>
              <a:t>, 2 (1955);</a:t>
            </a:r>
          </a:p>
          <a:p>
            <a:r>
              <a:rPr lang="en-US" sz="1100" dirty="0" smtClean="0"/>
              <a:t>     K.M. Watson, Phys Rev </a:t>
            </a:r>
            <a:r>
              <a:rPr lang="en-US" sz="1100" b="1" dirty="0" smtClean="0"/>
              <a:t>95</a:t>
            </a:r>
            <a:r>
              <a:rPr lang="en-US" sz="1100" dirty="0" smtClean="0"/>
              <a:t>, 228 (1954)]</a:t>
            </a:r>
          </a:p>
          <a:p>
            <a:r>
              <a:rPr lang="en-US" sz="1600" dirty="0" smtClean="0"/>
              <a:t>  theorem below the </a:t>
            </a:r>
            <a:r>
              <a:rPr lang="en-US" sz="1600" dirty="0" smtClean="0">
                <a:solidFill>
                  <a:srgbClr val="3333CC"/>
                </a:solidFill>
              </a:rPr>
              <a:t>2</a:t>
            </a:r>
            <a:r>
              <a:rPr lang="en-US" sz="1600" b="1" dirty="0" smtClean="0">
                <a:solidFill>
                  <a:srgbClr val="3333CC"/>
                </a:solidFill>
                <a:latin typeface="Symbol" pitchFamily="18" charset="2"/>
              </a:rPr>
              <a:t>p</a:t>
            </a:r>
            <a:r>
              <a:rPr lang="en-US" sz="1600" dirty="0" smtClean="0"/>
              <a:t> threshold </a:t>
            </a:r>
            <a:endParaRPr lang="ru-RU" sz="1600" dirty="0" smtClean="0"/>
          </a:p>
          <a:p>
            <a:r>
              <a:rPr lang="ru-RU" sz="1600" dirty="0" smtClean="0"/>
              <a:t>  </a:t>
            </a:r>
            <a:r>
              <a:rPr lang="en-US" sz="1600" dirty="0" smtClean="0"/>
              <a:t>allowing for a smooth departure  </a:t>
            </a:r>
            <a:endParaRPr lang="ru-RU" sz="1600" dirty="0" smtClean="0"/>
          </a:p>
          <a:p>
            <a:r>
              <a:rPr lang="ru-RU" sz="1600" dirty="0" smtClean="0"/>
              <a:t>  </a:t>
            </a:r>
            <a:r>
              <a:rPr lang="en-US" sz="1600" dirty="0" smtClean="0"/>
              <a:t>from constraint at high energies.</a:t>
            </a:r>
            <a:endParaRPr lang="en-US" sz="1600" dirty="0"/>
          </a:p>
        </p:txBody>
      </p:sp>
      <p:sp>
        <p:nvSpPr>
          <p:cNvPr id="25" name="Rounded Rectangle 24"/>
          <p:cNvSpPr/>
          <p:nvPr/>
        </p:nvSpPr>
        <p:spPr>
          <a:xfrm>
            <a:off x="5791200" y="1600200"/>
            <a:ext cx="3048000" cy="7620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19400" y="2133600"/>
            <a:ext cx="5357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baseline="-25000" dirty="0" smtClean="0">
                <a:solidFill>
                  <a:srgbClr val="0000CC"/>
                </a:solidFill>
              </a:rPr>
              <a:t>p</a:t>
            </a:r>
            <a:r>
              <a:rPr lang="en-US" b="1" dirty="0" smtClean="0">
                <a:solidFill>
                  <a:srgbClr val="0000CC"/>
                </a:solidFill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</a:rPr>
              <a:t>0+</a:t>
            </a:r>
            <a:endParaRPr lang="en-US" b="1" baseline="-25000" dirty="0">
              <a:solidFill>
                <a:srgbClr val="0000CC"/>
              </a:solidFill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H="1" flipV="1">
            <a:off x="5105400" y="3352800"/>
            <a:ext cx="762000" cy="10668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048000" y="2133600"/>
            <a:ext cx="407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>
                <a:solidFill>
                  <a:srgbClr val="0000CC"/>
                </a:solidFill>
              </a:rPr>
              <a:t>1/2</a:t>
            </a:r>
            <a:endParaRPr lang="en-US" b="1" baseline="30000" dirty="0">
              <a:solidFill>
                <a:srgbClr val="0000CC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9400" y="4114800"/>
            <a:ext cx="543739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baseline="-25000" dirty="0" smtClean="0">
                <a:solidFill>
                  <a:srgbClr val="0000CC"/>
                </a:solidFill>
              </a:rPr>
              <a:t>p</a:t>
            </a:r>
            <a:r>
              <a:rPr lang="en-US" b="1" dirty="0" smtClean="0">
                <a:solidFill>
                  <a:srgbClr val="0000CC"/>
                </a:solidFill>
              </a:rPr>
              <a:t>E</a:t>
            </a:r>
            <a:r>
              <a:rPr lang="en-US" b="1" baseline="-25000" dirty="0" smtClean="0">
                <a:solidFill>
                  <a:srgbClr val="0000CC"/>
                </a:solidFill>
              </a:rPr>
              <a:t>2</a:t>
            </a:r>
            <a:r>
              <a:rPr lang="en-US" b="1" baseline="-25000" dirty="0" smtClean="0">
                <a:solidFill>
                  <a:srgbClr val="0000CC"/>
                </a:solidFill>
                <a:latin typeface="Symbol" pitchFamily="18" charset="2"/>
              </a:rPr>
              <a:t>-</a:t>
            </a:r>
            <a:endParaRPr lang="en-US" b="1" baseline="-25000" dirty="0">
              <a:solidFill>
                <a:srgbClr val="0000CC"/>
              </a:solidFill>
              <a:latin typeface="Symbol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0" y="4114800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 dirty="0" smtClean="0">
                <a:solidFill>
                  <a:srgbClr val="0000CC"/>
                </a:solidFill>
              </a:rPr>
              <a:t>1/2</a:t>
            </a:r>
            <a:endParaRPr lang="en-US" b="1" baseline="30000" dirty="0">
              <a:solidFill>
                <a:srgbClr val="0000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8200" y="2133600"/>
            <a:ext cx="421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81400" y="2133600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</a:t>
            </a:r>
            <a:endParaRPr lang="en-US" dirty="0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600200"/>
            <a:ext cx="5257800" cy="25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228600" y="1524000"/>
            <a:ext cx="343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2" name="Text Box 40"/>
          <p:cNvSpPr txBox="1">
            <a:spLocks noChangeArrowheads="1"/>
          </p:cNvSpPr>
          <p:nvPr/>
        </p:nvSpPr>
        <p:spPr bwMode="auto">
          <a:xfrm>
            <a:off x="5715000" y="6096000"/>
            <a:ext cx="3124200" cy="40011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1" dirty="0" smtClean="0"/>
              <a:t>MAID07: 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n-US" sz="10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000" b="1" dirty="0" err="1" smtClean="0">
                <a:solidFill>
                  <a:schemeClr val="tx2">
                    <a:lumMod val="50000"/>
                  </a:schemeClr>
                </a:solidFill>
              </a:rPr>
              <a:t>Drechsel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000" b="1" i="1" dirty="0">
                <a:solidFill>
                  <a:schemeClr val="tx2">
                    <a:lumMod val="50000"/>
                  </a:schemeClr>
                </a:solidFill>
              </a:rPr>
              <a:t>et </a:t>
            </a:r>
            <a:r>
              <a:rPr lang="en-US" sz="1000" b="1" i="1" dirty="0" smtClean="0">
                <a:solidFill>
                  <a:schemeClr val="tx2">
                    <a:lumMod val="50000"/>
                  </a:schemeClr>
                </a:solidFill>
              </a:rPr>
              <a:t>al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000" b="1" dirty="0" err="1">
                <a:solidFill>
                  <a:schemeClr val="tx2">
                    <a:lumMod val="50000"/>
                  </a:schemeClr>
                </a:solidFill>
              </a:rPr>
              <a:t>Eur</a:t>
            </a:r>
            <a:r>
              <a:rPr lang="en-US" sz="1000" b="1" dirty="0">
                <a:solidFill>
                  <a:schemeClr val="tx2">
                    <a:lumMod val="50000"/>
                  </a:schemeClr>
                </a:solidFill>
              </a:rPr>
              <a:t> Phys J A 34, 69 (2007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r>
              <a:rPr lang="en-US" sz="1000" b="1" dirty="0" err="1" smtClean="0">
                <a:solidFill>
                  <a:srgbClr val="00B050"/>
                </a:solidFill>
              </a:rPr>
              <a:t>BoGa</a:t>
            </a:r>
            <a:r>
              <a:rPr lang="en-US" sz="1000" b="1" dirty="0" smtClean="0">
                <a:solidFill>
                  <a:srgbClr val="00B050"/>
                </a:solidFill>
              </a:rPr>
              <a:t>:       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A. </a:t>
            </a:r>
            <a:r>
              <a:rPr lang="en-US" sz="1000" b="1" dirty="0" err="1" smtClean="0">
                <a:solidFill>
                  <a:schemeClr val="tx2">
                    <a:lumMod val="50000"/>
                  </a:schemeClr>
                </a:solidFill>
              </a:rPr>
              <a:t>Anisovich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000" b="1" i="1" dirty="0" smtClean="0">
                <a:solidFill>
                  <a:schemeClr val="tx2">
                    <a:lumMod val="50000"/>
                  </a:schemeClr>
                </a:solidFill>
              </a:rPr>
              <a:t>et al, </a:t>
            </a:r>
            <a:r>
              <a:rPr lang="en-US" sz="1000" b="1" dirty="0" err="1" smtClean="0">
                <a:solidFill>
                  <a:schemeClr val="tx2">
                    <a:lumMod val="50000"/>
                  </a:schemeClr>
                </a:solidFill>
              </a:rPr>
              <a:t>Eur</a:t>
            </a:r>
            <a:r>
              <a:rPr lang="en-US" sz="1000" b="1" dirty="0" smtClean="0">
                <a:solidFill>
                  <a:schemeClr val="tx2">
                    <a:lumMod val="50000"/>
                  </a:schemeClr>
                </a:solidFill>
              </a:rPr>
              <a:t> Phys J A 48, 15 (2012)</a:t>
            </a:r>
            <a:endParaRPr lang="en-US" sz="1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620000" y="5562600"/>
            <a:ext cx="49725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100" b="1" dirty="0" err="1" smtClean="0">
                <a:solidFill>
                  <a:srgbClr val="00B050"/>
                </a:solidFill>
              </a:rPr>
              <a:t>BoGa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z="4900" dirty="0" smtClean="0">
                <a:solidFill>
                  <a:srgbClr val="FFFF00"/>
                </a:solidFill>
                <a:latin typeface="Monotype Corsiva" pitchFamily="66" charset="0"/>
              </a:rPr>
              <a:t>Proton </a:t>
            </a:r>
            <a:r>
              <a:rPr lang="de-DE" sz="4900" dirty="0" smtClean="0">
                <a:solidFill>
                  <a:schemeClr val="bg1"/>
                </a:solidFill>
                <a:latin typeface="Monotype Corsiva" pitchFamily="66" charset="0"/>
              </a:rPr>
              <a:t>Multipoles from </a:t>
            </a:r>
            <a:r>
              <a:rPr lang="de-DE" sz="4900" dirty="0" smtClean="0">
                <a:solidFill>
                  <a:srgbClr val="FFFF00"/>
                </a:solidFill>
                <a:latin typeface="Monotype Corsiva" pitchFamily="66" charset="0"/>
              </a:rPr>
              <a:t>CM12</a:t>
            </a:r>
            <a:r>
              <a:rPr lang="de-DE" dirty="0" smtClean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de-DE" dirty="0" smtClean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de-DE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[R. Workman, W. Briscoe, M. Paris, IS, arXiv: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12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02.0845 – to be published in Phys Rev C </a:t>
            </a:r>
            <a:r>
              <a:rPr lang="en-US" sz="1600" b="1" dirty="0" smtClean="0">
                <a:solidFill>
                  <a:schemeClr val="bg1"/>
                </a:solidFill>
                <a:latin typeface="Comic Sans MS" pitchFamily="66" charset="0"/>
              </a:rPr>
              <a:t>85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US" sz="1600" dirty="0" smtClean="0">
                <a:solidFill>
                  <a:srgbClr val="FFFF00"/>
                </a:solidFill>
                <a:latin typeface="Comic Sans MS" pitchFamily="66" charset="0"/>
              </a:rPr>
              <a:t>2012</a:t>
            </a:r>
            <a:r>
              <a:rPr lang="en-US" sz="1600" dirty="0" smtClean="0">
                <a:solidFill>
                  <a:schemeClr val="bg1"/>
                </a:solidFill>
                <a:latin typeface="Comic Sans MS" pitchFamily="66" charset="0"/>
              </a:rPr>
              <a:t>)]</a:t>
            </a:r>
            <a:endParaRPr lang="de-DE" sz="16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1512" name="Text Box 3"/>
          <p:cNvSpPr txBox="1">
            <a:spLocks noChangeArrowheads="1"/>
          </p:cNvSpPr>
          <p:nvPr/>
        </p:nvSpPr>
        <p:spPr bwMode="auto">
          <a:xfrm>
            <a:off x="2039938" y="28336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1513" name="Text Box 4"/>
          <p:cNvSpPr txBox="1">
            <a:spLocks noChangeArrowheads="1"/>
          </p:cNvSpPr>
          <p:nvPr/>
        </p:nvSpPr>
        <p:spPr bwMode="auto">
          <a:xfrm>
            <a:off x="2574925" y="3730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4" name="Text Box 5"/>
          <p:cNvSpPr txBox="1">
            <a:spLocks noChangeArrowheads="1"/>
          </p:cNvSpPr>
          <p:nvPr/>
        </p:nvSpPr>
        <p:spPr bwMode="auto">
          <a:xfrm>
            <a:off x="4937125" y="4098925"/>
            <a:ext cx="184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Symbol" pitchFamily="18" charset="2"/>
            </a:endParaRPr>
          </a:p>
          <a:p>
            <a:endParaRPr lang="en-US"/>
          </a:p>
        </p:txBody>
      </p:sp>
      <p:sp>
        <p:nvSpPr>
          <p:cNvPr id="21515" name="Text Box 6"/>
          <p:cNvSpPr txBox="1">
            <a:spLocks noChangeArrowheads="1"/>
          </p:cNvSpPr>
          <p:nvPr/>
        </p:nvSpPr>
        <p:spPr bwMode="auto">
          <a:xfrm>
            <a:off x="1736725" y="5407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6" name="Text Box 7"/>
          <p:cNvSpPr txBox="1">
            <a:spLocks noChangeArrowheads="1"/>
          </p:cNvSpPr>
          <p:nvPr/>
        </p:nvSpPr>
        <p:spPr bwMode="auto">
          <a:xfrm>
            <a:off x="1050925" y="601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17" name="Text Box 8"/>
          <p:cNvSpPr txBox="1">
            <a:spLocks noChangeArrowheads="1"/>
          </p:cNvSpPr>
          <p:nvPr/>
        </p:nvSpPr>
        <p:spPr bwMode="auto">
          <a:xfrm>
            <a:off x="729615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18" name="Text Box 9"/>
          <p:cNvSpPr txBox="1">
            <a:spLocks noChangeArrowheads="1"/>
          </p:cNvSpPr>
          <p:nvPr/>
        </p:nvSpPr>
        <p:spPr bwMode="auto">
          <a:xfrm>
            <a:off x="7505700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19" name="Text Box 10"/>
          <p:cNvSpPr txBox="1">
            <a:spLocks noChangeArrowheads="1"/>
          </p:cNvSpPr>
          <p:nvPr/>
        </p:nvSpPr>
        <p:spPr bwMode="auto">
          <a:xfrm>
            <a:off x="7464425" y="6613525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000" b="1">
              <a:solidFill>
                <a:schemeClr val="tx1"/>
              </a:solidFill>
            </a:endParaRPr>
          </a:p>
        </p:txBody>
      </p:sp>
      <p:sp>
        <p:nvSpPr>
          <p:cNvPr id="21520" name="Text Box 11"/>
          <p:cNvSpPr txBox="1">
            <a:spLocks noChangeArrowheads="1"/>
          </p:cNvSpPr>
          <p:nvPr/>
        </p:nvSpPr>
        <p:spPr bwMode="auto">
          <a:xfrm>
            <a:off x="746125" y="5330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1" name="Text Box 12"/>
          <p:cNvSpPr txBox="1">
            <a:spLocks noChangeArrowheads="1"/>
          </p:cNvSpPr>
          <p:nvPr/>
        </p:nvSpPr>
        <p:spPr bwMode="auto">
          <a:xfrm>
            <a:off x="5622925" y="2359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5318125" y="5178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3" name="Text Box 14"/>
          <p:cNvSpPr txBox="1">
            <a:spLocks noChangeArrowheads="1"/>
          </p:cNvSpPr>
          <p:nvPr/>
        </p:nvSpPr>
        <p:spPr bwMode="auto">
          <a:xfrm>
            <a:off x="2422525" y="4949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25" name="Text Box 16"/>
          <p:cNvSpPr txBox="1">
            <a:spLocks noChangeArrowheads="1"/>
          </p:cNvSpPr>
          <p:nvPr/>
        </p:nvSpPr>
        <p:spPr bwMode="auto">
          <a:xfrm>
            <a:off x="914400" y="1295400"/>
            <a:ext cx="7551876" cy="584775"/>
          </a:xfrm>
          <a:prstGeom prst="rect">
            <a:avLst/>
          </a:prstGeom>
          <a:solidFill>
            <a:srgbClr val="B381D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u="sng" dirty="0">
                <a:solidFill>
                  <a:srgbClr val="FFFF00"/>
                </a:solidFill>
              </a:rPr>
              <a:t>Overall</a:t>
            </a:r>
            <a:r>
              <a:rPr lang="en-US" sz="1600" b="1" dirty="0">
                <a:solidFill>
                  <a:srgbClr val="FFFF00"/>
                </a:solidFill>
              </a:rPr>
              <a:t>: </a:t>
            </a:r>
            <a:r>
              <a:rPr lang="en-US" sz="1600" b="1" dirty="0">
                <a:solidFill>
                  <a:schemeClr val="bg1"/>
                </a:solidFill>
              </a:rPr>
              <a:t>the difference between </a:t>
            </a:r>
            <a:r>
              <a:rPr lang="en-US" sz="1600" b="1" dirty="0">
                <a:solidFill>
                  <a:srgbClr val="FFFF00"/>
                </a:solidFill>
              </a:rPr>
              <a:t>MAID07</a:t>
            </a:r>
            <a:r>
              <a:rPr lang="en-US" sz="1600" b="1" dirty="0"/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or </a:t>
            </a:r>
            <a:r>
              <a:rPr lang="en-US" sz="1600" b="1" dirty="0" err="1" smtClean="0">
                <a:solidFill>
                  <a:srgbClr val="FFFF00"/>
                </a:solidFill>
              </a:rPr>
              <a:t>BoGa</a:t>
            </a:r>
            <a:r>
              <a:rPr lang="en-US" sz="1600" b="1" dirty="0" smtClean="0">
                <a:solidFill>
                  <a:schemeClr val="bg1"/>
                </a:solidFill>
              </a:rPr>
              <a:t> and </a:t>
            </a:r>
            <a:r>
              <a:rPr lang="en-US" sz="1600" b="1" dirty="0" smtClean="0">
                <a:solidFill>
                  <a:srgbClr val="FFFF00"/>
                </a:solidFill>
              </a:rPr>
              <a:t>SAID-CM12</a:t>
            </a:r>
            <a:r>
              <a:rPr lang="en-US" sz="1600" b="1" dirty="0" smtClean="0">
                <a:solidFill>
                  <a:schemeClr val="bg1"/>
                </a:solidFill>
              </a:rPr>
              <a:t> is </a:t>
            </a:r>
            <a:r>
              <a:rPr lang="en-US" sz="1600" b="1" dirty="0">
                <a:solidFill>
                  <a:schemeClr val="bg1"/>
                </a:solidFill>
              </a:rPr>
              <a:t>rather small but…</a:t>
            </a:r>
          </a:p>
          <a:p>
            <a:pPr algn="l">
              <a:buFont typeface="Symbol" pitchFamily="18" charset="2"/>
              <a:buNone/>
            </a:pPr>
            <a:r>
              <a:rPr lang="en-US" sz="1600" b="1" dirty="0">
                <a:solidFill>
                  <a:schemeClr val="bg1"/>
                </a:solidFill>
              </a:rPr>
              <a:t>                </a:t>
            </a:r>
            <a:r>
              <a:rPr lang="en-US" sz="1600" b="1" dirty="0" smtClean="0">
                <a:solidFill>
                  <a:schemeClr val="bg1"/>
                </a:solidFill>
              </a:rPr>
              <a:t>   </a:t>
            </a:r>
            <a:r>
              <a:rPr lang="en-US" sz="1600" b="1" dirty="0">
                <a:solidFill>
                  <a:schemeClr val="bg1"/>
                </a:solidFill>
              </a:rPr>
              <a:t>Resonances may be essentially different</a:t>
            </a:r>
          </a:p>
        </p:txBody>
      </p:sp>
      <p:sp>
        <p:nvSpPr>
          <p:cNvPr id="21527" name="Text Box 19"/>
          <p:cNvSpPr txBox="1">
            <a:spLocks noChangeArrowheads="1"/>
          </p:cNvSpPr>
          <p:nvPr/>
        </p:nvSpPr>
        <p:spPr bwMode="auto">
          <a:xfrm>
            <a:off x="8061325" y="9112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3" name="Text Box 27"/>
          <p:cNvSpPr txBox="1">
            <a:spLocks noChangeArrowheads="1"/>
          </p:cNvSpPr>
          <p:nvPr/>
        </p:nvSpPr>
        <p:spPr bwMode="auto">
          <a:xfrm>
            <a:off x="898525" y="4416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4" name="Text Box 29"/>
          <p:cNvSpPr txBox="1">
            <a:spLocks noChangeArrowheads="1"/>
          </p:cNvSpPr>
          <p:nvPr/>
        </p:nvSpPr>
        <p:spPr bwMode="auto">
          <a:xfrm>
            <a:off x="3794125" y="5635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6" name="Text Box 31"/>
          <p:cNvSpPr txBox="1">
            <a:spLocks noChangeArrowheads="1"/>
          </p:cNvSpPr>
          <p:nvPr/>
        </p:nvSpPr>
        <p:spPr bwMode="auto">
          <a:xfrm>
            <a:off x="5089525" y="2130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8213725" y="2206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39" name="Text Box 36"/>
          <p:cNvSpPr txBox="1">
            <a:spLocks noChangeArrowheads="1"/>
          </p:cNvSpPr>
          <p:nvPr/>
        </p:nvSpPr>
        <p:spPr bwMode="auto">
          <a:xfrm>
            <a:off x="5927725" y="49498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43" name="Text Box 41"/>
          <p:cNvSpPr txBox="1">
            <a:spLocks noChangeArrowheads="1"/>
          </p:cNvSpPr>
          <p:nvPr/>
        </p:nvSpPr>
        <p:spPr bwMode="auto">
          <a:xfrm>
            <a:off x="5394325" y="61690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1545" name="Text Box 44"/>
          <p:cNvSpPr txBox="1">
            <a:spLocks noChangeArrowheads="1"/>
          </p:cNvSpPr>
          <p:nvPr/>
        </p:nvSpPr>
        <p:spPr bwMode="auto">
          <a:xfrm>
            <a:off x="228600" y="5334000"/>
            <a:ext cx="4648200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b="1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 smtClean="0"/>
              <a:t>Significant changes have occurred at </a:t>
            </a:r>
            <a:r>
              <a:rPr lang="en-US" sz="1200" b="1" dirty="0" smtClean="0">
                <a:solidFill>
                  <a:srgbClr val="0033CC"/>
                </a:solidFill>
              </a:rPr>
              <a:t>high energies</a:t>
            </a:r>
          </a:p>
          <a:p>
            <a:endParaRPr lang="en-US" sz="1200" b="1" dirty="0" smtClean="0">
              <a:solidFill>
                <a:srgbClr val="FF0000"/>
              </a:solidFill>
              <a:latin typeface="Symbol" pitchFamily="18" charset="2"/>
            </a:endParaRPr>
          </a:p>
          <a:p>
            <a:pPr algn="l">
              <a:buFont typeface="Symbol" pitchFamily="18" charset="2"/>
              <a:buNone/>
            </a:pP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</a:rPr>
              <a:t>Comparisons </a:t>
            </a:r>
            <a:r>
              <a:rPr lang="en-US" sz="1200" b="1" dirty="0">
                <a:solidFill>
                  <a:schemeClr val="tx1"/>
                </a:solidFill>
              </a:rPr>
              <a:t>to earlier </a:t>
            </a:r>
            <a:r>
              <a:rPr lang="en-US" sz="1200" b="1" dirty="0">
                <a:solidFill>
                  <a:srgbClr val="FF0000"/>
                </a:solidFill>
              </a:rPr>
              <a:t>SAID</a:t>
            </a:r>
            <a:r>
              <a:rPr lang="en-US" sz="1200" b="1" dirty="0">
                <a:solidFill>
                  <a:schemeClr val="tx1"/>
                </a:solidFill>
              </a:rPr>
              <a:t> fits </a:t>
            </a:r>
            <a:r>
              <a:rPr lang="en-US" sz="1200" b="1" dirty="0" smtClean="0">
                <a:solidFill>
                  <a:schemeClr val="tx1"/>
                </a:solidFill>
              </a:rPr>
              <a:t> and </a:t>
            </a:r>
            <a:r>
              <a:rPr lang="en-US" sz="1200" b="1" dirty="0">
                <a:solidFill>
                  <a:schemeClr val="tx1"/>
                </a:solidFill>
              </a:rPr>
              <a:t>fit from the </a:t>
            </a:r>
            <a:r>
              <a:rPr lang="en-US" sz="1200" b="1" dirty="0" smtClean="0">
                <a:solidFill>
                  <a:srgbClr val="0033CC"/>
                </a:solidFill>
              </a:rPr>
              <a:t>Mainz </a:t>
            </a:r>
            <a:r>
              <a:rPr lang="en-US" sz="1100" b="1" dirty="0" smtClean="0"/>
              <a:t>&amp;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0033CC"/>
                </a:solidFill>
              </a:rPr>
              <a:t>BoGa</a:t>
            </a:r>
            <a:r>
              <a:rPr lang="en-US" sz="1200" b="1" dirty="0" smtClean="0">
                <a:solidFill>
                  <a:schemeClr val="tx1"/>
                </a:solidFill>
              </a:rPr>
              <a:t>   </a:t>
            </a:r>
          </a:p>
          <a:p>
            <a:pPr algn="l">
              <a:buFont typeface="Symbol" pitchFamily="18" charset="2"/>
              <a:buNone/>
            </a:pPr>
            <a:r>
              <a:rPr lang="en-US" sz="1200" b="1" dirty="0" smtClean="0">
                <a:solidFill>
                  <a:schemeClr val="tx1"/>
                </a:solidFill>
              </a:rPr>
              <a:t>    groups </a:t>
            </a:r>
            <a:r>
              <a:rPr lang="en-US" sz="1200" b="1" dirty="0">
                <a:solidFill>
                  <a:schemeClr val="tx1"/>
                </a:solidFill>
              </a:rPr>
              <a:t>show </a:t>
            </a:r>
            <a:r>
              <a:rPr lang="en-US" sz="1200" b="1" dirty="0" smtClean="0">
                <a:solidFill>
                  <a:schemeClr val="tx1"/>
                </a:solidFill>
              </a:rPr>
              <a:t>that </a:t>
            </a:r>
            <a:r>
              <a:rPr lang="en-US" sz="1200" b="1" dirty="0">
                <a:solidFill>
                  <a:schemeClr val="tx1"/>
                </a:solidFill>
              </a:rPr>
              <a:t>the new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</a:rPr>
              <a:t>CM12</a:t>
            </a:r>
            <a:r>
              <a:rPr lang="en-US" sz="1200" b="1" dirty="0" smtClean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solution is much </a:t>
            </a:r>
            <a:r>
              <a:rPr lang="en-US" sz="1200" b="1" dirty="0" smtClean="0">
                <a:solidFill>
                  <a:schemeClr val="tx1"/>
                </a:solidFill>
              </a:rPr>
              <a:t>more </a:t>
            </a:r>
            <a:r>
              <a:rPr lang="en-US" sz="1200" b="1" dirty="0">
                <a:solidFill>
                  <a:schemeClr val="tx1"/>
                </a:solidFill>
              </a:rPr>
              <a:t>satisfactory </a:t>
            </a:r>
            <a:r>
              <a:rPr lang="en-US" sz="1200" b="1" dirty="0" smtClean="0">
                <a:solidFill>
                  <a:schemeClr val="tx1"/>
                </a:solidFill>
              </a:rPr>
              <a:t>  </a:t>
            </a:r>
          </a:p>
          <a:p>
            <a:pPr algn="l">
              <a:buFont typeface="Symbol" pitchFamily="18" charset="2"/>
              <a:buNone/>
            </a:pPr>
            <a:r>
              <a:rPr lang="en-US" sz="1200" b="1" dirty="0" smtClean="0"/>
              <a:t>    </a:t>
            </a:r>
            <a:r>
              <a:rPr lang="en-US" sz="1200" b="1" dirty="0" smtClean="0">
                <a:solidFill>
                  <a:schemeClr val="tx1"/>
                </a:solidFill>
              </a:rPr>
              <a:t>at </a:t>
            </a:r>
            <a:r>
              <a:rPr lang="en-US" sz="1200" b="1" dirty="0">
                <a:solidFill>
                  <a:srgbClr val="0033CC"/>
                </a:solidFill>
              </a:rPr>
              <a:t>higher </a:t>
            </a:r>
            <a:r>
              <a:rPr lang="en-US" sz="1200" b="1" dirty="0" smtClean="0">
                <a:solidFill>
                  <a:srgbClr val="0033CC"/>
                </a:solidFill>
              </a:rPr>
              <a:t>energies</a:t>
            </a:r>
            <a:endParaRPr lang="en-US" sz="1200" b="1" dirty="0">
              <a:solidFill>
                <a:srgbClr val="0033CC"/>
              </a:solidFill>
            </a:endParaRPr>
          </a:p>
        </p:txBody>
      </p:sp>
      <p:sp>
        <p:nvSpPr>
          <p:cNvPr id="43" name="Date Placeholder 42"/>
          <p:cNvSpPr>
            <a:spLocks noGrp="1"/>
          </p:cNvSpPr>
          <p:nvPr>
            <p:ph type="dt" sz="half" idx="10"/>
          </p:nvPr>
        </p:nvSpPr>
        <p:spPr>
          <a:xfrm>
            <a:off x="533400" y="6492875"/>
            <a:ext cx="2133600" cy="365125"/>
          </a:xfrm>
        </p:spPr>
        <p:txBody>
          <a:bodyPr/>
          <a:lstStyle/>
          <a:p>
            <a:fld id="{1F663D45-24A1-4111-8578-429C6DC2FAC7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</a:t>
            </a:r>
            <a:r>
              <a:rPr lang="en-US" b="1" dirty="0" err="1" smtClean="0">
                <a:solidFill>
                  <a:schemeClr val="tx1"/>
                </a:solidFill>
              </a:rPr>
              <a:t>Strakovsky</a:t>
            </a:r>
            <a:r>
              <a:rPr lang="en-US" b="1" dirty="0" smtClean="0">
                <a:solidFill>
                  <a:schemeClr val="tx1"/>
                </a:solidFill>
              </a:rPr>
              <a:t>     </a:t>
            </a:r>
            <a:fld id="{1C9F895D-2C1A-46A8-B40B-B14E50EBC3DB}" type="slidenum">
              <a:rPr lang="en-US" b="1" smtClean="0">
                <a:solidFill>
                  <a:schemeClr val="tx1"/>
                </a:solidFill>
              </a:rPr>
              <a:pPr/>
              <a:t>8</a:t>
            </a:fld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03425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4322" name="Bitmap Image" r:id="rId3" imgW="1952898" imgH="2000000" progId="PBrush">
              <p:embed/>
            </p:oleObj>
          </a:graphicData>
        </a:graphic>
      </p:graphicFrame>
      <p:graphicFrame>
        <p:nvGraphicFramePr>
          <p:cNvPr id="103426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4323" name="Bitmap Image" r:id="rId4" imgW="10457143" imgH="7714286" progId="PBrush">
              <p:embed/>
            </p:oleObj>
          </a:graphicData>
        </a:graphic>
      </p:graphicFrame>
      <p:pic>
        <p:nvPicPr>
          <p:cNvPr id="10138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05000"/>
            <a:ext cx="2331041" cy="165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905000"/>
            <a:ext cx="2286000" cy="163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1" y="1905000"/>
            <a:ext cx="2286000" cy="162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0072" y="1905000"/>
            <a:ext cx="2303928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2" name="Text Box 26"/>
          <p:cNvSpPr txBox="1">
            <a:spLocks noChangeArrowheads="1"/>
          </p:cNvSpPr>
          <p:nvPr/>
        </p:nvSpPr>
        <p:spPr bwMode="auto">
          <a:xfrm>
            <a:off x="1447800" y="1981200"/>
            <a:ext cx="175260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0033CC"/>
                </a:solidFill>
              </a:rPr>
              <a:t>S</a:t>
            </a:r>
            <a:r>
              <a:rPr lang="en-US" sz="1200" b="1" baseline="-25000" dirty="0">
                <a:solidFill>
                  <a:srgbClr val="0033CC"/>
                </a:solidFill>
              </a:rPr>
              <a:t>11</a:t>
            </a:r>
            <a:r>
              <a:rPr lang="en-US" sz="1200" b="1" dirty="0">
                <a:solidFill>
                  <a:srgbClr val="CC00FF"/>
                </a:solidFill>
              </a:rPr>
              <a:t> </a:t>
            </a:r>
            <a:endParaRPr lang="en-US" sz="1200" b="1" baseline="-25000" dirty="0">
              <a:solidFill>
                <a:srgbClr val="CC00FF"/>
              </a:solidFill>
            </a:endParaRPr>
          </a:p>
          <a:p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</a:rPr>
              <a:t>128.4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4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.0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66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, 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105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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10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]</a:t>
            </a:r>
            <a:endParaRPr kumimoji="1" lang="en-US" altLang="zh-TW" sz="1000" b="1" dirty="0">
              <a:ea typeface="PMingLiU" pitchFamily="18" charset="-120"/>
              <a:sym typeface="Symbol" pitchFamily="18" charset="2"/>
            </a:endParaRPr>
          </a:p>
          <a:p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kumimoji="1" lang="en-US" altLang="zh-TW" sz="1000" b="1" dirty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=</a:t>
            </a:r>
            <a:r>
              <a:rPr kumimoji="1" lang="en-US" altLang="zh-TW" sz="1000" b="1" dirty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  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  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55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30   </a:t>
            </a:r>
            <a:r>
              <a:rPr kumimoji="1" lang="en-US" altLang="zh-TW" sz="1000" b="1" dirty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33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, 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33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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7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]</a:t>
            </a:r>
            <a:endParaRPr lang="en-US" b="1" dirty="0"/>
          </a:p>
        </p:txBody>
      </p:sp>
      <p:sp>
        <p:nvSpPr>
          <p:cNvPr id="21538" name="Text Box 35"/>
          <p:cNvSpPr txBox="1">
            <a:spLocks noChangeArrowheads="1"/>
          </p:cNvSpPr>
          <p:nvPr/>
        </p:nvSpPr>
        <p:spPr bwMode="auto">
          <a:xfrm>
            <a:off x="5943600" y="1981201"/>
            <a:ext cx="1524000" cy="4308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0033CC"/>
                </a:solidFill>
              </a:rPr>
              <a:t>P</a:t>
            </a:r>
            <a:r>
              <a:rPr lang="en-US" sz="1200" b="1" baseline="-25000" dirty="0">
                <a:solidFill>
                  <a:srgbClr val="0033CC"/>
                </a:solidFill>
              </a:rPr>
              <a:t>11</a:t>
            </a:r>
            <a:r>
              <a:rPr lang="en-US" sz="1200" b="1" dirty="0">
                <a:solidFill>
                  <a:srgbClr val="0033CC"/>
                </a:solidFill>
              </a:rPr>
              <a:t> </a:t>
            </a:r>
            <a:endParaRPr lang="en-US" sz="1200" b="1" baseline="-25000" dirty="0">
              <a:solidFill>
                <a:srgbClr val="0033CC"/>
              </a:solidFill>
            </a:endParaRPr>
          </a:p>
          <a:p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1000" b="1" dirty="0" smtClean="0">
                <a:solidFill>
                  <a:srgbClr val="FF0000"/>
                </a:solidFill>
              </a:rPr>
              <a:t>56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1 </a:t>
            </a:r>
            <a:r>
              <a:rPr kumimoji="1" lang="en-US" altLang="zh-TW" sz="1000" b="1" dirty="0"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61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, 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-61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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8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]</a:t>
            </a:r>
            <a:r>
              <a:rPr kumimoji="1" lang="ru-RU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,</a:t>
            </a:r>
            <a:endParaRPr lang="en-US" b="1" dirty="0"/>
          </a:p>
        </p:txBody>
      </p:sp>
      <p:pic>
        <p:nvPicPr>
          <p:cNvPr id="101387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1" y="3657600"/>
            <a:ext cx="2286000" cy="161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77920" y="3657600"/>
            <a:ext cx="236608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40" name="Text Box 38"/>
          <p:cNvSpPr txBox="1">
            <a:spLocks noChangeArrowheads="1"/>
          </p:cNvSpPr>
          <p:nvPr/>
        </p:nvSpPr>
        <p:spPr bwMode="auto">
          <a:xfrm>
            <a:off x="7391400" y="4419600"/>
            <a:ext cx="1752600" cy="5847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0033CC"/>
                </a:solidFill>
              </a:rPr>
              <a:t>P</a:t>
            </a:r>
            <a:r>
              <a:rPr lang="en-US" sz="1200" b="1" baseline="-25000" dirty="0">
                <a:solidFill>
                  <a:srgbClr val="0033CC"/>
                </a:solidFill>
              </a:rPr>
              <a:t>33</a:t>
            </a:r>
            <a:r>
              <a:rPr lang="en-US" sz="1200" b="1" dirty="0">
                <a:solidFill>
                  <a:srgbClr val="0033CC"/>
                </a:solidFill>
              </a:rPr>
              <a:t> </a:t>
            </a:r>
            <a:r>
              <a:rPr lang="en-US" sz="1200" b="1" baseline="-25000" dirty="0">
                <a:solidFill>
                  <a:srgbClr val="0033CC"/>
                </a:solidFill>
              </a:rPr>
              <a:t> </a:t>
            </a:r>
          </a:p>
          <a:p>
            <a:r>
              <a:rPr lang="en-US" sz="1000" b="1" dirty="0"/>
              <a:t>A</a:t>
            </a:r>
            <a:r>
              <a:rPr lang="en-US" sz="1000" b="1" baseline="-25000" dirty="0"/>
              <a:t>1/2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baseline="-25000" dirty="0"/>
              <a:t> </a:t>
            </a:r>
            <a:r>
              <a:rPr lang="en-US" sz="1000" b="1" dirty="0">
                <a:solidFill>
                  <a:srgbClr val="FF0000"/>
                </a:solidFill>
                <a:latin typeface="Symbol" pitchFamily="18" charset="2"/>
              </a:rPr>
              <a:t>-</a:t>
            </a:r>
            <a:r>
              <a:rPr lang="en-US" sz="1000" b="1" dirty="0" smtClean="0">
                <a:solidFill>
                  <a:srgbClr val="FF0000"/>
                </a:solidFill>
              </a:rPr>
              <a:t>139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2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140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, 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-131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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4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]</a:t>
            </a:r>
            <a:endParaRPr kumimoji="1" lang="en-US" altLang="zh-TW" sz="1000" b="1" dirty="0">
              <a:solidFill>
                <a:schemeClr val="tx1"/>
              </a:solidFill>
              <a:ea typeface="PMingLiU" pitchFamily="18" charset="-120"/>
              <a:sym typeface="Symbol" pitchFamily="18" charset="2"/>
            </a:endParaRPr>
          </a:p>
          <a:p>
            <a:r>
              <a:rPr lang="en-US" sz="1000" b="1" dirty="0"/>
              <a:t>A</a:t>
            </a:r>
            <a:r>
              <a:rPr lang="en-US" sz="1000" b="1" baseline="-25000" dirty="0"/>
              <a:t>3/2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kumimoji="1" lang="en-US" altLang="zh-TW" sz="1000" b="1" dirty="0">
                <a:solidFill>
                  <a:schemeClr val="accent2"/>
                </a:solidFill>
                <a:latin typeface="Symbol" pitchFamily="18" charset="2"/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>
                <a:solidFill>
                  <a:srgbClr val="FF0000"/>
                </a:solidFill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262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3 </a:t>
            </a:r>
            <a:r>
              <a:rPr kumimoji="1" lang="en-US" altLang="zh-TW" sz="1000" b="1" dirty="0"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>
                <a:latin typeface="Symbol" pitchFamily="18" charset="2"/>
                <a:ea typeface="PMingLiU" pitchFamily="18" charset="-120"/>
                <a:sym typeface="Symbol" pitchFamily="18" charset="2"/>
              </a:rPr>
              <a:t>-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265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, 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-254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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5</a:t>
            </a:r>
            <a:r>
              <a:rPr kumimoji="1" lang="en-US" altLang="zh-TW" sz="1000" b="1" dirty="0" smtClean="0">
                <a:solidFill>
                  <a:srgbClr val="660066"/>
                </a:solidFill>
                <a:ea typeface="PMingLiU" pitchFamily="18" charset="-120"/>
                <a:sym typeface="Symbol" pitchFamily="18" charset="2"/>
              </a:rPr>
              <a:t>]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21530" name="Text Box 24"/>
          <p:cNvSpPr txBox="1">
            <a:spLocks noChangeArrowheads="1"/>
          </p:cNvSpPr>
          <p:nvPr/>
        </p:nvSpPr>
        <p:spPr bwMode="auto">
          <a:xfrm>
            <a:off x="3657600" y="2362200"/>
            <a:ext cx="52770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100" b="1" dirty="0" smtClean="0">
                <a:solidFill>
                  <a:srgbClr val="FF0000"/>
                </a:solidFill>
              </a:rPr>
              <a:t>CM12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57200" y="2819400"/>
            <a:ext cx="4892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0033CC"/>
                </a:solidFill>
              </a:rPr>
              <a:t>SN11</a:t>
            </a:r>
            <a:endParaRPr lang="en-US" sz="1100" b="1" dirty="0">
              <a:solidFill>
                <a:srgbClr val="0033CC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2098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28600" y="5334000"/>
            <a:ext cx="4572000" cy="990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876800" y="5257800"/>
            <a:ext cx="2286000" cy="861774"/>
          </a:xfrm>
          <a:prstGeom prst="rect">
            <a:avLst/>
          </a:prstGeom>
          <a:solidFill>
            <a:srgbClr val="FFFF00"/>
          </a:solidFill>
          <a:ln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200" b="1" dirty="0" smtClean="0"/>
              <a:t> </a:t>
            </a:r>
            <a:r>
              <a:rPr lang="en-US" sz="1200" b="1" u="sng" dirty="0" smtClean="0"/>
              <a:t>Subjective variables for </a:t>
            </a:r>
            <a:r>
              <a:rPr lang="en-US" sz="1200" b="1" u="sng" dirty="0" smtClean="0">
                <a:solidFill>
                  <a:srgbClr val="3333CC"/>
                </a:solidFill>
              </a:rPr>
              <a:t>SES</a:t>
            </a:r>
            <a:r>
              <a:rPr lang="en-US" sz="1200" b="1" u="sng" dirty="0" smtClean="0"/>
              <a:t> are</a:t>
            </a:r>
          </a:p>
          <a:p>
            <a:r>
              <a:rPr lang="en-US" sz="1200" b="1" dirty="0" smtClean="0">
                <a:solidFill>
                  <a:srgbClr val="3333CC"/>
                </a:solidFill>
                <a:latin typeface="Symbol" pitchFamily="18" charset="2"/>
              </a:rPr>
              <a:t>    ·</a:t>
            </a:r>
            <a:r>
              <a:rPr lang="en-US" sz="1200" b="1" dirty="0" smtClean="0"/>
              <a:t> Energy binning</a:t>
            </a:r>
          </a:p>
          <a:p>
            <a:r>
              <a:rPr lang="en-US" sz="1200" b="1" dirty="0" smtClean="0">
                <a:solidFill>
                  <a:srgbClr val="3333CC"/>
                </a:solidFill>
                <a:latin typeface="Symbol" pitchFamily="18" charset="2"/>
              </a:rPr>
              <a:t>    ·</a:t>
            </a:r>
            <a:r>
              <a:rPr lang="en-US" sz="1200" b="1" dirty="0" smtClean="0"/>
              <a:t> Strength of constraints</a:t>
            </a:r>
          </a:p>
          <a:p>
            <a:r>
              <a:rPr lang="en-US" sz="1200" b="1" dirty="0" smtClean="0">
                <a:solidFill>
                  <a:srgbClr val="3333CC"/>
                </a:solidFill>
                <a:latin typeface="Symbol" pitchFamily="18" charset="2"/>
              </a:rPr>
              <a:t>    · </a:t>
            </a:r>
            <a:r>
              <a:rPr lang="en-US" sz="1200" b="1" dirty="0" smtClean="0"/>
              <a:t>Which PW to be searched</a:t>
            </a:r>
            <a:endParaRPr lang="en-US" sz="1200" b="1" dirty="0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 flipV="1">
            <a:off x="8077200" y="4953000"/>
            <a:ext cx="304800" cy="6096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7467600" y="5410200"/>
            <a:ext cx="6623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MAID07</a:t>
            </a:r>
            <a:endParaRPr lang="en-US" sz="1100" b="1" dirty="0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3581400"/>
            <a:ext cx="2408776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1" y="3596252"/>
            <a:ext cx="2362200" cy="166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5" name="Text Box 30"/>
          <p:cNvSpPr txBox="1">
            <a:spLocks noChangeArrowheads="1"/>
          </p:cNvSpPr>
          <p:nvPr/>
        </p:nvSpPr>
        <p:spPr bwMode="auto">
          <a:xfrm>
            <a:off x="1905000" y="4572001"/>
            <a:ext cx="1371600" cy="4308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rgbClr val="0033CC"/>
                </a:solidFill>
              </a:rPr>
              <a:t>S</a:t>
            </a:r>
            <a:r>
              <a:rPr lang="en-US" sz="1200" b="1" baseline="-25000" dirty="0">
                <a:solidFill>
                  <a:srgbClr val="0033CC"/>
                </a:solidFill>
              </a:rPr>
              <a:t>31</a:t>
            </a:r>
          </a:p>
          <a:p>
            <a:r>
              <a:rPr lang="en-US" sz="1000" b="1" dirty="0"/>
              <a:t>A</a:t>
            </a:r>
            <a:r>
              <a:rPr lang="en-US" sz="1000" b="1" baseline="-25000" dirty="0"/>
              <a:t>1/2</a:t>
            </a:r>
            <a:r>
              <a:rPr lang="en-US" sz="1000" b="1" dirty="0">
                <a:solidFill>
                  <a:schemeClr val="accent2"/>
                </a:solidFill>
              </a:rPr>
              <a:t> </a:t>
            </a:r>
            <a:r>
              <a:rPr lang="en-US" sz="1000" b="1" dirty="0">
                <a:solidFill>
                  <a:schemeClr val="tx1"/>
                </a:solidFill>
              </a:rPr>
              <a:t>=</a:t>
            </a:r>
            <a:r>
              <a:rPr lang="en-US" sz="1000" b="1" dirty="0">
                <a:solidFill>
                  <a:schemeClr val="bg2"/>
                </a:solidFill>
              </a:rPr>
              <a:t> </a:t>
            </a:r>
            <a:r>
              <a:rPr lang="en-US" sz="1000" b="1" dirty="0" smtClean="0">
                <a:solidFill>
                  <a:srgbClr val="FF0000"/>
                </a:solidFill>
              </a:rPr>
              <a:t>29</a:t>
            </a:r>
            <a:r>
              <a:rPr kumimoji="1" lang="en-US" altLang="zh-TW" sz="1000" b="1" dirty="0" smtClean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</a:t>
            </a:r>
            <a:r>
              <a:rPr kumimoji="1" lang="en-US" altLang="zh-TW" sz="1000" b="1" dirty="0" smtClean="0">
                <a:solidFill>
                  <a:srgbClr val="FF0000"/>
                </a:solidFill>
                <a:ea typeface="PMingLiU" pitchFamily="18" charset="-120"/>
                <a:sym typeface="Symbol" pitchFamily="18" charset="2"/>
              </a:rPr>
              <a:t>3</a:t>
            </a:r>
            <a:r>
              <a:rPr kumimoji="1" lang="en-US" altLang="zh-TW" sz="1000" b="1" dirty="0" smtClean="0">
                <a:solidFill>
                  <a:schemeClr val="accent2"/>
                </a:solidFill>
                <a:ea typeface="PMingLiU" pitchFamily="18" charset="-120"/>
                <a:sym typeface="Symbol" pitchFamily="18" charset="2"/>
              </a:rPr>
              <a:t> </a:t>
            </a:r>
            <a:r>
              <a:rPr kumimoji="1" lang="en-US" altLang="zh-TW" sz="1000" b="1" dirty="0">
                <a:solidFill>
                  <a:schemeClr val="tx1"/>
                </a:solidFill>
                <a:ea typeface="PMingLiU" pitchFamily="18" charset="-120"/>
                <a:sym typeface="Symbol" pitchFamily="18" charset="2"/>
              </a:rPr>
              <a:t>[</a:t>
            </a:r>
            <a:r>
              <a:rPr kumimoji="1" lang="en-US" altLang="zh-TW" sz="1000" b="1" dirty="0" smtClean="0">
                <a:ea typeface="PMingLiU" pitchFamily="18" charset="-120"/>
                <a:sym typeface="Symbol" pitchFamily="18" charset="2"/>
              </a:rPr>
              <a:t>66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, 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52</a:t>
            </a:r>
            <a:r>
              <a:rPr kumimoji="1" lang="ru-RU" altLang="zh-TW" sz="1000" b="1" dirty="0" smtClean="0">
                <a:ea typeface="PMingLiU" pitchFamily="18" charset="-120"/>
                <a:sym typeface="Symbol" pitchFamily="18" charset="2"/>
              </a:rPr>
              <a:t></a:t>
            </a:r>
            <a:r>
              <a:rPr kumimoji="1" lang="ru-RU" altLang="zh-TW" sz="1000" b="1" dirty="0" smtClean="0">
                <a:solidFill>
                  <a:srgbClr val="00B050"/>
                </a:solidFill>
                <a:ea typeface="PMingLiU" pitchFamily="18" charset="-120"/>
                <a:sym typeface="Symbol" pitchFamily="18" charset="2"/>
              </a:rPr>
              <a:t>5</a:t>
            </a:r>
            <a:r>
              <a:rPr kumimoji="1" lang="en-US" altLang="zh-TW" sz="1000" b="1" dirty="0" smtClean="0">
                <a:solidFill>
                  <a:srgbClr val="660066"/>
                </a:solidFill>
                <a:ea typeface="PMingLiU" pitchFamily="18" charset="-120"/>
                <a:sym typeface="Symbol" pitchFamily="18" charset="2"/>
              </a:rPr>
              <a:t>]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21531" name="Text Box 25"/>
          <p:cNvSpPr txBox="1">
            <a:spLocks noChangeArrowheads="1"/>
          </p:cNvSpPr>
          <p:nvPr/>
        </p:nvSpPr>
        <p:spPr bwMode="auto">
          <a:xfrm>
            <a:off x="8305800" y="3810000"/>
            <a:ext cx="662361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100" b="1" dirty="0"/>
              <a:t>MAID07</a:t>
            </a:r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 flipV="1">
            <a:off x="8077200" y="4953000"/>
            <a:ext cx="762000" cy="76200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  <a:headEnd/>
            <a:tailEnd type="triangle" w="sm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352800" y="3657600"/>
            <a:ext cx="4972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err="1" smtClean="0">
                <a:solidFill>
                  <a:srgbClr val="00B050"/>
                </a:solidFill>
              </a:rPr>
              <a:t>BoGa</a:t>
            </a:r>
            <a:endParaRPr lang="en-US" sz="1100" b="1" dirty="0">
              <a:solidFill>
                <a:srgbClr val="00B050"/>
              </a:solidFill>
            </a:endParaRPr>
          </a:p>
        </p:txBody>
      </p:sp>
      <p:sp>
        <p:nvSpPr>
          <p:cNvPr id="21544" name="Text Box 43"/>
          <p:cNvSpPr txBox="1">
            <a:spLocks noChangeArrowheads="1"/>
          </p:cNvSpPr>
          <p:nvPr/>
        </p:nvSpPr>
        <p:spPr bwMode="auto">
          <a:xfrm>
            <a:off x="5257800" y="4724400"/>
            <a:ext cx="1034257" cy="246221"/>
          </a:xfrm>
          <a:prstGeom prst="rect">
            <a:avLst/>
          </a:prstGeom>
          <a:solidFill>
            <a:srgbClr val="E1E1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000" b="1" dirty="0"/>
              <a:t>BW for</a:t>
            </a:r>
            <a:r>
              <a:rPr lang="en-US" sz="1000" b="1" dirty="0">
                <a:latin typeface="Symbol" pitchFamily="18" charset="2"/>
              </a:rPr>
              <a:t> </a:t>
            </a:r>
            <a:r>
              <a:rPr lang="en-US" sz="1000" b="1" dirty="0" err="1">
                <a:latin typeface="Symbol" pitchFamily="18" charset="2"/>
              </a:rPr>
              <a:t>p</a:t>
            </a:r>
            <a:r>
              <a:rPr lang="en-US" sz="1000" b="1" dirty="0" err="1"/>
              <a:t>N</a:t>
            </a:r>
            <a:r>
              <a:rPr lang="en-US" sz="1000" b="1" dirty="0"/>
              <a:t> </a:t>
            </a:r>
            <a:r>
              <a:rPr lang="en-US" sz="1000" b="1" dirty="0">
                <a:solidFill>
                  <a:srgbClr val="FF0000"/>
                </a:solidFill>
              </a:rPr>
              <a:t>SP06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90599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Monotype Corsiva" pitchFamily="66" charset="0"/>
              </a:rPr>
              <a:t>Single Pion Photoproduction</a:t>
            </a:r>
            <a:endParaRPr lang="en-US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.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>
            <a:off x="609600" y="6492875"/>
            <a:ext cx="2133600" cy="365125"/>
          </a:xfrm>
        </p:spPr>
        <p:txBody>
          <a:bodyPr/>
          <a:lstStyle/>
          <a:p>
            <a:fld id="{C14E28AE-E380-4AD1-9812-D3819131C4AA}" type="datetime1">
              <a:rPr lang="en-US" b="1" smtClean="0">
                <a:solidFill>
                  <a:schemeClr val="tx1"/>
                </a:solidFill>
              </a:rPr>
              <a:pPr/>
              <a:t>6/21/2012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Igor Strakovsky     </a:t>
            </a:r>
            <a:fld id="{5B2DF6EF-D957-4F84-8934-00B2D3CC9237}" type="slidenum">
              <a:rPr lang="en-US" b="1" smtClean="0">
                <a:solidFill>
                  <a:schemeClr val="tx1"/>
                </a:solidFill>
              </a:rPr>
              <a:pPr/>
              <a:t>9</a:t>
            </a:fld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609600" y="2041036"/>
            <a:ext cx="78486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</a:t>
            </a:r>
            <a:r>
              <a:rPr lang="en-US" sz="1600" dirty="0" smtClean="0">
                <a:solidFill>
                  <a:srgbClr val="800000"/>
                </a:solidFill>
                <a:latin typeface="Symbol" pitchFamily="18" charset="2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Only with good data on both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proton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and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neutron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targets, one can hope to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  disentangle the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isoscalar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  <a:r>
              <a:rPr lang="en-US" sz="1200" dirty="0" smtClean="0">
                <a:latin typeface="Comic Sans MS" pitchFamily="66" charset="0"/>
                <a:ea typeface="Calibri" pitchFamily="34" charset="0"/>
                <a:cs typeface="CMR12"/>
              </a:rPr>
              <a:t>&amp;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isovector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EM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couplings of the various 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N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SY8"/>
                <a:cs typeface="CMSY8"/>
              </a:rPr>
              <a:t>*</a:t>
            </a:r>
            <a:r>
              <a:rPr lang="en-US" sz="1200" dirty="0" smtClean="0">
                <a:latin typeface="Comic Sans MS" pitchFamily="66" charset="0"/>
                <a:ea typeface="CMSY8"/>
                <a:cs typeface="CMSY8"/>
              </a:rPr>
              <a:t>&amp;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Symbol" pitchFamily="18" charset="2"/>
                <a:ea typeface="Calibri" pitchFamily="34" charset="0"/>
                <a:cs typeface="CMR12"/>
              </a:rPr>
              <a:t>D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*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omic Sans MS" pitchFamily="66" charset="0"/>
                <a:ea typeface="Calibri" pitchFamily="34" charset="0"/>
                <a:cs typeface="CMR12"/>
              </a:rPr>
              <a:t>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resonances,  </a:t>
            </a:r>
            <a:r>
              <a:rPr lang="en-US" sz="1100" dirty="0" smtClean="0">
                <a:latin typeface="Comic Sans MS" pitchFamily="66" charset="0"/>
                <a:ea typeface="Calibri" pitchFamily="34" charset="0"/>
                <a:cs typeface="CMR12"/>
              </a:rPr>
              <a:t>[K.M. Watson, Phys Rev </a:t>
            </a:r>
            <a:r>
              <a:rPr lang="en-US" sz="1100" b="1" dirty="0" smtClean="0">
                <a:latin typeface="Comic Sans MS" pitchFamily="66" charset="0"/>
                <a:ea typeface="Calibri" pitchFamily="34" charset="0"/>
                <a:cs typeface="CMR12"/>
              </a:rPr>
              <a:t>95</a:t>
            </a:r>
            <a:r>
              <a:rPr lang="en-US" sz="1100" dirty="0" smtClean="0">
                <a:latin typeface="Comic Sans MS" pitchFamily="66" charset="0"/>
                <a:ea typeface="Calibri" pitchFamily="34" charset="0"/>
                <a:cs typeface="CMR12"/>
              </a:rPr>
              <a:t>, 228 (1954);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latin typeface="Comic Sans MS" pitchFamily="66" charset="0"/>
                <a:ea typeface="Calibri" pitchFamily="34" charset="0"/>
                <a:cs typeface="CMR12"/>
              </a:rPr>
              <a:t>                                   R.L. Walker Phys Rev </a:t>
            </a:r>
            <a:r>
              <a:rPr lang="en-US" sz="1100" b="1" dirty="0" smtClean="0">
                <a:latin typeface="Comic Sans MS" pitchFamily="66" charset="0"/>
                <a:ea typeface="Calibri" pitchFamily="34" charset="0"/>
                <a:cs typeface="CMR12"/>
              </a:rPr>
              <a:t>182</a:t>
            </a:r>
            <a:r>
              <a:rPr lang="en-US" sz="1100" dirty="0" smtClean="0">
                <a:latin typeface="Comic Sans MS" pitchFamily="66" charset="0"/>
                <a:ea typeface="Calibri" pitchFamily="34" charset="0"/>
                <a:cs typeface="CMR12"/>
              </a:rPr>
              <a:t>, 1729 (1969)]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CMR1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Comic Sans MS" pitchFamily="66" charset="0"/>
                <a:ea typeface="Calibri" pitchFamily="34" charset="0"/>
                <a:cs typeface="CMR12"/>
              </a:rPr>
              <a:t>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as well as the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isospin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properties of the non-resonant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background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amplitudes</a:t>
            </a:r>
            <a:r>
              <a:rPr lang="en-US" sz="1600" dirty="0" smtClean="0">
                <a:latin typeface="Comic Sans MS" pitchFamily="66" charset="0"/>
                <a:ea typeface="Calibri" pitchFamily="34" charset="0"/>
                <a:cs typeface="CMR12"/>
              </a:rPr>
              <a:t>.</a:t>
            </a:r>
            <a:endParaRPr kumimoji="0" lang="en-US" sz="160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ea typeface="Calibri" pitchFamily="34" charset="0"/>
              <a:cs typeface="CMR1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The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Comic Sans MS" pitchFamily="66" charset="0"/>
                <a:cs typeface="Arial" pitchFamily="34" charset="0"/>
              </a:rPr>
              <a:t>radiative decay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width of the neutral baryons may be extracted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from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Symbol" pitchFamily="18" charset="2"/>
                <a:cs typeface="Arial" pitchFamily="34" charset="0"/>
              </a:rPr>
              <a:t>   p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33CC"/>
                </a:solidFill>
                <a:effectLst/>
                <a:latin typeface="Symbol" pitchFamily="18" charset="2"/>
                <a:cs typeface="Arial" pitchFamily="34" charset="0"/>
              </a:rPr>
              <a:t>-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lang="en-US" sz="1200" dirty="0" smtClean="0">
                <a:latin typeface="Comic Sans MS" pitchFamily="66" charset="0"/>
                <a:cs typeface="Arial" pitchFamily="34" charset="0"/>
              </a:rPr>
              <a:t>&amp;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Symbol" pitchFamily="18" charset="2"/>
                <a:cs typeface="Arial" pitchFamily="34" charset="0"/>
              </a:rPr>
              <a:t>p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33CC"/>
                </a:solidFill>
                <a:effectLst/>
                <a:latin typeface="Comic Sans MS" pitchFamily="66" charset="0"/>
                <a:cs typeface="Arial" pitchFamily="34" charset="0"/>
              </a:rPr>
              <a:t>0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photoproduction off a 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neutron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, which involves a 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bound neutron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atin typeface="Comic Sans MS" pitchFamily="66" charset="0"/>
                <a:cs typeface="Arial" pitchFamily="34" charset="0"/>
              </a:rPr>
              <a:t>  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target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and requires the use of a 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cs typeface="Arial" pitchFamily="34" charset="0"/>
              </a:rPr>
              <a:t>model-dependent nuclear </a:t>
            </a:r>
            <a:r>
              <a:rPr lang="en-US" sz="1600" dirty="0" smtClean="0">
                <a:latin typeface="Comic Sans MS" pitchFamily="66" charset="0"/>
                <a:cs typeface="Arial" pitchFamily="34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  <a:cs typeface="Arial" pitchFamily="34" charset="0"/>
              </a:rPr>
              <a:t>FSI</a:t>
            </a:r>
            <a:r>
              <a:rPr lang="en-US" sz="1600" dirty="0" smtClean="0">
                <a:latin typeface="Comic Sans MS" pitchFamily="66" charset="0"/>
                <a:cs typeface="Arial" pitchFamily="34" charset="0"/>
              </a:rPr>
              <a:t>)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  <a:cs typeface="Arial" pitchFamily="34" charset="0"/>
              </a:rPr>
              <a:t> corrections.</a:t>
            </a:r>
            <a:endParaRPr kumimoji="0" lang="en-US" sz="160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</a:rPr>
              <a:t>·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The lack of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MI12"/>
                <a:cs typeface="CMMI12"/>
              </a:rPr>
              <a:t>γn</a:t>
            </a:r>
            <a:r>
              <a:rPr lang="en-US" sz="1100" b="1" dirty="0" smtClean="0">
                <a:solidFill>
                  <a:srgbClr val="0000FF"/>
                </a:solidFill>
                <a:latin typeface="Comic Sans MS" pitchFamily="66" charset="0"/>
                <a:ea typeface="CMMI12"/>
                <a:cs typeface="CMMI12"/>
                <a:sym typeface="Wingdings" pitchFamily="2" charset="2"/>
              </a:rPr>
              <a:t>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MI12"/>
                <a:cs typeface="CMMI12"/>
              </a:rPr>
              <a:t>π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SY8"/>
                <a:cs typeface="CMSY8"/>
              </a:rPr>
              <a:t>−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MI12"/>
                <a:cs typeface="CMMI12"/>
              </a:rPr>
              <a:t>p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MMI12"/>
                <a:cs typeface="CMMI12"/>
              </a:rPr>
              <a:t> </a:t>
            </a:r>
            <a:r>
              <a:rPr lang="en-US" sz="1200" dirty="0" smtClean="0">
                <a:latin typeface="Comic Sans MS" pitchFamily="66" charset="0"/>
                <a:ea typeface="CMMI12"/>
                <a:cs typeface="CMMI12"/>
              </a:rPr>
              <a:t>&amp;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MR12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  <a:ea typeface="CMMI12"/>
                <a:cs typeface="CMMI12"/>
              </a:rPr>
              <a:t>γn</a:t>
            </a:r>
            <a:r>
              <a:rPr lang="en-US" sz="1100" b="1" dirty="0" smtClean="0">
                <a:solidFill>
                  <a:srgbClr val="0000FF"/>
                </a:solidFill>
                <a:latin typeface="Comic Sans MS" pitchFamily="66" charset="0"/>
                <a:ea typeface="CMMI12"/>
                <a:cs typeface="CMMI12"/>
                <a:sym typeface="Wingdings" pitchFamily="2" charset="2"/>
              </a:rPr>
              <a:t>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MI12"/>
                <a:cs typeface="CMMI12"/>
              </a:rPr>
              <a:t>π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MR8"/>
              </a:rPr>
              <a:t>0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MMI12"/>
                <a:cs typeface="CMMI12"/>
              </a:rPr>
              <a:t>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MMI12"/>
                <a:cs typeface="CMMI12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ourier New" pitchFamily="49" charset="0"/>
              </a:rPr>
              <a:t>data does not allow us to be as confident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ourier New" pitchFamily="49" charset="0"/>
              </a:rPr>
              <a:t>   about the determination of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ourier New" pitchFamily="49" charset="0"/>
              </a:rPr>
              <a:t>neutron 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Courier New" pitchFamily="49" charset="0"/>
              </a:rPr>
              <a:t>couplings relative to those of the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Comic Sans MS" pitchFamily="66" charset="0"/>
                <a:ea typeface="Calibri" pitchFamily="34" charset="0"/>
                <a:cs typeface="Courier New" pitchFamily="49" charset="0"/>
              </a:rPr>
              <a:t>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itchFamily="66" charset="0"/>
                <a:ea typeface="Calibri" pitchFamily="34" charset="0"/>
                <a:cs typeface="Courier New" pitchFamily="49" charset="0"/>
              </a:rPr>
              <a:t>proton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Calibri" pitchFamily="34" charset="0"/>
                <a:cs typeface="Courier New" pitchFamily="49" charset="0"/>
              </a:rPr>
              <a:t>.</a:t>
            </a:r>
            <a:endParaRPr kumimoji="0" lang="en-US" sz="16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Calibri" pitchFamily="34" charset="0"/>
              <a:cs typeface="CMR12"/>
            </a:endParaRPr>
          </a:p>
        </p:txBody>
      </p:sp>
      <p:graphicFrame>
        <p:nvGraphicFramePr>
          <p:cNvPr id="77826" name="Object 17"/>
          <p:cNvGraphicFramePr>
            <a:graphicFrameLocks noChangeAspect="1"/>
          </p:cNvGraphicFramePr>
          <p:nvPr/>
        </p:nvGraphicFramePr>
        <p:xfrm>
          <a:off x="8686800" y="6389688"/>
          <a:ext cx="457200" cy="468312"/>
        </p:xfrm>
        <a:graphic>
          <a:graphicData uri="http://schemas.openxmlformats.org/presentationml/2006/ole">
            <p:oleObj spid="_x0000_s185346" name="Bitmap Image" r:id="rId3" imgW="1952898" imgH="2000000" progId="PBrush">
              <p:embed/>
            </p:oleObj>
          </a:graphicData>
        </a:graphic>
      </p:graphicFrame>
      <p:graphicFrame>
        <p:nvGraphicFramePr>
          <p:cNvPr id="77827" name="Object 21"/>
          <p:cNvGraphicFramePr>
            <a:graphicFrameLocks noChangeAspect="1"/>
          </p:cNvGraphicFramePr>
          <p:nvPr/>
        </p:nvGraphicFramePr>
        <p:xfrm>
          <a:off x="0" y="6464300"/>
          <a:ext cx="533400" cy="393700"/>
        </p:xfrm>
        <a:graphic>
          <a:graphicData uri="http://schemas.openxmlformats.org/presentationml/2006/ole">
            <p:oleObj spid="_x0000_s185347" name="Bitmap Image" r:id="rId4" imgW="10457143" imgH="7714286" progId="PBrush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2286000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ATHOS2012, </a:t>
            </a:r>
            <a:r>
              <a:rPr lang="en-US" sz="1200" b="1" dirty="0" err="1" smtClean="0"/>
              <a:t>Camogli</a:t>
            </a:r>
            <a:r>
              <a:rPr lang="en-US" sz="1200" b="1" dirty="0" smtClean="0"/>
              <a:t>, Italy, June 2012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13213</TotalTime>
  <Words>2476</Words>
  <Application>Microsoft Office PowerPoint</Application>
  <PresentationFormat>On-screen Show (4:3)</PresentationFormat>
  <Paragraphs>508</Paragraphs>
  <Slides>21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Bitmap Image</vt:lpstr>
      <vt:lpstr>Neutron-Target Data for Pion Photoproduction</vt:lpstr>
      <vt:lpstr>Phenomenology for non-strange Resonances</vt:lpstr>
      <vt:lpstr>PWA for non-Strange Baryons &amp;  SAID Database </vt:lpstr>
      <vt:lpstr> N* and D* States coupled to pN                                                                          [SAID: http://gwdac.phys.gwu.edu/]</vt:lpstr>
      <vt:lpstr>SAID for Pion Photoproduction   [W. Chen, et al, arXiv:1203.4412 [hep-ph]</vt:lpstr>
      <vt:lpstr>Slide 6</vt:lpstr>
      <vt:lpstr>Slide 7</vt:lpstr>
      <vt:lpstr>Proton Multipoles from CM12   [R. Workman, W. Briscoe, M. Paris, IS, arXiv:1202.0845 – to be published in Phys Rev C 85 (2012)]</vt:lpstr>
      <vt:lpstr>Single Pion Photoproduction</vt:lpstr>
      <vt:lpstr> </vt:lpstr>
      <vt:lpstr>Where we Are now</vt:lpstr>
      <vt:lpstr>FSI and g dp –p p     g n p -p  [V. Tarasov, A. Kudryavtsev, W. Briscoe, H. Gao, &amp; IS, Phys Rev C 84, 035203 (2011)]</vt:lpstr>
      <vt:lpstr>g dp -pp [V. Tarasov, A. Kudryavtsev, W. Briscoe, H. Gao, &amp; IS, Phys Rev C 84, 035203 (2011)]</vt:lpstr>
      <vt:lpstr>FSI for CLAS g np -p [V. Tarasov, A. Kudryavtsev, W. Briscoe, H. Gao, &amp; IS, Phys Rev C 84, 035203 (2011)]</vt:lpstr>
      <vt:lpstr>CLAS for g np -p [W. Chen, et al, arXiv:1203.4412 [hep-ph]</vt:lpstr>
      <vt:lpstr>Neutron Multipoles from GB12   [W. Chen, et al, arXiv:1203.4412 [hep-ph]</vt:lpstr>
      <vt:lpstr>Slide 17</vt:lpstr>
      <vt:lpstr>Summary and Prospects</vt:lpstr>
      <vt:lpstr>T H A N K S</vt:lpstr>
      <vt:lpstr>CLAS data vs previous Brem Measurements </vt:lpstr>
      <vt:lpstr>E0+ Neutron Multipole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 P11 Revival</dc:title>
  <dc:creator>Igor Strakovsky</dc:creator>
  <cp:lastModifiedBy>Igor Strakovsky</cp:lastModifiedBy>
  <cp:revision>258</cp:revision>
  <dcterms:created xsi:type="dcterms:W3CDTF">2010-07-23T19:01:18Z</dcterms:created>
  <dcterms:modified xsi:type="dcterms:W3CDTF">2012-06-21T05:19:13Z</dcterms:modified>
</cp:coreProperties>
</file>