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96" r:id="rId3"/>
    <p:sldId id="457" r:id="rId4"/>
    <p:sldId id="467" r:id="rId5"/>
    <p:sldId id="489" r:id="rId6"/>
    <p:sldId id="490" r:id="rId7"/>
    <p:sldId id="500" r:id="rId8"/>
    <p:sldId id="492" r:id="rId9"/>
    <p:sldId id="493" r:id="rId10"/>
    <p:sldId id="498" r:id="rId11"/>
    <p:sldId id="494" r:id="rId12"/>
    <p:sldId id="499" r:id="rId13"/>
    <p:sldId id="501" r:id="rId14"/>
    <p:sldId id="48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FFFFFF"/>
    <a:srgbClr val="CC3300"/>
    <a:srgbClr val="990000"/>
    <a:srgbClr val="3333FF"/>
    <a:srgbClr val="66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4" tIns="49586" rIns="99174" bIns="49586" numCol="1" anchor="t" anchorCtr="0" compatLnSpc="1">
            <a:prstTxWarp prst="textNoShape">
              <a:avLst/>
            </a:prstTxWarp>
          </a:bodyPr>
          <a:lstStyle>
            <a:lvl1pPr defTabSz="9919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4" tIns="49586" rIns="99174" bIns="49586" numCol="1" anchor="t" anchorCtr="0" compatLnSpc="1">
            <a:prstTxWarp prst="textNoShape">
              <a:avLst/>
            </a:prstTxWarp>
          </a:bodyPr>
          <a:lstStyle>
            <a:lvl1pPr algn="r" defTabSz="9919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4" tIns="49586" rIns="99174" bIns="49586" numCol="1" anchor="b" anchorCtr="0" compatLnSpc="1">
            <a:prstTxWarp prst="textNoShape">
              <a:avLst/>
            </a:prstTxWarp>
          </a:bodyPr>
          <a:lstStyle>
            <a:lvl1pPr defTabSz="9919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4" tIns="49586" rIns="99174" bIns="49586" numCol="1" anchor="b" anchorCtr="0" compatLnSpc="1">
            <a:prstTxWarp prst="textNoShape">
              <a:avLst/>
            </a:prstTxWarp>
          </a:bodyPr>
          <a:lstStyle>
            <a:lvl1pPr algn="r" defTabSz="991987">
              <a:defRPr sz="1300"/>
            </a:lvl1pPr>
          </a:lstStyle>
          <a:p>
            <a:pPr>
              <a:defRPr/>
            </a:pPr>
            <a:fld id="{5E715220-2809-4F65-989B-9735FBDCF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2" rIns="98985" bIns="49492" numCol="1" anchor="t" anchorCtr="0" compatLnSpc="1">
            <a:prstTxWarp prst="textNoShape">
              <a:avLst/>
            </a:prstTxWarp>
          </a:bodyPr>
          <a:lstStyle>
            <a:lvl1pPr defTabSz="99039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2" rIns="98985" bIns="49492" numCol="1" anchor="t" anchorCtr="0" compatLnSpc="1">
            <a:prstTxWarp prst="textNoShape">
              <a:avLst/>
            </a:prstTxWarp>
          </a:bodyPr>
          <a:lstStyle>
            <a:lvl1pPr algn="r" defTabSz="99039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2" rIns="98985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2" rIns="98985" bIns="49492" numCol="1" anchor="b" anchorCtr="0" compatLnSpc="1">
            <a:prstTxWarp prst="textNoShape">
              <a:avLst/>
            </a:prstTxWarp>
          </a:bodyPr>
          <a:lstStyle>
            <a:lvl1pPr defTabSz="99039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2" rIns="98985" bIns="49492" numCol="1" anchor="b" anchorCtr="0" compatLnSpc="1">
            <a:prstTxWarp prst="textNoShape">
              <a:avLst/>
            </a:prstTxWarp>
          </a:bodyPr>
          <a:lstStyle>
            <a:lvl1pPr algn="r" defTabSz="990398">
              <a:defRPr sz="1300"/>
            </a:lvl1pPr>
          </a:lstStyle>
          <a:p>
            <a:pPr>
              <a:defRPr/>
            </a:pPr>
            <a:fld id="{F5B0952A-02FD-4A90-B7ED-D84A99BE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708C-0C50-4DCE-936E-39664D89E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FFC7-CA94-4395-B4D5-37CCB3F00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0FAE-37F8-4ECF-95EB-E17BFBF1C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96DC-D66A-41F9-AA9D-4C2DD02A2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8711-0DAD-48C2-B3DC-5843E1D0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630A-E0CF-4A7A-96A0-AEF3E687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38ED-A4EA-4C50-9EE2-4B83E620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6A37-C1A3-4690-B9A7-460E29050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EB7C-7D58-45B9-9B05-E7297EC7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E2A9-6460-4161-BB32-14C9FE7D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4D37D-F168-45C0-B422-3D4A4457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F77E-B7D3-438D-9FC6-B513D645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2413" cy="6858000"/>
        </p:xfrm>
        <a:graphic>
          <a:graphicData uri="http://schemas.openxmlformats.org/presentationml/2006/ole">
            <p:oleObj spid="_x0000_s1026" name="CorelDRAW" r:id="rId15" imgW="5113440" imgH="3341880" progId="">
              <p:embed/>
            </p:oleObj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87B2D1-9210-4674-BF86-359B3F13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7" descr="logo_infn_genova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5065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905000" y="228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2"/>
                </a:solidFill>
              </a:rPr>
              <a:t>P.Fabbricatore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 SIS 300 meeting GSI March 29-30 2011</a:t>
            </a:r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7378700" y="0"/>
          <a:ext cx="1765300" cy="1035050"/>
        </p:xfrm>
        <a:graphic>
          <a:graphicData uri="http://schemas.openxmlformats.org/presentationml/2006/ole">
            <p:oleObj spid="_x0000_s1027" name="CorelDRAW" r:id="rId17" imgW="5113440" imgH="33418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49251" y="778770"/>
            <a:ext cx="66970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dirty="0" smtClean="0"/>
              <a:t>SIS300 dipole magnet </a:t>
            </a:r>
          </a:p>
          <a:p>
            <a:pPr marL="457200" indent="-457200" algn="ctr"/>
            <a:r>
              <a:rPr lang="en-US" dirty="0" smtClean="0"/>
              <a:t> Status of project and future perspectives</a:t>
            </a:r>
          </a:p>
          <a:p>
            <a:pPr marL="457200" indent="-457200" algn="ctr"/>
            <a:endParaRPr lang="en-US" dirty="0" smtClean="0"/>
          </a:p>
          <a:p>
            <a:pPr marL="457200" indent="-457200" algn="ctr"/>
            <a:r>
              <a:rPr lang="en-US" sz="2000" dirty="0" smtClean="0"/>
              <a:t> </a:t>
            </a:r>
            <a:r>
              <a:rPr lang="it-IT" sz="2000" dirty="0" smtClean="0"/>
              <a:t>P.Fabbricatore </a:t>
            </a:r>
            <a:endParaRPr lang="it-IT" sz="2000" dirty="0"/>
          </a:p>
          <a:p>
            <a:pPr marL="457200" indent="-457200" algn="ctr"/>
            <a:r>
              <a:rPr lang="it-IT" sz="2000" dirty="0" smtClean="0"/>
              <a:t>On behalf DISCORAP collaboration</a:t>
            </a:r>
            <a:endParaRPr lang="it-IT" sz="2000" dirty="0"/>
          </a:p>
          <a:p>
            <a:pPr marL="457200" indent="-457200" algn="ctr"/>
            <a:endParaRPr lang="it-IT" sz="2000" dirty="0"/>
          </a:p>
        </p:txBody>
      </p:sp>
      <p:pic>
        <p:nvPicPr>
          <p:cNvPr id="2051" name="Picture 4" descr="DSC02148.JPG"/>
          <p:cNvPicPr>
            <a:picLocks noChangeAspect="1"/>
          </p:cNvPicPr>
          <p:nvPr/>
        </p:nvPicPr>
        <p:blipFill>
          <a:blip r:embed="rId2" cstate="print"/>
          <a:srcRect r="11956" b="6882"/>
          <a:stretch>
            <a:fillRect/>
          </a:stretch>
        </p:blipFill>
        <p:spPr bwMode="auto">
          <a:xfrm>
            <a:off x="1468950" y="2786577"/>
            <a:ext cx="6097655" cy="36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200" y="4953000"/>
            <a:ext cx="4838700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100" y="2159000"/>
            <a:ext cx="3352800" cy="294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94100" y="1054100"/>
            <a:ext cx="5372100" cy="318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751" y="1130479"/>
            <a:ext cx="3281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future, as planned one year ago</a:t>
            </a:r>
            <a:endParaRPr lang="en-US" b="1" dirty="0"/>
          </a:p>
        </p:txBody>
      </p:sp>
      <p:sp>
        <p:nvSpPr>
          <p:cNvPr id="6" name="Left-Right Arrow 5"/>
          <p:cNvSpPr/>
          <p:nvPr/>
        </p:nvSpPr>
        <p:spPr>
          <a:xfrm>
            <a:off x="6692900" y="1981200"/>
            <a:ext cx="774700" cy="203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6718300" y="3289300"/>
            <a:ext cx="736600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1233488"/>
            <a:ext cx="2921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43063"/>
            <a:ext cx="1420813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2916238"/>
            <a:ext cx="13112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6756400" y="1066800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Existing M.o.U (2006-2010) </a:t>
            </a: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177800" y="21590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Extended M.o.U. (2010-2011) </a:t>
            </a:r>
          </a:p>
        </p:txBody>
      </p:sp>
      <p:sp>
        <p:nvSpPr>
          <p:cNvPr id="14" name="Bent Arrow 13"/>
          <p:cNvSpPr/>
          <p:nvPr/>
        </p:nvSpPr>
        <p:spPr>
          <a:xfrm flipH="1" flipV="1">
            <a:off x="3556000" y="4279900"/>
            <a:ext cx="1397000" cy="698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1231900" y="5194300"/>
            <a:ext cx="2413000" cy="774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295900"/>
            <a:ext cx="42037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Construction of the 3</a:t>
            </a:r>
            <a:r>
              <a:rPr lang="en-US" sz="1400" baseline="30000" dirty="0"/>
              <a:t>rd</a:t>
            </a:r>
            <a:r>
              <a:rPr lang="en-US" sz="1400" dirty="0"/>
              <a:t> and 4</a:t>
            </a:r>
            <a:r>
              <a:rPr lang="en-US" sz="1400" baseline="30000" dirty="0"/>
              <a:t>th</a:t>
            </a:r>
            <a:r>
              <a:rPr lang="en-US" sz="1400" dirty="0"/>
              <a:t> short magnet</a:t>
            </a:r>
          </a:p>
          <a:p>
            <a:pPr>
              <a:defRPr/>
            </a:pPr>
            <a:r>
              <a:rPr lang="en-US" sz="1400" dirty="0"/>
              <a:t> (prototype cold masses)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1300" y="5956300"/>
            <a:ext cx="43053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 Construction of the 1</a:t>
            </a:r>
            <a:r>
              <a:rPr lang="en-US" sz="1400" baseline="30000" dirty="0"/>
              <a:t>st</a:t>
            </a:r>
            <a:r>
              <a:rPr lang="en-US" sz="1400" dirty="0"/>
              <a:t> and 2</a:t>
            </a:r>
            <a:r>
              <a:rPr lang="en-US" sz="1400" baseline="30000" dirty="0"/>
              <a:t>nd</a:t>
            </a:r>
            <a:r>
              <a:rPr lang="en-US" sz="1400" dirty="0"/>
              <a:t>  long magnets</a:t>
            </a:r>
          </a:p>
          <a:p>
            <a:pPr>
              <a:defRPr/>
            </a:pPr>
            <a:r>
              <a:rPr lang="en-US" sz="1400" dirty="0"/>
              <a:t> (model/prototype cold masses + horizontal cryostat) </a:t>
            </a: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4635500" y="49657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Future M.o.U. (2012-2013) 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047751" y="3422650"/>
            <a:ext cx="215900" cy="31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57451" y="3397250"/>
            <a:ext cx="215900" cy="31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444751" y="4324350"/>
            <a:ext cx="215900" cy="31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08100" y="3924300"/>
            <a:ext cx="736600" cy="127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0100" y="2578100"/>
            <a:ext cx="2616200" cy="738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Construction of an optimized winding (2poles).</a:t>
            </a:r>
          </a:p>
          <a:p>
            <a:pPr>
              <a:defRPr/>
            </a:pPr>
            <a:r>
              <a:rPr lang="en-US" sz="1400" dirty="0"/>
              <a:t>Design of a long model magnet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03400" y="3492500"/>
            <a:ext cx="1612900" cy="738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Construction of the second short magnet (cold mass)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" y="3505200"/>
            <a:ext cx="1346200" cy="738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Procurement of  basic tool (collaring press)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000" y="4356100"/>
            <a:ext cx="27051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Test at GSI in existing  horizontal cryostat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2036235" y="376062"/>
            <a:ext cx="4964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Next activities</a:t>
            </a:r>
            <a:endParaRPr lang="en-US" b="1" dirty="0"/>
          </a:p>
          <a:p>
            <a:pPr algn="ctr"/>
            <a:r>
              <a:rPr lang="en-US" b="1" dirty="0"/>
              <a:t> (</a:t>
            </a:r>
            <a:r>
              <a:rPr lang="en-US" b="1" dirty="0" err="1" smtClean="0"/>
              <a:t>Costruction</a:t>
            </a:r>
            <a:r>
              <a:rPr lang="en-US" b="1" dirty="0" smtClean="0"/>
              <a:t> of an advanced model)</a:t>
            </a:r>
            <a:endParaRPr lang="en-US" b="1" dirty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58044" y="1225689"/>
            <a:ext cx="8794045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Positive facts: </a:t>
            </a:r>
            <a:endParaRPr lang="en-US" dirty="0"/>
          </a:p>
          <a:p>
            <a:pPr algn="just"/>
            <a:r>
              <a:rPr lang="en-US" dirty="0"/>
              <a:t>1) </a:t>
            </a:r>
            <a:r>
              <a:rPr lang="en-US" dirty="0" smtClean="0"/>
              <a:t>New advanced conductor developed (two lengths)</a:t>
            </a:r>
            <a:endParaRPr lang="en-US" dirty="0"/>
          </a:p>
          <a:p>
            <a:pPr algn="just"/>
            <a:r>
              <a:rPr lang="en-US" dirty="0"/>
              <a:t>2) </a:t>
            </a:r>
            <a:r>
              <a:rPr lang="en-US" dirty="0" smtClean="0"/>
              <a:t>Activities are still </a:t>
            </a:r>
            <a:r>
              <a:rPr lang="en-US" dirty="0" smtClean="0"/>
              <a:t>going on at </a:t>
            </a:r>
            <a:r>
              <a:rPr lang="en-US" dirty="0" smtClean="0"/>
              <a:t>ASG Superconductors for the construction of a coil for mechanical test. We did not loose contact with industry</a:t>
            </a:r>
            <a:endParaRPr lang="en-US" dirty="0"/>
          </a:p>
          <a:p>
            <a:pPr algn="just"/>
            <a:r>
              <a:rPr lang="en-US" dirty="0"/>
              <a:t>3) </a:t>
            </a:r>
            <a:r>
              <a:rPr lang="en-US" dirty="0" smtClean="0"/>
              <a:t>If successful we could get  funds (EU-FP7)  for a collaring press replacing the  CERN press no more available.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Negative facts: </a:t>
            </a:r>
          </a:p>
          <a:p>
            <a:pPr algn="just"/>
            <a:r>
              <a:rPr lang="en-US" dirty="0" smtClean="0"/>
              <a:t>Presently </a:t>
            </a:r>
            <a:r>
              <a:rPr lang="en-US" dirty="0" smtClean="0"/>
              <a:t>no formal contact INFN/FAIR for an </a:t>
            </a:r>
            <a:r>
              <a:rPr lang="en-US" dirty="0" err="1" smtClean="0"/>
              <a:t>MoU</a:t>
            </a:r>
            <a:r>
              <a:rPr lang="en-US" dirty="0" smtClean="0"/>
              <a:t> finalized to an advanced model (During March 2010 meeting INFN asked FAIR to fund 50% the II model). No Italian contribution to FAIR defined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algn="just"/>
            <a:r>
              <a:rPr lang="en-US" dirty="0" smtClean="0"/>
              <a:t>In the meeting of NTA committee, assigned 200k€ (</a:t>
            </a:r>
            <a:r>
              <a:rPr lang="en-US" dirty="0" err="1" smtClean="0"/>
              <a:t>sj</a:t>
            </a:r>
            <a:r>
              <a:rPr lang="en-US" dirty="0" smtClean="0"/>
              <a:t>) for next development were taken back.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927" y="566670"/>
            <a:ext cx="340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preliminary balance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87" y="1235943"/>
            <a:ext cx="8139447" cy="548659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622" y="66604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710" y="1162756"/>
            <a:ext cx="83876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manufacturing activities of the short model are almost finished.</a:t>
            </a:r>
          </a:p>
          <a:p>
            <a:endParaRPr lang="en-US" dirty="0" smtClean="0"/>
          </a:p>
          <a:p>
            <a:r>
              <a:rPr lang="en-US" dirty="0" smtClean="0"/>
              <a:t>The test will start as soon as we have all formal approval for test station, presumably on June</a:t>
            </a:r>
          </a:p>
          <a:p>
            <a:endParaRPr lang="en-US" dirty="0" smtClean="0"/>
          </a:p>
          <a:p>
            <a:r>
              <a:rPr lang="en-US" dirty="0" smtClean="0"/>
              <a:t>Completion of the cold mass (doomed flange welding)  on September and assembly in horizontal cryostat on October</a:t>
            </a:r>
          </a:p>
          <a:p>
            <a:endParaRPr lang="en-US" dirty="0" smtClean="0"/>
          </a:p>
          <a:p>
            <a:r>
              <a:rPr lang="en-US" dirty="0" smtClean="0"/>
              <a:t>Magnet at GSI on November</a:t>
            </a:r>
          </a:p>
          <a:p>
            <a:endParaRPr lang="en-US" dirty="0" smtClean="0"/>
          </a:p>
          <a:p>
            <a:r>
              <a:rPr lang="en-US" dirty="0" smtClean="0"/>
              <a:t>Future activity (next advanced model)  could start, but the lack of an agreement between FAIR and INFN is putting  it in danger.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651617" y="903041"/>
            <a:ext cx="3594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pic>
        <p:nvPicPr>
          <p:cNvPr id="13315" name="Picture 2" descr="24"/>
          <p:cNvPicPr>
            <a:picLocks noChangeAspect="1" noChangeArrowheads="1"/>
          </p:cNvPicPr>
          <p:nvPr/>
        </p:nvPicPr>
        <p:blipFill>
          <a:blip r:embed="rId2" cstate="print"/>
          <a:srcRect l="5229" t="19646" r="27722" b="2452"/>
          <a:stretch>
            <a:fillRect/>
          </a:stretch>
        </p:blipFill>
        <p:spPr bwMode="auto">
          <a:xfrm>
            <a:off x="1823076" y="1833093"/>
            <a:ext cx="5195910" cy="42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4"/>
          <p:cNvSpPr txBox="1">
            <a:spLocks noChangeArrowheads="1"/>
          </p:cNvSpPr>
          <p:nvPr/>
        </p:nvSpPr>
        <p:spPr bwMode="auto">
          <a:xfrm>
            <a:off x="2336800" y="754063"/>
            <a:ext cx="397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Synopsis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135813" y="2182813"/>
            <a:ext cx="1873250" cy="14763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Review in view of the Model Construction.</a:t>
            </a:r>
          </a:p>
          <a:p>
            <a:r>
              <a:rPr lang="en-US" sz="1800"/>
              <a:t>Process to be ended by Dec.08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5989638" y="2573338"/>
            <a:ext cx="1122362" cy="658812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312025" y="5135563"/>
            <a:ext cx="1662113" cy="12001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Review  in view of the Prototypes  Construction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5995988" y="5362575"/>
            <a:ext cx="1239837" cy="641350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397000"/>
            <a:ext cx="57689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EEBFE11E-F814-4D93-9F3F-51B21EAA1545}" type="slidenum">
              <a:rPr lang="en-US" smtClean="0"/>
              <a:pPr/>
              <a:t>2</a:t>
            </a:fld>
            <a:endParaRPr lang="en-US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3488" y="4237150"/>
            <a:ext cx="2369713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02418" y="5793347"/>
            <a:ext cx="2369713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936126" y="5029201"/>
            <a:ext cx="1573369" cy="10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3"/>
          <p:cNvSpPr txBox="1">
            <a:spLocks noChangeArrowheads="1"/>
          </p:cNvSpPr>
          <p:nvPr/>
        </p:nvSpPr>
        <p:spPr bwMode="auto">
          <a:xfrm>
            <a:off x="1570038" y="606067"/>
            <a:ext cx="592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COLD MASS READY FOR CRYOTEST </a:t>
            </a:r>
            <a:endParaRPr lang="en-US" b="1" dirty="0"/>
          </a:p>
        </p:txBody>
      </p:sp>
      <p:pic>
        <p:nvPicPr>
          <p:cNvPr id="4099" name="Picture 4" descr="IMAGE_7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52538"/>
            <a:ext cx="18764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IMAGE_7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1238250"/>
            <a:ext cx="33289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DSC021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3816350"/>
            <a:ext cx="51260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5870575" y="1248826"/>
            <a:ext cx="2924175" cy="54271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dirty="0" smtClean="0"/>
              <a:t>The cold mass has been finished in ASG-Superconductors. </a:t>
            </a:r>
            <a:r>
              <a:rPr lang="en-US" sz="2000" u="sng" dirty="0" smtClean="0"/>
              <a:t>We changed a bit the plan</a:t>
            </a:r>
            <a:r>
              <a:rPr lang="en-US" sz="2000" dirty="0" smtClean="0"/>
              <a:t>: the end caps flanges (the doomed ones) were not welded in definitive way but only  with a temporary welding. The final welding will be done after the test at LASA. In this way we can correct the axial pre-stress if required.</a:t>
            </a:r>
          </a:p>
          <a:p>
            <a:pPr algn="just">
              <a:lnSpc>
                <a:spcPts val="2600"/>
              </a:lnSpc>
            </a:pPr>
            <a:r>
              <a:rPr lang="en-US" sz="2000" dirty="0" smtClean="0"/>
              <a:t>Final welding and certification of cold mass (AD2000) after cold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9875" y="1123950"/>
            <a:ext cx="8445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The cryostat is ready. Presently it is stored at SIMIC up to next summer. Then it will be delivered to ASG Superconductors for integration with cold mass</a:t>
            </a:r>
            <a:endParaRPr lang="en-US" sz="2000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720975" y="642938"/>
            <a:ext cx="329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Horizontal cryostat</a:t>
            </a:r>
            <a:endParaRPr lang="en-US" b="1" dirty="0"/>
          </a:p>
        </p:txBody>
      </p:sp>
      <p:pic>
        <p:nvPicPr>
          <p:cNvPr id="5124" name="Picture 3" descr="DSCN00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4335463"/>
            <a:ext cx="31035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DSCN00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908175"/>
            <a:ext cx="31146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DSCN0086.JPG"/>
          <p:cNvPicPr>
            <a:picLocks noChangeAspect="1"/>
          </p:cNvPicPr>
          <p:nvPr/>
        </p:nvPicPr>
        <p:blipFill>
          <a:blip r:embed="rId4" cstate="print"/>
          <a:srcRect l="13959" r="4048"/>
          <a:stretch>
            <a:fillRect/>
          </a:stretch>
        </p:blipFill>
        <p:spPr bwMode="auto">
          <a:xfrm>
            <a:off x="3541690" y="1860372"/>
            <a:ext cx="5228823" cy="478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0213" y="557213"/>
            <a:ext cx="193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Test al LASA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113" y="1958975"/>
            <a:ext cx="4803775" cy="2392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6148" name="Immagine 11" descr="P10203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75" y="4437063"/>
            <a:ext cx="28670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P10109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338" y="4437063"/>
            <a:ext cx="28813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3" y="1185863"/>
            <a:ext cx="1557337" cy="538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 cstate="print"/>
          <a:srcRect l="83240" b="34891"/>
          <a:stretch>
            <a:fillRect/>
          </a:stretch>
        </p:blipFill>
        <p:spPr bwMode="auto">
          <a:xfrm>
            <a:off x="8112126" y="4470400"/>
            <a:ext cx="787294" cy="212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41513" y="1196975"/>
            <a:ext cx="1671637" cy="3013075"/>
            <a:chOff x="612" y="618"/>
            <a:chExt cx="2858" cy="3702"/>
          </a:xfrm>
        </p:grpSpPr>
        <p:pic>
          <p:nvPicPr>
            <p:cNvPr id="615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" y="618"/>
              <a:ext cx="2685" cy="3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3061" y="1480"/>
              <a:ext cx="409" cy="217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5863" y="631825"/>
            <a:ext cx="3578225" cy="12003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800" dirty="0" smtClean="0"/>
              <a:t>The facility is ready but some time is required for certification of the new plants for cooldown and test of the dipole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22438" y="601327"/>
            <a:ext cx="5349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Assembly of cold mass into the cryostat</a:t>
            </a:r>
            <a:endParaRPr lang="en-US" b="1" dirty="0"/>
          </a:p>
        </p:txBody>
      </p:sp>
      <p:pic>
        <p:nvPicPr>
          <p:cNvPr id="8195" name="Picture 2" descr="SCHEMA_DI_MONTAGGIO_DISCOR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1252538"/>
            <a:ext cx="63881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SCHEMA_DI_MONTAGGIO_PER_IL_TRASPORTO.JPG"/>
          <p:cNvPicPr>
            <a:picLocks noChangeAspect="1"/>
          </p:cNvPicPr>
          <p:nvPr/>
        </p:nvPicPr>
        <p:blipFill>
          <a:blip r:embed="rId3" cstate="print"/>
          <a:srcRect b="2594"/>
          <a:stretch>
            <a:fillRect/>
          </a:stretch>
        </p:blipFill>
        <p:spPr bwMode="auto">
          <a:xfrm>
            <a:off x="1162050" y="4148138"/>
            <a:ext cx="64008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8558" y="2122664"/>
          <a:ext cx="8579554" cy="342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866"/>
                <a:gridCol w="2449688"/>
              </a:tblGrid>
              <a:tr h="503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Date (2011)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Delivery </a:t>
                      </a:r>
                      <a:r>
                        <a:rPr lang="en-US" sz="1800" dirty="0" smtClean="0"/>
                        <a:t>of cold mass to </a:t>
                      </a:r>
                      <a:r>
                        <a:rPr lang="en-US" sz="1800" dirty="0" smtClean="0"/>
                        <a:t>Milano LASA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April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Test</a:t>
                      </a:r>
                      <a:r>
                        <a:rPr lang="en-US" sz="1800" baseline="0" dirty="0" smtClean="0"/>
                        <a:t> station at LASA  ready (with vertical cryostat)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May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Test in vertical cryostat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June-Sept 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Delivery of cold mass to ASG for completion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Sept.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Completion and assembly in horizontal cryostat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Oct.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Delivery to GSI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Nov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8491" y="1002771"/>
            <a:ext cx="322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NEXT MILESTONES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433638" y="646113"/>
            <a:ext cx="2912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Advanced conductor</a:t>
            </a:r>
            <a:endParaRPr lang="en-US" b="1" dirty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92758" y="1357671"/>
            <a:ext cx="8770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  </a:t>
            </a:r>
            <a:r>
              <a:rPr lang="it-IT" dirty="0" smtClean="0"/>
              <a:t>Two lengths of advanced conductor were developed with LUVATA</a:t>
            </a:r>
            <a:endParaRPr lang="it-I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 Critical current 15% higher than first generation (involved in the built model)</a:t>
            </a:r>
            <a:endParaRPr lang="it-I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 smtClean="0"/>
              <a:t> Transverse resistivity intrawire 40% higher than first generation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 smtClean="0"/>
              <a:t> Effective diameter  3- 3.5 µm</a:t>
            </a:r>
            <a:endParaRPr lang="it-IT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 This conductor is available for the construction of the next advanced  short model (unfortunately no new agreement INFN/FAIR is going on)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2919413" y="692150"/>
            <a:ext cx="3470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Activity </a:t>
            </a:r>
            <a:r>
              <a:rPr lang="en-US" b="1" dirty="0" err="1" smtClean="0"/>
              <a:t>finalised</a:t>
            </a:r>
            <a:r>
              <a:rPr lang="en-US" b="1" dirty="0" smtClean="0"/>
              <a:t> to TDR</a:t>
            </a:r>
            <a:endParaRPr lang="en-US" b="1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73063" y="1331913"/>
            <a:ext cx="8466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/>
              <a:t>During the construction of the present dipole, some mechanical aspects remained not completely clear.  The collaring pressure was less than determined by calculations and tests . We decided to construct a new coil with the real cable and perform tests.</a:t>
            </a:r>
            <a:endParaRPr lang="en-US" dirty="0"/>
          </a:p>
        </p:txBody>
      </p:sp>
      <p:pic>
        <p:nvPicPr>
          <p:cNvPr id="11268" name="Picture 4" descr="DSC08212.JPG"/>
          <p:cNvPicPr>
            <a:picLocks noChangeAspect="1"/>
          </p:cNvPicPr>
          <p:nvPr/>
        </p:nvPicPr>
        <p:blipFill>
          <a:blip r:embed="rId2" cstate="print"/>
          <a:srcRect l="19444" r="20062"/>
          <a:stretch>
            <a:fillRect/>
          </a:stretch>
        </p:blipFill>
        <p:spPr bwMode="auto">
          <a:xfrm>
            <a:off x="6003925" y="3092450"/>
            <a:ext cx="2689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49250" y="2878138"/>
            <a:ext cx="5576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/>
              <a:t>The tests are mechanical and involve: 1) Stacks of conductors, 2) Short model, 3) The new coil, 3) Collaring test.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INFN has funded the construction of this coil for mechanical tests and part of tests.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should be able to determine  the ‘real’ mechanical properties to be used in the design of next magnet</a:t>
            </a:r>
            <a:endParaRPr lang="en-US" dirty="0"/>
          </a:p>
        </p:txBody>
      </p:sp>
      <p:pic>
        <p:nvPicPr>
          <p:cNvPr id="6" name="Picture 2" descr="provino.jpg"/>
          <p:cNvPicPr>
            <a:picLocks noChangeAspect="1"/>
          </p:cNvPicPr>
          <p:nvPr/>
        </p:nvPicPr>
        <p:blipFill>
          <a:blip r:embed="rId3" cstate="print"/>
          <a:srcRect l="28061" r="3988"/>
          <a:stretch>
            <a:fillRect/>
          </a:stretch>
        </p:blipFill>
        <p:spPr bwMode="auto">
          <a:xfrm>
            <a:off x="5915302" y="3646312"/>
            <a:ext cx="2856166" cy="28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N1292"/>
          <p:cNvPicPr>
            <a:picLocks noChangeAspect="1" noChangeArrowheads="1"/>
          </p:cNvPicPr>
          <p:nvPr/>
        </p:nvPicPr>
        <p:blipFill>
          <a:blip r:embed="rId4" cstate="print"/>
          <a:srcRect l="22115" t="12494" r="25215" b="3204"/>
          <a:stretch>
            <a:fillRect/>
          </a:stretch>
        </p:blipFill>
        <p:spPr bwMode="auto">
          <a:xfrm>
            <a:off x="6028267" y="3229330"/>
            <a:ext cx="263031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11185</TotalTime>
  <Words>732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INFN Genova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referee</dc:creator>
  <cp:lastModifiedBy>fabbric</cp:lastModifiedBy>
  <cp:revision>586</cp:revision>
  <dcterms:created xsi:type="dcterms:W3CDTF">2005-02-14T10:05:05Z</dcterms:created>
  <dcterms:modified xsi:type="dcterms:W3CDTF">2011-03-28T07:20:37Z</dcterms:modified>
</cp:coreProperties>
</file>