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g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g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g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gif"/><Relationship Id="rId3" Type="http://schemas.openxmlformats.org/officeDocument/2006/relationships/image" Target="../media/image9.g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g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g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g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g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r>
              <a:t>Dispersione delle onde</a:t>
            </a:r>
          </a:p>
        </p:txBody>
      </p:sp>
      <p:sp>
        <p:nvSpPr>
          <p:cNvPr id="120" name="Shape 120"/>
          <p:cNvSpPr/>
          <p:nvPr>
            <p:ph type="subTitle" sz="quarter" idx="1"/>
          </p:nvPr>
        </p:nvSpPr>
        <p:spPr>
          <a:prstGeom prst="rect">
            <a:avLst/>
          </a:prstGeom>
        </p:spPr>
        <p:txBody>
          <a:bodyPr/>
          <a:lstStyle/>
          <a:p>
            <a:pPr/>
            <a:r>
              <a:t>Fisica Moderna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0" name="longipatm.gif"/>
          <p:cNvPicPr>
            <a:picLocks noChangeAspect="0"/>
          </p:cNvPicPr>
          <p:nvPr/>
        </p:nvPicPr>
        <p:blipFill>
          <a:blip r:embed="rId2">
            <a:extLst/>
          </a:blip>
          <a:stretch>
            <a:fillRect/>
          </a:stretch>
        </p:blipFill>
        <p:spPr>
          <a:xfrm>
            <a:off x="-181769" y="377052"/>
            <a:ext cx="12835600" cy="9430237"/>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pasted-image.gif"/>
          <p:cNvPicPr>
            <a:picLocks noChangeAspect="0"/>
          </p:cNvPicPr>
          <p:nvPr/>
        </p:nvPicPr>
        <p:blipFill>
          <a:blip r:embed="rId2">
            <a:extLst/>
          </a:blip>
          <a:stretch>
            <a:fillRect/>
          </a:stretch>
        </p:blipFill>
        <p:spPr>
          <a:xfrm>
            <a:off x="1244977" y="505876"/>
            <a:ext cx="11435265" cy="8504979"/>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prstGeom prst="rect">
            <a:avLst/>
          </a:prstGeom>
        </p:spPr>
        <p:txBody>
          <a:bodyPr/>
          <a:lstStyle>
            <a:lvl1pPr defTabSz="490727">
              <a:defRPr sz="6719"/>
            </a:lvl1pPr>
          </a:lstStyle>
          <a:p>
            <a:pPr/>
            <a:r>
              <a:t>Il teorema della larghezza di banda</a:t>
            </a:r>
          </a:p>
        </p:txBody>
      </p:sp>
      <p:pic>
        <p:nvPicPr>
          <p:cNvPr id="145" name="pasted-image.pdf"/>
          <p:cNvPicPr>
            <a:picLocks noChangeAspect="1"/>
          </p:cNvPicPr>
          <p:nvPr/>
        </p:nvPicPr>
        <p:blipFill>
          <a:blip r:embed="rId2">
            <a:extLst/>
          </a:blip>
          <a:stretch>
            <a:fillRect/>
          </a:stretch>
        </p:blipFill>
        <p:spPr>
          <a:xfrm>
            <a:off x="5473700" y="6337961"/>
            <a:ext cx="2057400" cy="495301"/>
          </a:xfrm>
          <a:prstGeom prst="rect">
            <a:avLst/>
          </a:prstGeom>
          <a:ln w="12700">
            <a:miter lim="400000"/>
          </a:ln>
        </p:spPr>
      </p:pic>
      <p:pic>
        <p:nvPicPr>
          <p:cNvPr id="146" name="pasted-image.pdf"/>
          <p:cNvPicPr>
            <a:picLocks noChangeAspect="1"/>
          </p:cNvPicPr>
          <p:nvPr/>
        </p:nvPicPr>
        <p:blipFill>
          <a:blip r:embed="rId3">
            <a:extLst/>
          </a:blip>
          <a:stretch>
            <a:fillRect/>
          </a:stretch>
        </p:blipFill>
        <p:spPr>
          <a:xfrm>
            <a:off x="5499100" y="4629150"/>
            <a:ext cx="2006600" cy="495300"/>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pasted-image.jpg"/>
          <p:cNvPicPr>
            <a:picLocks noChangeAspect="1"/>
          </p:cNvPicPr>
          <p:nvPr/>
        </p:nvPicPr>
        <p:blipFill>
          <a:blip r:embed="rId2">
            <a:extLst/>
          </a:blip>
          <a:stretch>
            <a:fillRect/>
          </a:stretch>
        </p:blipFill>
        <p:spPr>
          <a:xfrm>
            <a:off x="694010" y="720037"/>
            <a:ext cx="10442625" cy="7840153"/>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 name="pasted-image.gif"/>
          <p:cNvPicPr>
            <a:picLocks noChangeAspect="1"/>
          </p:cNvPicPr>
          <p:nvPr/>
        </p:nvPicPr>
        <p:blipFill>
          <a:blip r:embed="rId2">
            <a:extLst/>
          </a:blip>
          <a:stretch>
            <a:fillRect/>
          </a:stretch>
        </p:blipFill>
        <p:spPr>
          <a:xfrm>
            <a:off x="306220" y="1452206"/>
            <a:ext cx="12392360" cy="6578916"/>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group-phase-4.gif"/>
          <p:cNvPicPr>
            <a:picLocks noChangeAspect="0"/>
          </p:cNvPicPr>
          <p:nvPr/>
        </p:nvPicPr>
        <p:blipFill>
          <a:blip r:embed="rId2">
            <a:extLst/>
          </a:blip>
          <a:stretch>
            <a:fillRect/>
          </a:stretch>
        </p:blipFill>
        <p:spPr>
          <a:xfrm>
            <a:off x="214180" y="255547"/>
            <a:ext cx="6243324" cy="3858235"/>
          </a:xfrm>
          <a:prstGeom prst="rect">
            <a:avLst/>
          </a:prstGeom>
          <a:ln w="12700">
            <a:miter lim="400000"/>
          </a:ln>
        </p:spPr>
      </p:pic>
      <p:pic>
        <p:nvPicPr>
          <p:cNvPr id="153" name="pasted-image.gif"/>
          <p:cNvPicPr>
            <a:picLocks noChangeAspect="0"/>
          </p:cNvPicPr>
          <p:nvPr/>
        </p:nvPicPr>
        <p:blipFill>
          <a:blip r:embed="rId3">
            <a:extLst/>
          </a:blip>
          <a:stretch>
            <a:fillRect/>
          </a:stretch>
        </p:blipFill>
        <p:spPr>
          <a:xfrm>
            <a:off x="214180" y="4713082"/>
            <a:ext cx="6243324" cy="3858234"/>
          </a:xfrm>
          <a:prstGeom prst="rect">
            <a:avLst/>
          </a:prstGeom>
          <a:ln w="12700">
            <a:miter lim="400000"/>
          </a:ln>
        </p:spPr>
      </p:pic>
      <p:sp>
        <p:nvSpPr>
          <p:cNvPr id="154" name="Shape 154"/>
          <p:cNvSpPr/>
          <p:nvPr/>
        </p:nvSpPr>
        <p:spPr>
          <a:xfrm>
            <a:off x="6799291" y="279664"/>
            <a:ext cx="5348280" cy="274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200"/>
            </a:lvl1pPr>
          </a:lstStyle>
          <a:p>
            <a:pPr/>
            <a:r>
              <a:t>L'animazione a sinistra mostra un pacchetto d'onda costituito da una somma di 100 funzioni coseno con frequenze diverse. In un mezzo non dispersivo tutte le diverse componenti di frequenza viaggiano alla stessa velocità, quindi la funzione d'onda non cambia affatto mentre viaggia.</a:t>
            </a:r>
          </a:p>
        </p:txBody>
      </p:sp>
      <p:sp>
        <p:nvSpPr>
          <p:cNvPr id="155" name="Shape 155"/>
          <p:cNvSpPr/>
          <p:nvPr/>
        </p:nvSpPr>
        <p:spPr>
          <a:xfrm>
            <a:off x="6743978" y="4527649"/>
            <a:ext cx="6334165"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100"/>
            </a:lvl1pPr>
          </a:lstStyle>
          <a:p>
            <a:pPr/>
            <a:r>
              <a:t>Ecco lo stesso pacchetto d'onda, costituito da una somma di 100 funzioni coseno con frequenze diverse. Ma ora il mezzo è dispersivo in modo che le diverse componenti di frequenza viaggiano a velocità diverse. Ora l'onda cambia forma. È possibile visualizzare la velocità di gruppo (inviluppo) e la velocità di fase. Per questo esempio, la dispersione è tale che le frequenze più basse viaggiano più velocemente delle frequenze più alte. Di conseguenza, il pacchetto d'onda si estende con lunghezze d'onda più lunghe che si muovono più velocemente e le lunghezze d'onda più corte restano indietro.</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pasted-image.gif"/>
          <p:cNvPicPr>
            <a:picLocks noChangeAspect="0"/>
          </p:cNvPicPr>
          <p:nvPr/>
        </p:nvPicPr>
        <p:blipFill>
          <a:blip r:embed="rId2">
            <a:extLst/>
          </a:blip>
          <a:stretch>
            <a:fillRect/>
          </a:stretch>
        </p:blipFill>
        <p:spPr>
          <a:xfrm>
            <a:off x="1162910" y="1046484"/>
            <a:ext cx="10214174" cy="7660632"/>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9" name="pasted-image.gif"/>
          <p:cNvPicPr>
            <a:picLocks noChangeAspect="0"/>
          </p:cNvPicPr>
          <p:nvPr/>
        </p:nvPicPr>
        <p:blipFill>
          <a:blip r:embed="rId2">
            <a:extLst/>
          </a:blip>
          <a:stretch>
            <a:fillRect/>
          </a:stretch>
        </p:blipFill>
        <p:spPr>
          <a:xfrm>
            <a:off x="1355195" y="1480014"/>
            <a:ext cx="9814819" cy="7210888"/>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1" name="pasted-image.gif"/>
          <p:cNvPicPr>
            <a:picLocks noChangeAspect="0"/>
          </p:cNvPicPr>
          <p:nvPr/>
        </p:nvPicPr>
        <p:blipFill>
          <a:blip r:embed="rId2">
            <a:extLst/>
          </a:blip>
          <a:stretch>
            <a:fillRect/>
          </a:stretch>
        </p:blipFill>
        <p:spPr>
          <a:xfrm>
            <a:off x="884138" y="2007952"/>
            <a:ext cx="11439724" cy="8404696"/>
          </a:xfrm>
          <a:prstGeom prst="rect">
            <a:avLst/>
          </a:prstGeom>
          <a:ln w="12700">
            <a:miter lim="400000"/>
          </a:ln>
        </p:spPr>
      </p:pic>
      <p:sp>
        <p:nvSpPr>
          <p:cNvPr id="162" name="Shape 162"/>
          <p:cNvSpPr/>
          <p:nvPr/>
        </p:nvSpPr>
        <p:spPr>
          <a:xfrm>
            <a:off x="397559" y="419100"/>
            <a:ext cx="12209682"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500">
                <a:latin typeface="Helvetica"/>
                <a:ea typeface="Helvetica"/>
                <a:cs typeface="Helvetica"/>
                <a:sym typeface="Helvetica"/>
              </a:defRPr>
            </a:pPr>
            <a:r>
              <a:t>Velocità di gruppo e velocità di fase</a:t>
            </a:r>
          </a:p>
          <a:p>
            <a:pPr algn="l">
              <a:defRPr sz="2500"/>
            </a:pPr>
            <a:r>
              <a:t>La velocità di gruppo è la velocità del pacchetto d’onda e la velocità di fase è la velocità delle singole onde. I seguenti film mostrano pacchetti d'onda con varie combinazioni di velocità di fase e di gruppo.</a:t>
            </a:r>
          </a:p>
        </p:txBody>
      </p:sp>
      <p:sp>
        <p:nvSpPr>
          <p:cNvPr id="163" name="Shape 163"/>
          <p:cNvSpPr/>
          <p:nvPr/>
        </p:nvSpPr>
        <p:spPr>
          <a:xfrm>
            <a:off x="1244600" y="7103533"/>
            <a:ext cx="11439724" cy="2607932"/>
          </a:xfrm>
          <a:prstGeom prst="rect">
            <a:avLst/>
          </a:prstGeom>
          <a:solidFill>
            <a:srgbClr val="FFFFFF"/>
          </a:solidFill>
          <a:ln w="12700">
            <a:miter lim="400000"/>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 name="pasted-image.gif"/>
          <p:cNvPicPr>
            <a:picLocks noChangeAspect="0"/>
          </p:cNvPicPr>
          <p:nvPr/>
        </p:nvPicPr>
        <p:blipFill>
          <a:blip r:embed="rId2">
            <a:extLst/>
          </a:blip>
          <a:stretch>
            <a:fillRect/>
          </a:stretch>
        </p:blipFill>
        <p:spPr>
          <a:xfrm>
            <a:off x="1034057" y="562967"/>
            <a:ext cx="11503556" cy="8627666"/>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 name="img_mid_39755.gif"/>
          <p:cNvPicPr>
            <a:picLocks noChangeAspect="1"/>
          </p:cNvPicPr>
          <p:nvPr/>
        </p:nvPicPr>
        <p:blipFill>
          <a:blip r:embed="rId2">
            <a:extLst/>
          </a:blip>
          <a:stretch>
            <a:fillRect/>
          </a:stretch>
        </p:blipFill>
        <p:spPr>
          <a:xfrm>
            <a:off x="2464196" y="593732"/>
            <a:ext cx="9372337" cy="8085388"/>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6" name="img_mid_39724.gif"/>
          <p:cNvPicPr>
            <a:picLocks noChangeAspect="1"/>
          </p:cNvPicPr>
          <p:nvPr/>
        </p:nvPicPr>
        <p:blipFill>
          <a:blip r:embed="rId2">
            <a:extLst/>
          </a:blip>
          <a:stretch>
            <a:fillRect/>
          </a:stretch>
        </p:blipFill>
        <p:spPr>
          <a:xfrm>
            <a:off x="2308985" y="551244"/>
            <a:ext cx="8386830" cy="7729039"/>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pasted-image.pdf"/>
          <p:cNvPicPr>
            <a:picLocks noChangeAspect="1"/>
          </p:cNvPicPr>
          <p:nvPr/>
        </p:nvPicPr>
        <p:blipFill>
          <a:blip r:embed="rId2">
            <a:extLst/>
          </a:blip>
          <a:stretch>
            <a:fillRect/>
          </a:stretch>
        </p:blipFill>
        <p:spPr>
          <a:xfrm>
            <a:off x="4185476" y="3504563"/>
            <a:ext cx="4633847" cy="1215975"/>
          </a:xfrm>
          <a:prstGeom prst="rect">
            <a:avLst/>
          </a:prstGeom>
          <a:ln w="12700">
            <a:miter lim="400000"/>
          </a:ln>
        </p:spPr>
      </p:pic>
      <p:pic>
        <p:nvPicPr>
          <p:cNvPr id="129" name="pasted-image.pdf"/>
          <p:cNvPicPr>
            <a:picLocks noChangeAspect="1"/>
          </p:cNvPicPr>
          <p:nvPr/>
        </p:nvPicPr>
        <p:blipFill>
          <a:blip r:embed="rId3">
            <a:extLst/>
          </a:blip>
          <a:stretch>
            <a:fillRect/>
          </a:stretch>
        </p:blipFill>
        <p:spPr>
          <a:xfrm>
            <a:off x="4218847" y="6253886"/>
            <a:ext cx="3110840" cy="1833174"/>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pasted-image.pdf"/>
          <p:cNvPicPr>
            <a:picLocks noChangeAspect="1"/>
          </p:cNvPicPr>
          <p:nvPr/>
        </p:nvPicPr>
        <p:blipFill>
          <a:blip r:embed="rId2">
            <a:extLst/>
          </a:blip>
          <a:stretch>
            <a:fillRect/>
          </a:stretch>
        </p:blipFill>
        <p:spPr>
          <a:xfrm>
            <a:off x="5180806" y="547027"/>
            <a:ext cx="4082389" cy="868096"/>
          </a:xfrm>
          <a:prstGeom prst="rect">
            <a:avLst/>
          </a:prstGeom>
          <a:ln w="12700">
            <a:miter lim="400000"/>
          </a:ln>
        </p:spPr>
      </p:pic>
      <p:pic>
        <p:nvPicPr>
          <p:cNvPr id="132" name="pasted-image.pdf"/>
          <p:cNvPicPr>
            <a:picLocks noChangeAspect="1"/>
          </p:cNvPicPr>
          <p:nvPr/>
        </p:nvPicPr>
        <p:blipFill>
          <a:blip r:embed="rId3">
            <a:extLst/>
          </a:blip>
          <a:stretch>
            <a:fillRect/>
          </a:stretch>
        </p:blipFill>
        <p:spPr>
          <a:xfrm>
            <a:off x="164924" y="3369998"/>
            <a:ext cx="12674952" cy="4552421"/>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body" idx="1"/>
          </p:nvPr>
        </p:nvSpPr>
        <p:spPr>
          <a:prstGeom prst="rect">
            <a:avLst/>
          </a:prstGeom>
        </p:spPr>
        <p:txBody>
          <a:bodyPr/>
          <a:lstStyle/>
          <a:p>
            <a:pPr/>
            <a:r>
              <a:t>le onde piane monocromatiche sono un’idealizzazione</a:t>
            </a:r>
          </a:p>
          <a:p>
            <a:pPr/>
            <a:r>
              <a:t>le onde sferiche monocromatiche sono più realistiche (localmente sono approssimate da onde piane)</a:t>
            </a:r>
          </a:p>
          <a:p>
            <a:pPr/>
            <a:r>
              <a:t>le onde monocromatiche sono un’idealizzazione</a:t>
            </a:r>
          </a:p>
          <a:p>
            <a:pPr/>
            <a:r>
              <a:t>i pacchetti d’onda sono più realistici</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p:nvPr>
        </p:nvSpPr>
        <p:spPr>
          <a:prstGeom prst="rect">
            <a:avLst/>
          </a:prstGeom>
        </p:spPr>
        <p:txBody>
          <a:bodyPr/>
          <a:lstStyle>
            <a:lvl1pPr defTabSz="514095">
              <a:defRPr sz="7040"/>
            </a:lvl1pPr>
          </a:lstStyle>
          <a:p>
            <a:pPr/>
            <a:r>
              <a:t>Perché le onde monocromatiche sono un’idealizzazione</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8" name="WbFm4slSRefi2hsCPKXX_transverspointcurated2.gif"/>
          <p:cNvPicPr>
            <a:picLocks noChangeAspect="0"/>
          </p:cNvPicPr>
          <p:nvPr/>
        </p:nvPicPr>
        <p:blipFill>
          <a:blip r:embed="rId2">
            <a:extLst/>
          </a:blip>
          <a:stretch>
            <a:fillRect/>
          </a:stretch>
        </p:blipFill>
        <p:spPr>
          <a:xfrm>
            <a:off x="1226476" y="1463629"/>
            <a:ext cx="11535305" cy="6147818"/>
          </a:xfrm>
          <a:prstGeom prst="rect">
            <a:avLst/>
          </a:prstGeom>
          <a:ln w="12700">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