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7" r:id="rId1"/>
  </p:sldMasterIdLst>
  <p:notesMasterIdLst>
    <p:notesMasterId r:id="rId6"/>
  </p:notesMasterIdLst>
  <p:handoutMasterIdLst>
    <p:handoutMasterId r:id="rId7"/>
  </p:handoutMasterIdLst>
  <p:sldIdLst>
    <p:sldId id="472" r:id="rId2"/>
    <p:sldId id="474" r:id="rId3"/>
    <p:sldId id="475" r:id="rId4"/>
    <p:sldId id="473" r:id="rId5"/>
  </p:sldIdLst>
  <p:sldSz cx="9144000" cy="6858000" type="screen4x3"/>
  <p:notesSz cx="6729413" cy="9866313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99"/>
    <a:srgbClr val="0000FF"/>
    <a:srgbClr val="FF3399"/>
    <a:srgbClr val="33CC33"/>
    <a:srgbClr val="FFCC00"/>
    <a:srgbClr val="FF0000"/>
    <a:srgbClr val="9900CC"/>
    <a:srgbClr val="EAEAEA"/>
    <a:srgbClr val="F8F8F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-864" y="-90"/>
      </p:cViewPr>
      <p:guideLst>
        <p:guide orient="horz" pos="1561"/>
        <p:guide pos="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776" y="-96"/>
      </p:cViewPr>
      <p:guideLst>
        <p:guide orient="horz" pos="3107"/>
        <p:guide pos="212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588" y="-1588"/>
            <a:ext cx="2916238" cy="49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49" tIns="0" rIns="19149" bIns="0" numCol="1" anchor="t" anchorCtr="0" compatLnSpc="1">
            <a:prstTxWarp prst="textNoShape">
              <a:avLst/>
            </a:prstTxWarp>
          </a:bodyPr>
          <a:lstStyle>
            <a:lvl1pPr algn="l" defTabSz="969963" eaLnBrk="0" hangingPunct="0">
              <a:defRPr sz="1100" i="1">
                <a:latin typeface="Times New Roman" pitchFamily="2" charset="0"/>
              </a:defRPr>
            </a:lvl1pPr>
          </a:lstStyle>
          <a:p>
            <a:endParaRPr lang="de-D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763" y="-1588"/>
            <a:ext cx="2916237" cy="492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49" tIns="0" rIns="19149" bIns="0" numCol="1" anchor="t" anchorCtr="0" compatLnSpc="1">
            <a:prstTxWarp prst="textNoShape">
              <a:avLst/>
            </a:prstTxWarp>
          </a:bodyPr>
          <a:lstStyle>
            <a:lvl1pPr algn="r" defTabSz="969963" eaLnBrk="0" hangingPunct="0">
              <a:defRPr sz="1100" i="1">
                <a:latin typeface="Times New Roman" pitchFamily="2" charset="0"/>
              </a:defRPr>
            </a:lvl1pPr>
          </a:lstStyle>
          <a:p>
            <a:endParaRPr lang="de-DE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11225" y="749300"/>
            <a:ext cx="4913313" cy="36845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5350" y="4687888"/>
            <a:ext cx="4938713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229" tIns="48744" rIns="99229" bIns="487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588" y="9375775"/>
            <a:ext cx="29162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49" tIns="0" rIns="19149" bIns="0" numCol="1" anchor="b" anchorCtr="0" compatLnSpc="1">
            <a:prstTxWarp prst="textNoShape">
              <a:avLst/>
            </a:prstTxWarp>
          </a:bodyPr>
          <a:lstStyle>
            <a:lvl1pPr algn="l" defTabSz="969963" eaLnBrk="0" hangingPunct="0">
              <a:defRPr sz="1100" i="1">
                <a:latin typeface="Times New Roman" pitchFamily="2" charset="0"/>
              </a:defRPr>
            </a:lvl1pPr>
          </a:lstStyle>
          <a:p>
            <a:endParaRPr lang="de-D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763" y="9375775"/>
            <a:ext cx="291623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149" tIns="0" rIns="19149" bIns="0" numCol="1" anchor="b" anchorCtr="0" compatLnSpc="1">
            <a:prstTxWarp prst="textNoShape">
              <a:avLst/>
            </a:prstTxWarp>
          </a:bodyPr>
          <a:lstStyle>
            <a:lvl1pPr algn="r" defTabSz="969963" eaLnBrk="0" hangingPunct="0">
              <a:defRPr sz="1100" i="1">
                <a:latin typeface="Times New Roman" pitchFamily="2" charset="0"/>
              </a:defRPr>
            </a:lvl1pPr>
          </a:lstStyle>
          <a:p>
            <a:fld id="{F6B7282F-9585-47EA-8705-9A9FF2D4E03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8842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2" charset="-128"/>
        <a:cs typeface="+mn-cs"/>
      </a:defRPr>
    </a:lvl1pPr>
    <a:lvl2pPr marL="450850" algn="l" defTabSz="8842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2" charset="-128"/>
        <a:cs typeface="+mn-cs"/>
      </a:defRPr>
    </a:lvl2pPr>
    <a:lvl3pPr marL="896938" algn="l" defTabSz="8842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2" charset="-128"/>
        <a:cs typeface="+mn-cs"/>
      </a:defRPr>
    </a:lvl3pPr>
    <a:lvl4pPr marL="1350963" algn="l" defTabSz="8842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2" charset="-128"/>
        <a:cs typeface="+mn-cs"/>
      </a:defRPr>
    </a:lvl4pPr>
    <a:lvl5pPr marL="1801813" algn="l" defTabSz="884238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ＭＳ Ｐゴシック" pitchFamily="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2CA0C0-8DFD-41D4-98B5-728BE72DBAF9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1783D-A968-408F-BB70-7926A0D66A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672FF52-CB37-43FA-9A64-30050C8FA922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4E387A-67FC-4AF0-B6A1-7B705C41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0A2760-E7E0-4A54-BA13-570C9569D236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E637B2-11F8-4683-A6FF-2ED0CC2CFC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9CA48F-FE27-4A3B-93FB-D5A26FF3C90A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3D289F-D275-4CDD-BF0C-83E71BAFD0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D5EEDCE-4553-4DD7-B296-C38682E5E157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5689C5-E12F-4A48-8066-939560567A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BF0430-E296-4EA5-B4A0-57A17AB589AF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7E4819-51B1-4664-8875-204C8E1ADB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9C6CC14-13F7-4DDD-A535-27EFE7516D86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488FE-79BC-4CE6-9DB6-514080CB2F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02D101-8948-4953-A851-E5457362623A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1D963-F233-4E02-9334-3F6BE24DD8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EDF40E-5841-4115-B1CA-BD844055AA05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C06636-AADB-4773-B41D-3D8A173BB2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4BC5729-1007-418A-A2FB-9E1FD7CDA61F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E33AC-2ED4-4AEE-A23E-6B1FA0668B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B5195E-1BF5-4F23-AADA-11F2934C3DFA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54E40-FC39-4872-9343-8375C0E9EC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898989"/>
                </a:solidFill>
              </a:defRPr>
            </a:lvl1pPr>
          </a:lstStyle>
          <a:p>
            <a:fld id="{13966307-3428-4B32-B5A3-67F889771CF1}" type="datetime1">
              <a:rPr lang="en-US"/>
              <a:pPr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15ADE97-3C07-4560-9F5C-4A21E40A90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  <a:ea typeface="ＭＳ Ｐゴシック" pitchFamily="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  <a:ea typeface="ＭＳ Ｐゴシック" pitchFamily="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  <a:ea typeface="ＭＳ Ｐゴシック" pitchFamily="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  <a:ea typeface="ＭＳ Ｐゴシック" pitchFamily="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60475" y="131763"/>
            <a:ext cx="5476875" cy="2552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5363" name="TextBox 6"/>
          <p:cNvSpPr txBox="1">
            <a:spLocks noChangeArrowheads="1"/>
          </p:cNvSpPr>
          <p:nvPr/>
        </p:nvSpPr>
        <p:spPr bwMode="auto">
          <a:xfrm>
            <a:off x="4014788" y="1339850"/>
            <a:ext cx="4051300" cy="1323975"/>
          </a:xfrm>
          <a:prstGeom prst="rect">
            <a:avLst/>
          </a:prstGeom>
          <a:solidFill>
            <a:schemeClr val="bg1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1600">
                <a:latin typeface="Calibri" pitchFamily="2" charset="0"/>
                <a:cs typeface="Times New Roman" pitchFamily="2" charset="0"/>
              </a:rPr>
              <a:t>Max-Planck-Institut für extraterrestrische Physik and Halbleiterlabor, Germany</a:t>
            </a:r>
          </a:p>
          <a:p>
            <a:r>
              <a:rPr lang="en-US" sz="1600">
                <a:latin typeface="Calibri" pitchFamily="2" charset="0"/>
                <a:cs typeface="Times New Roman" pitchFamily="2" charset="0"/>
              </a:rPr>
              <a:t>Space Sciences Lab., UC Berkeley, USA</a:t>
            </a:r>
            <a:endParaRPr lang="fr-FR" sz="1600">
              <a:latin typeface="Calibri" pitchFamily="2" charset="0"/>
              <a:cs typeface="Times New Roman" pitchFamily="2" charset="0"/>
            </a:endParaRPr>
          </a:p>
          <a:p>
            <a:r>
              <a:rPr lang="fr-FR" sz="1600">
                <a:latin typeface="Calibri" pitchFamily="2" charset="0"/>
                <a:cs typeface="Times New Roman" pitchFamily="2" charset="0"/>
              </a:rPr>
              <a:t>CNES</a:t>
            </a:r>
            <a:r>
              <a:rPr lang="en-US" sz="1600">
                <a:latin typeface="Calibri" pitchFamily="2" charset="0"/>
                <a:cs typeface="Times New Roman" pitchFamily="2" charset="0"/>
              </a:rPr>
              <a:t>, Toulouse, France</a:t>
            </a:r>
          </a:p>
          <a:p>
            <a:r>
              <a:rPr lang="it-IT" sz="1600">
                <a:latin typeface="Calibri" pitchFamily="2" charset="0"/>
                <a:cs typeface="Times New Roman" pitchFamily="2" charset="0"/>
              </a:rPr>
              <a:t>INFN Genova and INFN LNF, Italy</a:t>
            </a:r>
          </a:p>
        </p:txBody>
      </p:sp>
      <p:sp>
        <p:nvSpPr>
          <p:cNvPr id="15364" name="TextBox 7"/>
          <p:cNvSpPr txBox="1">
            <a:spLocks noChangeArrowheads="1"/>
          </p:cNvSpPr>
          <p:nvPr/>
        </p:nvSpPr>
        <p:spPr bwMode="auto">
          <a:xfrm>
            <a:off x="1260475" y="977900"/>
            <a:ext cx="6486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IEEE TNS, vol. 56, no. 6, pp. 3614-3649, Dec. 2009 </a:t>
            </a:r>
          </a:p>
        </p:txBody>
      </p:sp>
      <p:sp>
        <p:nvSpPr>
          <p:cNvPr id="15365" name="TextBox 8"/>
          <p:cNvSpPr txBox="1">
            <a:spLocks noChangeArrowheads="1"/>
          </p:cNvSpPr>
          <p:nvPr/>
        </p:nvSpPr>
        <p:spPr bwMode="auto">
          <a:xfrm>
            <a:off x="201612" y="2800498"/>
            <a:ext cx="878537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Developed in response to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requirements 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of the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experimental </a:t>
            </a:r>
            <a:r>
              <a:rPr lang="en-US" sz="1800" b="1" dirty="0" smtClean="0">
                <a:solidFill>
                  <a:schemeClr val="accent1">
                    <a:lumMod val="75000"/>
                  </a:schemeClr>
                </a:solidFill>
              </a:rPr>
              <a:t>community</a:t>
            </a:r>
            <a:endParaRPr lang="en-US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0700" y="3299989"/>
            <a:ext cx="8399463" cy="1012825"/>
            <a:chOff x="520700" y="3299989"/>
            <a:chExt cx="8399463" cy="1012825"/>
          </a:xfrm>
        </p:grpSpPr>
        <p:sp>
          <p:nvSpPr>
            <p:cNvPr id="11" name="TextBox 10"/>
            <p:cNvSpPr txBox="1"/>
            <p:nvPr/>
          </p:nvSpPr>
          <p:spPr bwMode="auto">
            <a:xfrm>
              <a:off x="520700" y="3480964"/>
              <a:ext cx="2147888" cy="40005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PIXE component</a:t>
              </a:r>
            </a:p>
          </p:txBody>
        </p:sp>
        <p:sp>
          <p:nvSpPr>
            <p:cNvPr id="15379" name="TextBox 11"/>
            <p:cNvSpPr txBox="1">
              <a:spLocks noChangeArrowheads="1"/>
            </p:cNvSpPr>
            <p:nvPr/>
          </p:nvSpPr>
          <p:spPr bwMode="auto">
            <a:xfrm>
              <a:off x="2647296" y="3470142"/>
              <a:ext cx="521016" cy="400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3" name="TextBox 12"/>
            <p:cNvSpPr txBox="1"/>
            <p:nvPr/>
          </p:nvSpPr>
          <p:spPr bwMode="auto">
            <a:xfrm>
              <a:off x="3275013" y="3299989"/>
              <a:ext cx="2498725" cy="70802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(existing) Geant4 Atomic Relaxation</a:t>
              </a:r>
            </a:p>
          </p:txBody>
        </p:sp>
        <p:sp>
          <p:nvSpPr>
            <p:cNvPr id="15381" name="TextBox 13"/>
            <p:cNvSpPr txBox="1">
              <a:spLocks noChangeArrowheads="1"/>
            </p:cNvSpPr>
            <p:nvPr/>
          </p:nvSpPr>
          <p:spPr bwMode="auto">
            <a:xfrm>
              <a:off x="5847829" y="3427603"/>
              <a:ext cx="606080" cy="4001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+</a:t>
              </a:r>
            </a:p>
          </p:txBody>
        </p:sp>
        <p:sp>
          <p:nvSpPr>
            <p:cNvPr id="15" name="TextBox 14"/>
            <p:cNvSpPr txBox="1"/>
            <p:nvPr/>
          </p:nvSpPr>
          <p:spPr bwMode="auto">
            <a:xfrm>
              <a:off x="6507163" y="3417464"/>
              <a:ext cx="2286000" cy="40005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rgbClr val="C00000"/>
              </a:solidFill>
            </a:ln>
          </p:spPr>
          <p:txBody>
            <a:bodyPr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Ionisation client </a:t>
              </a:r>
            </a:p>
          </p:txBody>
        </p:sp>
        <p:sp>
          <p:nvSpPr>
            <p:cNvPr id="15370" name="TextBox 19"/>
            <p:cNvSpPr txBox="1">
              <a:spLocks noChangeArrowheads="1"/>
            </p:cNvSpPr>
            <p:nvPr/>
          </p:nvSpPr>
          <p:spPr bwMode="auto">
            <a:xfrm>
              <a:off x="6411913" y="3788939"/>
              <a:ext cx="2508250" cy="523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400">
                  <a:latin typeface="Times New Roman" pitchFamily="2" charset="0"/>
                  <a:cs typeface="Times New Roman" pitchFamily="2" charset="0"/>
                </a:rPr>
                <a:t>Compliant with </a:t>
              </a:r>
              <a:r>
                <a:rPr lang="en-US" sz="1400" i="1">
                  <a:latin typeface="Times New Roman" pitchFamily="2" charset="0"/>
                  <a:cs typeface="Times New Roman" pitchFamily="2" charset="0"/>
                </a:rPr>
                <a:t>G4VContinuousDiscreteProcess</a:t>
              </a:r>
            </a:p>
          </p:txBody>
        </p:sp>
      </p:grpSp>
      <p:sp>
        <p:nvSpPr>
          <p:cNvPr id="28" name="Rectangle 27"/>
          <p:cNvSpPr/>
          <p:nvPr/>
        </p:nvSpPr>
        <p:spPr>
          <a:xfrm>
            <a:off x="1243013" y="117475"/>
            <a:ext cx="6886575" cy="2651125"/>
          </a:xfrm>
          <a:prstGeom prst="rect">
            <a:avLst/>
          </a:prstGeom>
          <a:noFill/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srgbClr val="FFFFFF"/>
              </a:solidFill>
              <a:ea typeface="ＭＳ Ｐゴシック" pitchFamily="2" charset="-12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58619" y="4184076"/>
            <a:ext cx="69642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 smtClean="0"/>
              <a:t>30 March 2010: requested its release at Geant4 Technical Forum</a:t>
            </a:r>
          </a:p>
          <a:p>
            <a:pPr algn="l"/>
            <a:r>
              <a:rPr lang="en-US" sz="1800" dirty="0" smtClean="0"/>
              <a:t>17 June 2010: contacted for a “technical evaluation” of our code</a:t>
            </a:r>
          </a:p>
          <a:p>
            <a:pPr algn="l"/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                       too late for June 2010 Geant4 9.4-beta release</a:t>
            </a:r>
          </a:p>
          <a:p>
            <a:pPr algn="l"/>
            <a:r>
              <a:rPr lang="en-US" sz="1800" dirty="0" smtClean="0"/>
              <a:t>28 June 2010: we provided material for evaluation </a:t>
            </a:r>
            <a:r>
              <a:rPr lang="en-US" sz="1600" dirty="0" smtClean="0"/>
              <a:t>and</a:t>
            </a:r>
            <a:r>
              <a:rPr lang="en-US" sz="1800" dirty="0" smtClean="0"/>
              <a:t> clarifications</a:t>
            </a:r>
          </a:p>
        </p:txBody>
      </p:sp>
      <p:pic>
        <p:nvPicPr>
          <p:cNvPr id="15384" name="Picture 24"/>
          <p:cNvPicPr>
            <a:picLocks noChangeAspect="1" noChangeArrowheads="1"/>
          </p:cNvPicPr>
          <p:nvPr/>
        </p:nvPicPr>
        <p:blipFill>
          <a:blip r:embed="rId3" cstate="print"/>
          <a:srcRect l="9741" t="2530" r="12562" b="3955"/>
          <a:stretch>
            <a:fillRect/>
          </a:stretch>
        </p:blipFill>
        <p:spPr bwMode="auto">
          <a:xfrm>
            <a:off x="7680978" y="4313382"/>
            <a:ext cx="1342949" cy="161636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/>
            <a:tailEnd/>
          </a:ln>
        </p:spPr>
      </p:pic>
      <p:sp>
        <p:nvSpPr>
          <p:cNvPr id="26" name="TextBox 25"/>
          <p:cNvSpPr txBox="1"/>
          <p:nvPr/>
        </p:nvSpPr>
        <p:spPr>
          <a:xfrm>
            <a:off x="18472" y="5366331"/>
            <a:ext cx="877454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RD44 made the whole Geant4 in 4 years</a:t>
            </a:r>
          </a:p>
          <a:p>
            <a:r>
              <a:rPr lang="en-US" dirty="0" smtClean="0"/>
              <a:t>In September 2010 we are still talking about releasing code </a:t>
            </a:r>
          </a:p>
          <a:p>
            <a:r>
              <a:rPr lang="en-US" dirty="0" smtClean="0"/>
              <a:t>developed, validated and used in real-life in 2008,</a:t>
            </a:r>
          </a:p>
          <a:p>
            <a:r>
              <a:rPr lang="en-US" b="1" dirty="0" smtClean="0"/>
              <a:t>needed</a:t>
            </a:r>
            <a:r>
              <a:rPr lang="en-US" dirty="0" smtClean="0"/>
              <a:t> by experimentalists (who </a:t>
            </a:r>
            <a:r>
              <a:rPr lang="en-US" b="1" dirty="0" smtClean="0"/>
              <a:t>invested resources </a:t>
            </a:r>
            <a:r>
              <a:rPr lang="en-US" dirty="0" smtClean="0"/>
              <a:t>into its development)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eROSITA PIXE application</a:t>
            </a:r>
          </a:p>
        </p:txBody>
      </p:sp>
      <p:sp>
        <p:nvSpPr>
          <p:cNvPr id="16387" name="TextBox 2"/>
          <p:cNvSpPr txBox="1">
            <a:spLocks noChangeArrowheads="1"/>
          </p:cNvSpPr>
          <p:nvPr/>
        </p:nvSpPr>
        <p:spPr bwMode="auto">
          <a:xfrm>
            <a:off x="679450" y="1260475"/>
            <a:ext cx="4538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Software applied to a real-life problem</a:t>
            </a:r>
          </a:p>
        </p:txBody>
      </p:sp>
      <p:pic>
        <p:nvPicPr>
          <p:cNvPr id="16388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3800" y="1403350"/>
            <a:ext cx="2474913" cy="527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eROSITA_wafer_2120.JPG"/>
          <p:cNvPicPr>
            <a:picLocks noChangeAspect="1"/>
          </p:cNvPicPr>
          <p:nvPr/>
        </p:nvPicPr>
        <p:blipFill>
          <a:blip r:embed="rId3" cstate="print"/>
          <a:srcRect l="16415" r="14156"/>
          <a:stretch>
            <a:fillRect/>
          </a:stretch>
        </p:blipFill>
        <p:spPr bwMode="auto">
          <a:xfrm>
            <a:off x="1879600" y="2428875"/>
            <a:ext cx="2303463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1724025" y="4586288"/>
            <a:ext cx="27162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Wafer including 4 eROSITA PNCCDs</a:t>
            </a: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8029575" y="1651000"/>
            <a:ext cx="381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Cu</a:t>
            </a:r>
          </a:p>
        </p:txBody>
      </p:sp>
      <p:sp>
        <p:nvSpPr>
          <p:cNvPr id="16392" name="TextBox 9"/>
          <p:cNvSpPr txBox="1">
            <a:spLocks noChangeArrowheads="1"/>
          </p:cNvSpPr>
          <p:nvPr/>
        </p:nvSpPr>
        <p:spPr bwMode="auto">
          <a:xfrm>
            <a:off x="7826375" y="3233738"/>
            <a:ext cx="685800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Cu + Al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7412038" y="4732338"/>
            <a:ext cx="11588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Cu + Al + B</a:t>
            </a:r>
            <a:r>
              <a:rPr lang="en-US" sz="1200" baseline="-25000"/>
              <a:t>4</a:t>
            </a:r>
            <a:r>
              <a:rPr lang="en-US" sz="1200"/>
              <a:t>C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63588" y="4902200"/>
            <a:ext cx="3924300" cy="16017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l"/>
            <a:r>
              <a:rPr lang="en-US" sz="1400"/>
              <a:t>Detectors sensitive to 0.1-15 keV</a:t>
            </a:r>
          </a:p>
          <a:p>
            <a:pPr algn="l"/>
            <a:r>
              <a:rPr lang="en-US" sz="1400"/>
              <a:t>Is a graded shield Cu-Al-B</a:t>
            </a:r>
            <a:r>
              <a:rPr lang="en-US" sz="1400" baseline="-25000"/>
              <a:t>4</a:t>
            </a:r>
            <a:r>
              <a:rPr lang="en-US" sz="1400"/>
              <a:t>C really necessary?</a:t>
            </a:r>
          </a:p>
          <a:p>
            <a:pPr algn="l"/>
            <a:r>
              <a:rPr lang="en-US" sz="1400"/>
              <a:t>Constraints for a satellite: </a:t>
            </a:r>
          </a:p>
          <a:p>
            <a:pPr algn="l">
              <a:buFont typeface="Arial" charset="0"/>
              <a:buChar char="•"/>
            </a:pPr>
            <a:r>
              <a:rPr lang="en-US" sz="1400"/>
              <a:t>background noise</a:t>
            </a:r>
          </a:p>
          <a:p>
            <a:pPr algn="l">
              <a:buFont typeface="Arial" charset="0"/>
              <a:buChar char="•"/>
            </a:pPr>
            <a:r>
              <a:rPr lang="en-US" sz="1400"/>
              <a:t>very limited telemetry</a:t>
            </a:r>
          </a:p>
          <a:p>
            <a:pPr algn="l">
              <a:buFont typeface="Arial" charset="0"/>
              <a:buChar char="•"/>
            </a:pPr>
            <a:r>
              <a:rPr lang="en-US" sz="1400"/>
              <a:t>manufacturing effort</a:t>
            </a:r>
          </a:p>
          <a:p>
            <a:pPr algn="l">
              <a:buFont typeface="Arial" charset="0"/>
              <a:buChar char="•"/>
            </a:pPr>
            <a:r>
              <a:rPr lang="en-US" sz="1400"/>
              <a:t>mass limits</a:t>
            </a:r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733425" y="1595438"/>
            <a:ext cx="494188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sz="1600" dirty="0"/>
              <a:t>Astronomical X-ray full-sky survey mission </a:t>
            </a:r>
            <a:r>
              <a:rPr lang="en-US" sz="1600" dirty="0" err="1"/>
              <a:t>eROSITA</a:t>
            </a:r>
            <a:endParaRPr lang="en-US" sz="1600" dirty="0"/>
          </a:p>
          <a:p>
            <a:pPr algn="l"/>
            <a:r>
              <a:rPr lang="en-US" sz="1600" dirty="0"/>
              <a:t>on-board the Spectrum-X-Gamma space mission </a:t>
            </a:r>
          </a:p>
          <a:p>
            <a:pPr algn="l"/>
            <a:r>
              <a:rPr lang="en-US" sz="1600" dirty="0"/>
              <a:t>launch planned for end of 2012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0145" y="2770908"/>
            <a:ext cx="3999345" cy="30469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You may want to add other experimental motivations for interest in PIXE simulation 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274"/>
            <a:ext cx="8229600" cy="879907"/>
          </a:xfrm>
        </p:spPr>
        <p:txBody>
          <a:bodyPr/>
          <a:lstStyle/>
          <a:p>
            <a:r>
              <a:rPr lang="en-U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Other developments in the meantime</a:t>
            </a:r>
            <a:endParaRPr lang="en-US" sz="36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83" y="1043710"/>
            <a:ext cx="8866908" cy="3842326"/>
          </a:xfrm>
        </p:spPr>
        <p:txBody>
          <a:bodyPr/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Improved accuracy of XRF generation 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Resulting from significant investment in a large-scale validation project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Geant4 accuracy compared to other Monte Carlo codes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(not the best!)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New developments and large-scale validation for accurate simulation of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low energy electrons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Relevant background for future missions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By-product: estimated accuracy of current Geant4 </a:t>
            </a:r>
            <a:r>
              <a:rPr lang="en-US" sz="2000" i="1" dirty="0" smtClean="0">
                <a:latin typeface="Arial" pitchFamily="34" charset="0"/>
                <a:cs typeface="Arial" pitchFamily="34" charset="0"/>
              </a:rPr>
              <a:t>(not the best!)</a:t>
            </a:r>
          </a:p>
          <a:p>
            <a:pPr>
              <a:spcBef>
                <a:spcPts val="12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Significant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performance improvement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in physics data management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9674" y="4821386"/>
            <a:ext cx="7758544" cy="830997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We request all these developments to be released in a dedicated package (along with PIXE developments)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1202" y="5726553"/>
            <a:ext cx="7767782" cy="707886"/>
          </a:xfrm>
          <a:prstGeom prst="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We also request to </a:t>
            </a:r>
            <a:r>
              <a:rPr lang="en-US" b="1" dirty="0" smtClean="0"/>
              <a:t>maintain the original “Livermore” processes </a:t>
            </a:r>
            <a:r>
              <a:rPr lang="en-US" dirty="0" smtClean="0"/>
              <a:t>and related software in future Geant4 releases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41745" y="6548585"/>
            <a:ext cx="85066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We gratefully acknowledge CERN’s support in this R&amp;D</a:t>
            </a:r>
            <a:endParaRPr 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  <a:cs typeface="Arial" charset="0"/>
              </a:rPr>
              <a:t>To emphasize</a:t>
            </a:r>
          </a:p>
        </p:txBody>
      </p:sp>
      <p:sp>
        <p:nvSpPr>
          <p:cNvPr id="17411" name="Content Placeholder 6"/>
          <p:cNvSpPr>
            <a:spLocks noGrp="1"/>
          </p:cNvSpPr>
          <p:nvPr>
            <p:ph idx="1"/>
          </p:nvPr>
        </p:nvSpPr>
        <p:spPr>
          <a:xfrm>
            <a:off x="334963" y="1600200"/>
            <a:ext cx="8650287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u="sng" smtClean="0">
                <a:latin typeface="Arial" charset="0"/>
                <a:cs typeface="Arial" charset="0"/>
              </a:rPr>
              <a:t>Significant investment </a:t>
            </a:r>
            <a:r>
              <a:rPr lang="en-US" sz="2400" b="1" smtClean="0">
                <a:latin typeface="Arial" charset="0"/>
                <a:cs typeface="Arial" charset="0"/>
              </a:rPr>
              <a:t>of the astro-community </a:t>
            </a:r>
            <a:r>
              <a:rPr lang="en-US" sz="2200" smtClean="0">
                <a:latin typeface="Arial" charset="0"/>
                <a:cs typeface="Arial" charset="0"/>
              </a:rPr>
              <a:t>in the whole software development process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Fruitful </a:t>
            </a:r>
            <a:r>
              <a:rPr lang="en-US" sz="2200" b="1" smtClean="0">
                <a:latin typeface="Arial" charset="0"/>
                <a:cs typeface="Arial" charset="0"/>
              </a:rPr>
              <a:t>collaboration</a:t>
            </a:r>
            <a:r>
              <a:rPr lang="en-US" sz="2200" smtClean="0">
                <a:latin typeface="Arial" charset="0"/>
                <a:cs typeface="Arial" charset="0"/>
              </a:rPr>
              <a:t> between experimental community and Geant4 members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>
                <a:latin typeface="Arial" charset="0"/>
                <a:cs typeface="Arial" charset="0"/>
              </a:rPr>
              <a:t>An example to follow!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latin typeface="Arial" charset="0"/>
                <a:cs typeface="Arial" charset="0"/>
              </a:rPr>
              <a:t>Critical requirement </a:t>
            </a:r>
            <a:r>
              <a:rPr lang="en-US" sz="2200" smtClean="0">
                <a:latin typeface="Arial" charset="0"/>
                <a:cs typeface="Arial" charset="0"/>
              </a:rPr>
              <a:t>of the astro-community</a:t>
            </a:r>
          </a:p>
          <a:p>
            <a:pPr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Software </a:t>
            </a:r>
            <a:r>
              <a:rPr lang="en-US" sz="2200" b="1" smtClean="0">
                <a:latin typeface="Arial" charset="0"/>
                <a:cs typeface="Arial" charset="0"/>
              </a:rPr>
              <a:t>already in use </a:t>
            </a:r>
            <a:r>
              <a:rPr lang="en-US" sz="2200" smtClean="0">
                <a:latin typeface="Arial" charset="0"/>
                <a:cs typeface="Arial" charset="0"/>
              </a:rPr>
              <a:t>by the astro-community (MPI-MPE etc.), need it in Geant4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900" smtClean="0">
                <a:latin typeface="Arial" charset="0"/>
                <a:cs typeface="Arial" charset="0"/>
              </a:rPr>
              <a:t>Geant4 </a:t>
            </a:r>
            <a:r>
              <a:rPr lang="en-US" sz="1900" b="1" u="sng" smtClean="0">
                <a:latin typeface="Arial" charset="0"/>
                <a:cs typeface="Arial" charset="0"/>
              </a:rPr>
              <a:t>toolkit</a:t>
            </a:r>
            <a:r>
              <a:rPr lang="en-US" sz="1900" b="1" smtClean="0">
                <a:latin typeface="Arial" charset="0"/>
                <a:cs typeface="Arial" charset="0"/>
              </a:rPr>
              <a:t>,</a:t>
            </a:r>
            <a:r>
              <a:rPr lang="en-US" sz="1900" smtClean="0">
                <a:latin typeface="Arial" charset="0"/>
                <a:cs typeface="Arial" charset="0"/>
              </a:rPr>
              <a:t> multiple options, the </a:t>
            </a:r>
            <a:r>
              <a:rPr lang="en-US" sz="1900" b="1" smtClean="0">
                <a:latin typeface="Arial" charset="0"/>
                <a:cs typeface="Arial" charset="0"/>
              </a:rPr>
              <a:t>astro-community wants this one</a:t>
            </a:r>
            <a:endParaRPr lang="en-US" sz="19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smtClean="0">
                <a:latin typeface="Arial" charset="0"/>
                <a:cs typeface="Arial" charset="0"/>
              </a:rPr>
              <a:t>Need </a:t>
            </a:r>
            <a:r>
              <a:rPr lang="en-US" sz="2200" b="1" smtClean="0">
                <a:latin typeface="Arial" charset="0"/>
                <a:cs typeface="Arial" charset="0"/>
              </a:rPr>
              <a:t>high quality software </a:t>
            </a:r>
            <a:r>
              <a:rPr lang="en-US" sz="2200" smtClean="0">
                <a:latin typeface="Arial" charset="0"/>
                <a:cs typeface="Arial" charset="0"/>
              </a:rPr>
              <a:t>for </a:t>
            </a:r>
            <a:r>
              <a:rPr lang="en-US" sz="2200" b="1" smtClean="0">
                <a:latin typeface="Arial" charset="0"/>
                <a:cs typeface="Arial" charset="0"/>
              </a:rPr>
              <a:t>critical applications </a:t>
            </a:r>
            <a:r>
              <a:rPr lang="en-US" sz="2200" smtClean="0">
                <a:latin typeface="Arial" charset="0"/>
                <a:cs typeface="Arial" charset="0"/>
              </a:rPr>
              <a:t>(detector shielding in space)</a:t>
            </a:r>
            <a:endParaRPr lang="en-US" sz="1900" smtClean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200" b="1" smtClean="0">
                <a:latin typeface="Arial" charset="0"/>
                <a:cs typeface="Arial" charset="0"/>
              </a:rPr>
              <a:t>Outlook:</a:t>
            </a:r>
            <a:r>
              <a:rPr lang="en-US" sz="2200" smtClean="0">
                <a:latin typeface="Arial" charset="0"/>
                <a:cs typeface="Arial" charset="0"/>
              </a:rPr>
              <a:t> further extensions/improvements related to experimental issues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30893</TotalTime>
  <Words>424</Words>
  <Application>Microsoft Office PowerPoint</Application>
  <PresentationFormat>On-screen Show (4:3)</PresentationFormat>
  <Paragraphs>57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ＭＳ Ｐゴシック</vt:lpstr>
      <vt:lpstr>Calibri</vt:lpstr>
      <vt:lpstr>Times New Roman</vt:lpstr>
      <vt:lpstr>Symbol</vt:lpstr>
      <vt:lpstr>Arial Narrow</vt:lpstr>
      <vt:lpstr>Custom Design</vt:lpstr>
      <vt:lpstr>Slide 1</vt:lpstr>
      <vt:lpstr>eROSITA PIXE application</vt:lpstr>
      <vt:lpstr>Other developments in the meantime</vt:lpstr>
      <vt:lpstr>To emphasize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Geant4 Space Workshop - DNA</dc:title>
  <dc:creator>MG Pia</dc:creator>
  <cp:lastModifiedBy>pia</cp:lastModifiedBy>
  <cp:revision>1092</cp:revision>
  <cp:lastPrinted>2000-11-15T17:33:07Z</cp:lastPrinted>
  <dcterms:created xsi:type="dcterms:W3CDTF">2010-03-29T09:24:36Z</dcterms:created>
  <dcterms:modified xsi:type="dcterms:W3CDTF">2010-08-30T14:37:33Z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50</vt:i4>
  </property>
  <property fmtid="{D5CDD505-2E9C-101B-9397-08002B2CF9AE}" pid="5" name="ScreenSize">
    <vt:i4>2</vt:i4>
  </property>
  <property fmtid="{D5CDD505-2E9C-101B-9397-08002B2CF9AE}" pid="6" name="ScreenUsage">
    <vt:i4>2</vt:i4>
  </property>
  <property fmtid="{D5CDD505-2E9C-101B-9397-08002B2CF9AE}" pid="7" name="MailAddress">
    <vt:lpwstr>Maria.Grazia.Pia@cern.ch</vt:lpwstr>
  </property>
  <property fmtid="{D5CDD505-2E9C-101B-9397-08002B2CF9AE}" pid="8" name="HomePage">
    <vt:lpwstr>http://www.ge.infn.it/geant4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12385276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P:\infn.it\ge\user\geant4\www\talks\</vt:lpwstr>
  </property>
</Properties>
</file>