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3" r:id="rId2"/>
  </p:sldMasterIdLst>
  <p:notesMasterIdLst>
    <p:notesMasterId r:id="rId53"/>
  </p:notesMasterIdLst>
  <p:sldIdLst>
    <p:sldId id="256" r:id="rId3"/>
    <p:sldId id="337" r:id="rId4"/>
    <p:sldId id="258" r:id="rId5"/>
    <p:sldId id="358" r:id="rId6"/>
    <p:sldId id="335" r:id="rId7"/>
    <p:sldId id="357" r:id="rId8"/>
    <p:sldId id="263" r:id="rId9"/>
    <p:sldId id="339" r:id="rId10"/>
    <p:sldId id="340" r:id="rId11"/>
    <p:sldId id="265" r:id="rId12"/>
    <p:sldId id="282" r:id="rId13"/>
    <p:sldId id="284" r:id="rId14"/>
    <p:sldId id="269" r:id="rId15"/>
    <p:sldId id="341" r:id="rId16"/>
    <p:sldId id="342" r:id="rId17"/>
    <p:sldId id="343" r:id="rId18"/>
    <p:sldId id="344" r:id="rId19"/>
    <p:sldId id="376" r:id="rId20"/>
    <p:sldId id="272" r:id="rId21"/>
    <p:sldId id="362" r:id="rId22"/>
    <p:sldId id="274" r:id="rId23"/>
    <p:sldId id="363" r:id="rId24"/>
    <p:sldId id="364" r:id="rId25"/>
    <p:sldId id="365" r:id="rId26"/>
    <p:sldId id="375" r:id="rId27"/>
    <p:sldId id="359" r:id="rId28"/>
    <p:sldId id="360" r:id="rId29"/>
    <p:sldId id="366" r:id="rId30"/>
    <p:sldId id="345" r:id="rId31"/>
    <p:sldId id="346" r:id="rId32"/>
    <p:sldId id="347" r:id="rId33"/>
    <p:sldId id="348" r:id="rId34"/>
    <p:sldId id="349" r:id="rId35"/>
    <p:sldId id="350" r:id="rId36"/>
    <p:sldId id="321" r:id="rId37"/>
    <p:sldId id="322" r:id="rId38"/>
    <p:sldId id="378" r:id="rId39"/>
    <p:sldId id="351" r:id="rId40"/>
    <p:sldId id="352" r:id="rId41"/>
    <p:sldId id="367" r:id="rId42"/>
    <p:sldId id="353" r:id="rId43"/>
    <p:sldId id="368" r:id="rId44"/>
    <p:sldId id="377" r:id="rId45"/>
    <p:sldId id="354" r:id="rId46"/>
    <p:sldId id="370" r:id="rId47"/>
    <p:sldId id="371" r:id="rId48"/>
    <p:sldId id="355" r:id="rId49"/>
    <p:sldId id="372" r:id="rId50"/>
    <p:sldId id="373" r:id="rId51"/>
    <p:sldId id="374" r:id="rId5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00FF"/>
    <a:srgbClr val="FFFFCC"/>
    <a:srgbClr val="99CCFF"/>
    <a:srgbClr val="0000FF"/>
    <a:srgbClr val="777777"/>
    <a:srgbClr val="F1FB6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616" y="-112"/>
      </p:cViewPr>
      <p:guideLst>
        <p:guide orient="horz" pos="1799"/>
        <p:guide pos="34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57F875-5B6B-944B-A51C-80C2FD9447BE}" type="datetimeFigureOut">
              <a:rPr lang="en-US"/>
              <a:pPr>
                <a:defRPr/>
              </a:pPr>
              <a:t>11/9/13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5582AE-8620-9F48-8990-56D4A229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J/psi pi0 pi0 è un canale unico per PANDA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B8031-454C-CC40-9AB0-4B00E3984C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B9CF93F-4FBB-7E41-8792-CFE4C48FD615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85ED938-CE54-DA44-8253-B819273299EC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A58888B-EEC9-CA41-9D03-0621CE13D7E2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it-IT" noProof="0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charset="0"/>
              <a:buNone/>
              <a:defRPr sz="3000"/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F863-6922-1240-9E2B-9EAEF9C8BA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1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5E49-ACB4-DD45-B128-B6E7C6200F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19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5579-5362-0D4C-9218-E88C9629FF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01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A69666B-AAC4-CD49-B2A7-9CE48D9BEF91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C1B3FD-5A61-2443-9D0E-DEDFE9D014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891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D04CDF-062B-3943-808D-0AD652D005BC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E1FDB4-B67B-EA45-B43E-16F30D7C8F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30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F421D5-B8D8-644A-A65B-CF713A93BEF1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AC4C535-7399-704B-AD56-7F63B230178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17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DF1986-2491-4840-9F90-76B64B73550C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7A410E-0D06-0A43-8BB2-8B3F65C0D6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68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0F7B3-B81E-E049-9EFD-B53F7153C30C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33A8E3F-ABD8-E44A-8FA5-4EB45AD49A3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185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916763-DBB0-AD4C-96DB-D7DC20B55193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F91ECB-D0E3-5348-B666-D318E6A734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30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F23355-2D15-5A46-8FC4-EFBFB6BD89B8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41D823-9869-EB43-B707-BB28B7E392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04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D7A492-DEC6-BD43-AEA8-BE9DC2BA6D60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D0C61F-334B-3245-A5BD-36F3AABEDA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2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843F-5567-6444-BBC2-BEDE3ABDF7B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3F78716-CF07-CE44-8B2E-08DEE9083AEF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8CF9E9-E241-A044-98A6-7A540BE276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32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CB284CF-63A9-F343-83A2-B9DB9CA1BD61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548DA6-6447-034B-9316-C1463FC51B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49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C5DF28-6205-7C48-AC3A-442AF1718C5D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B60945-CAB1-2943-910F-3E861DAC75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8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24AB-1AD0-0E4B-9B25-1CB527F05E7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8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990A4-3E34-FC47-83FB-F501EFAAC1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87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7B7B-EF8A-B042-B6EB-E0CF00FC2F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8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5B51-52FB-0241-8F19-784B675401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8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86819-B095-8142-81C8-B8AA6DAE36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54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A9A8-C3B1-F240-A89D-487EEA6C8F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63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9DA7-36CC-D049-859F-F0B88640B1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D07A1434-5574-294F-B65A-FA454DA80F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" y="1125538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p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017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4DB258F-2DB9-F840-8FFD-4DEDF9D6FC1A}" type="datetime1">
              <a:rPr lang="it-IT"/>
              <a:pPr>
                <a:defRPr/>
              </a:pPr>
              <a:t>11/9/13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2A4EE67-40AE-AB4A-A3A8-D990765F063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w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1.emf"/><Relationship Id="rId6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4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5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emf"/><Relationship Id="rId18" Type="http://schemas.openxmlformats.org/officeDocument/2006/relationships/image" Target="../media/image73.emf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emf"/><Relationship Id="rId9" Type="http://schemas.openxmlformats.org/officeDocument/2006/relationships/image" Target="../media/image64.png"/><Relationship Id="rId10" Type="http://schemas.openxmlformats.org/officeDocument/2006/relationships/image" Target="../media/image6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5.jpeg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6.png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jpeg"/><Relationship Id="rId3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6.png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3" Type="http://schemas.openxmlformats.org/officeDocument/2006/relationships/image" Target="../media/image8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86.wmf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6.png"/><Relationship Id="rId3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4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87450" y="2420938"/>
            <a:ext cx="70839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FF0000"/>
              </a:buClr>
              <a:buFont typeface="Symbol" charset="0"/>
              <a:buChar char="·"/>
              <a:defRPr/>
            </a:pPr>
            <a:r>
              <a:rPr lang="it-IT" sz="3200" dirty="0" smtClean="0">
                <a:latin typeface="Verdana" charset="0"/>
                <a:cs typeface="+mn-cs"/>
              </a:rPr>
              <a:t>The FAIR </a:t>
            </a:r>
            <a:r>
              <a:rPr lang="it-IT" sz="3200" dirty="0" err="1" smtClean="0">
                <a:latin typeface="Verdana" charset="0"/>
                <a:cs typeface="+mn-cs"/>
              </a:rPr>
              <a:t>project</a:t>
            </a:r>
            <a:endParaRPr lang="it-IT" sz="3200" dirty="0" smtClean="0">
              <a:latin typeface="Verdana" charset="0"/>
              <a:cs typeface="+mn-cs"/>
            </a:endParaRPr>
          </a:p>
          <a:p>
            <a:pPr marL="342900" indent="-342900">
              <a:buClr>
                <a:srgbClr val="FF0000"/>
              </a:buClr>
              <a:buFont typeface="Symbol" charset="0"/>
              <a:buChar char="·"/>
              <a:defRPr/>
            </a:pPr>
            <a:r>
              <a:rPr lang="it-IT" sz="3200" dirty="0" smtClean="0">
                <a:latin typeface="Verdana" charset="0"/>
                <a:cs typeface="+mn-cs"/>
              </a:rPr>
              <a:t>The </a:t>
            </a:r>
            <a:r>
              <a:rPr lang="it-IT" sz="3200" dirty="0" err="1" smtClean="0">
                <a:latin typeface="Verdana" charset="0"/>
                <a:cs typeface="+mn-cs"/>
              </a:rPr>
              <a:t>Antiproton</a:t>
            </a:r>
            <a:r>
              <a:rPr lang="it-IT" sz="3200" dirty="0" smtClean="0">
                <a:latin typeface="Verdana" charset="0"/>
                <a:cs typeface="+mn-cs"/>
              </a:rPr>
              <a:t> </a:t>
            </a:r>
            <a:r>
              <a:rPr lang="it-IT" sz="3200" dirty="0" err="1" smtClean="0">
                <a:latin typeface="Verdana" charset="0"/>
                <a:cs typeface="+mn-cs"/>
              </a:rPr>
              <a:t>Physics</a:t>
            </a:r>
            <a:r>
              <a:rPr lang="it-IT" sz="3200" dirty="0" smtClean="0">
                <a:latin typeface="Verdana" charset="0"/>
                <a:cs typeface="+mn-cs"/>
              </a:rPr>
              <a:t> Program</a:t>
            </a:r>
          </a:p>
          <a:p>
            <a:pPr>
              <a:buClr>
                <a:srgbClr val="FF0000"/>
              </a:buClr>
              <a:defRPr/>
            </a:pPr>
            <a:endParaRPr lang="it-IT" sz="3200" dirty="0" smtClean="0">
              <a:latin typeface="Verdana" charset="0"/>
              <a:cs typeface="+mn-cs"/>
            </a:endParaRP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141788"/>
            <a:ext cx="5400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588"/>
            <a:ext cx="91440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404664"/>
            <a:ext cx="5040560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PHYSICS @</a:t>
            </a:r>
          </a:p>
        </p:txBody>
      </p:sp>
      <p:pic>
        <p:nvPicPr>
          <p:cNvPr id="14341" name="Picture 4" descr="INFN_logoGianott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013325"/>
            <a:ext cx="2603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5697538" y="2955925"/>
            <a:ext cx="3482975" cy="2925763"/>
            <a:chOff x="3514" y="1175"/>
            <a:chExt cx="2194" cy="1843"/>
          </a:xfrm>
        </p:grpSpPr>
        <p:grpSp>
          <p:nvGrpSpPr>
            <p:cNvPr id="24603" name="Group 5"/>
            <p:cNvGrpSpPr>
              <a:grpSpLocks/>
            </p:cNvGrpSpPr>
            <p:nvPr/>
          </p:nvGrpSpPr>
          <p:grpSpPr bwMode="auto">
            <a:xfrm>
              <a:off x="3514" y="1175"/>
              <a:ext cx="2194" cy="1843"/>
              <a:chOff x="3514" y="2001"/>
              <a:chExt cx="2194" cy="1843"/>
            </a:xfrm>
          </p:grpSpPr>
          <p:sp>
            <p:nvSpPr>
              <p:cNvPr id="36870" name="Text Box 6"/>
              <p:cNvSpPr txBox="1">
                <a:spLocks noChangeArrowheads="1"/>
              </p:cNvSpPr>
              <p:nvPr/>
            </p:nvSpPr>
            <p:spPr bwMode="auto">
              <a:xfrm>
                <a:off x="3959" y="3677"/>
                <a:ext cx="3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cs typeface="+mn-cs"/>
                  </a:rPr>
                  <a:t>3500</a:t>
                </a:r>
              </a:p>
            </p:txBody>
          </p:sp>
          <p:sp>
            <p:nvSpPr>
              <p:cNvPr id="36871" name="Text Box 7"/>
              <p:cNvSpPr txBox="1">
                <a:spLocks noChangeArrowheads="1"/>
              </p:cNvSpPr>
              <p:nvPr/>
            </p:nvSpPr>
            <p:spPr bwMode="auto">
              <a:xfrm>
                <a:off x="4650" y="3677"/>
                <a:ext cx="5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cs typeface="+mn-cs"/>
                  </a:rPr>
                  <a:t>3520 MeV</a:t>
                </a:r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3787" y="2001"/>
                <a:ext cx="1520" cy="163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4296" y="3677"/>
                <a:ext cx="3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cs typeface="+mn-cs"/>
                  </a:rPr>
                  <a:t>3510</a:t>
                </a:r>
              </a:p>
            </p:txBody>
          </p:sp>
          <p:sp>
            <p:nvSpPr>
              <p:cNvPr id="36874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3104" y="2888"/>
                <a:ext cx="101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cs typeface="+mn-cs"/>
                  </a:rPr>
                  <a:t>CBall ev./2 MeV</a:t>
                </a:r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>
                <a:off x="3788" y="2276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3520" y="2199"/>
                <a:ext cx="26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cs typeface="+mn-cs"/>
                  </a:rPr>
                  <a:t>100</a:t>
                </a:r>
              </a:p>
            </p:txBody>
          </p:sp>
          <p:sp>
            <p:nvSpPr>
              <p:cNvPr id="36877" name="Text Box 13"/>
              <p:cNvSpPr txBox="1">
                <a:spLocks noChangeArrowheads="1"/>
              </p:cNvSpPr>
              <p:nvPr/>
            </p:nvSpPr>
            <p:spPr bwMode="auto">
              <a:xfrm>
                <a:off x="5353" y="3613"/>
                <a:ext cx="35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>
                    <a:cs typeface="+mn-cs"/>
                  </a:rPr>
                  <a:t>E</a:t>
                </a:r>
                <a:r>
                  <a:rPr lang="de-DE" baseline="-25000">
                    <a:cs typeface="+mn-cs"/>
                  </a:rPr>
                  <a:t>CM</a:t>
                </a:r>
              </a:p>
            </p:txBody>
          </p:sp>
          <p:sp>
            <p:nvSpPr>
              <p:cNvPr id="36878" name="Line 14"/>
              <p:cNvSpPr>
                <a:spLocks noChangeShapeType="1"/>
              </p:cNvSpPr>
              <p:nvPr/>
            </p:nvSpPr>
            <p:spPr bwMode="auto">
              <a:xfrm flipV="1">
                <a:off x="4124" y="3576"/>
                <a:ext cx="0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79" name="Line 15"/>
              <p:cNvSpPr>
                <a:spLocks noChangeShapeType="1"/>
              </p:cNvSpPr>
              <p:nvPr/>
            </p:nvSpPr>
            <p:spPr bwMode="auto">
              <a:xfrm flipV="1">
                <a:off x="4802" y="3576"/>
                <a:ext cx="0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0" name="Line 16"/>
              <p:cNvSpPr>
                <a:spLocks noChangeShapeType="1"/>
              </p:cNvSpPr>
              <p:nvPr/>
            </p:nvSpPr>
            <p:spPr bwMode="auto">
              <a:xfrm flipV="1">
                <a:off x="4463" y="3572"/>
                <a:ext cx="0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4604" name="Group 17"/>
            <p:cNvGrpSpPr>
              <a:grpSpLocks/>
            </p:cNvGrpSpPr>
            <p:nvPr/>
          </p:nvGrpSpPr>
          <p:grpSpPr bwMode="auto">
            <a:xfrm>
              <a:off x="4091" y="1207"/>
              <a:ext cx="1015" cy="1375"/>
              <a:chOff x="4091" y="2046"/>
              <a:chExt cx="1015" cy="1375"/>
            </a:xfrm>
          </p:grpSpPr>
          <p:sp>
            <p:nvSpPr>
              <p:cNvPr id="36882" name="Line 18"/>
              <p:cNvSpPr>
                <a:spLocks noChangeShapeType="1"/>
              </p:cNvSpPr>
              <p:nvPr/>
            </p:nvSpPr>
            <p:spPr bwMode="auto">
              <a:xfrm>
                <a:off x="4091" y="3209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3" name="Line 19"/>
              <p:cNvSpPr>
                <a:spLocks noChangeShapeType="1"/>
              </p:cNvSpPr>
              <p:nvPr/>
            </p:nvSpPr>
            <p:spPr bwMode="auto">
              <a:xfrm>
                <a:off x="4161" y="3265"/>
                <a:ext cx="0" cy="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4" name="Line 20"/>
              <p:cNvSpPr>
                <a:spLocks noChangeShapeType="1"/>
              </p:cNvSpPr>
              <p:nvPr/>
            </p:nvSpPr>
            <p:spPr bwMode="auto">
              <a:xfrm flipH="1">
                <a:off x="4223" y="2993"/>
                <a:ext cx="3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5" name="Line 21"/>
              <p:cNvSpPr>
                <a:spLocks noChangeShapeType="1"/>
              </p:cNvSpPr>
              <p:nvPr/>
            </p:nvSpPr>
            <p:spPr bwMode="auto">
              <a:xfrm>
                <a:off x="4293" y="2672"/>
                <a:ext cx="0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6" name="Line 22"/>
              <p:cNvSpPr>
                <a:spLocks noChangeShapeType="1"/>
              </p:cNvSpPr>
              <p:nvPr/>
            </p:nvSpPr>
            <p:spPr bwMode="auto">
              <a:xfrm>
                <a:off x="4361" y="2431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7" name="Line 23"/>
              <p:cNvSpPr>
                <a:spLocks noChangeShapeType="1"/>
              </p:cNvSpPr>
              <p:nvPr/>
            </p:nvSpPr>
            <p:spPr bwMode="auto">
              <a:xfrm>
                <a:off x="4424" y="241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8" name="Line 24"/>
              <p:cNvSpPr>
                <a:spLocks noChangeShapeType="1"/>
              </p:cNvSpPr>
              <p:nvPr/>
            </p:nvSpPr>
            <p:spPr bwMode="auto">
              <a:xfrm>
                <a:off x="4566" y="2057"/>
                <a:ext cx="3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9" name="Line 25"/>
              <p:cNvSpPr>
                <a:spLocks noChangeShapeType="1"/>
              </p:cNvSpPr>
              <p:nvPr/>
            </p:nvSpPr>
            <p:spPr bwMode="auto">
              <a:xfrm>
                <a:off x="4495" y="2046"/>
                <a:ext cx="3" cy="2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0" name="Line 26"/>
              <p:cNvSpPr>
                <a:spLocks noChangeShapeType="1"/>
              </p:cNvSpPr>
              <p:nvPr/>
            </p:nvSpPr>
            <p:spPr bwMode="auto">
              <a:xfrm>
                <a:off x="4633" y="2247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1" name="Line 27"/>
              <p:cNvSpPr>
                <a:spLocks noChangeShapeType="1"/>
              </p:cNvSpPr>
              <p:nvPr/>
            </p:nvSpPr>
            <p:spPr bwMode="auto">
              <a:xfrm>
                <a:off x="4767" y="2435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2" name="Line 28"/>
              <p:cNvSpPr>
                <a:spLocks noChangeShapeType="1"/>
              </p:cNvSpPr>
              <p:nvPr/>
            </p:nvSpPr>
            <p:spPr bwMode="auto">
              <a:xfrm>
                <a:off x="4700" y="2544"/>
                <a:ext cx="0" cy="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3" name="Line 29"/>
              <p:cNvSpPr>
                <a:spLocks noChangeShapeType="1"/>
              </p:cNvSpPr>
              <p:nvPr/>
            </p:nvSpPr>
            <p:spPr bwMode="auto">
              <a:xfrm>
                <a:off x="4836" y="2714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4" name="Line 30"/>
              <p:cNvSpPr>
                <a:spLocks noChangeShapeType="1"/>
              </p:cNvSpPr>
              <p:nvPr/>
            </p:nvSpPr>
            <p:spPr bwMode="auto">
              <a:xfrm>
                <a:off x="4906" y="2845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5" name="Line 31"/>
              <p:cNvSpPr>
                <a:spLocks noChangeShapeType="1"/>
              </p:cNvSpPr>
              <p:nvPr/>
            </p:nvSpPr>
            <p:spPr bwMode="auto">
              <a:xfrm flipH="1">
                <a:off x="4968" y="3166"/>
                <a:ext cx="4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6" name="Line 32"/>
              <p:cNvSpPr>
                <a:spLocks noChangeShapeType="1"/>
              </p:cNvSpPr>
              <p:nvPr/>
            </p:nvSpPr>
            <p:spPr bwMode="auto">
              <a:xfrm>
                <a:off x="5038" y="3191"/>
                <a:ext cx="0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7" name="Line 33"/>
              <p:cNvSpPr>
                <a:spLocks noChangeShapeType="1"/>
              </p:cNvSpPr>
              <p:nvPr/>
            </p:nvSpPr>
            <p:spPr bwMode="auto">
              <a:xfrm>
                <a:off x="5106" y="3283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4605" name="Group 34"/>
            <p:cNvGrpSpPr>
              <a:grpSpLocks/>
            </p:cNvGrpSpPr>
            <p:nvPr/>
          </p:nvGrpSpPr>
          <p:grpSpPr bwMode="auto">
            <a:xfrm>
              <a:off x="4869" y="1267"/>
              <a:ext cx="567" cy="361"/>
              <a:chOff x="4869" y="2106"/>
              <a:chExt cx="567" cy="361"/>
            </a:xfrm>
          </p:grpSpPr>
          <p:sp>
            <p:nvSpPr>
              <p:cNvPr id="36899" name="Rectangle 35"/>
              <p:cNvSpPr>
                <a:spLocks noChangeArrowheads="1"/>
              </p:cNvSpPr>
              <p:nvPr/>
            </p:nvSpPr>
            <p:spPr bwMode="auto">
              <a:xfrm>
                <a:off x="4869" y="2106"/>
                <a:ext cx="567" cy="3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0" name="Oval 36"/>
              <p:cNvSpPr>
                <a:spLocks noChangeArrowheads="1"/>
              </p:cNvSpPr>
              <p:nvPr/>
            </p:nvSpPr>
            <p:spPr bwMode="auto">
              <a:xfrm>
                <a:off x="4922" y="2199"/>
                <a:ext cx="68" cy="6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1" name="Oval 37"/>
              <p:cNvSpPr>
                <a:spLocks noChangeArrowheads="1"/>
              </p:cNvSpPr>
              <p:nvPr/>
            </p:nvSpPr>
            <p:spPr bwMode="auto">
              <a:xfrm>
                <a:off x="4922" y="2331"/>
                <a:ext cx="68" cy="68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2" name="Text Box 38"/>
              <p:cNvSpPr txBox="1">
                <a:spLocks noChangeArrowheads="1"/>
              </p:cNvSpPr>
              <p:nvPr/>
            </p:nvSpPr>
            <p:spPr bwMode="auto">
              <a:xfrm>
                <a:off x="5006" y="2129"/>
                <a:ext cx="418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400">
                    <a:cs typeface="+mn-cs"/>
                  </a:rPr>
                  <a:t>CBall</a:t>
                </a:r>
              </a:p>
              <a:p>
                <a:pPr>
                  <a:defRPr/>
                </a:pPr>
                <a:r>
                  <a:rPr lang="de-DE" sz="1400">
                    <a:cs typeface="+mn-cs"/>
                  </a:rPr>
                  <a:t>E835</a:t>
                </a:r>
              </a:p>
            </p:txBody>
          </p:sp>
        </p:grpSp>
        <p:grpSp>
          <p:nvGrpSpPr>
            <p:cNvPr id="24606" name="Group 39"/>
            <p:cNvGrpSpPr>
              <a:grpSpLocks/>
            </p:cNvGrpSpPr>
            <p:nvPr/>
          </p:nvGrpSpPr>
          <p:grpSpPr bwMode="auto">
            <a:xfrm>
              <a:off x="4414" y="1664"/>
              <a:ext cx="1184" cy="1020"/>
              <a:chOff x="4414" y="2503"/>
              <a:chExt cx="1184" cy="1020"/>
            </a:xfrm>
          </p:grpSpPr>
          <p:sp>
            <p:nvSpPr>
              <p:cNvPr id="36904" name="Line 40"/>
              <p:cNvSpPr>
                <a:spLocks noChangeShapeType="1"/>
              </p:cNvSpPr>
              <p:nvPr/>
            </p:nvSpPr>
            <p:spPr bwMode="auto">
              <a:xfrm>
                <a:off x="5251" y="2594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5" name="Text Box 41"/>
              <p:cNvSpPr txBox="1">
                <a:spLocks noChangeArrowheads="1"/>
              </p:cNvSpPr>
              <p:nvPr/>
            </p:nvSpPr>
            <p:spPr bwMode="auto">
              <a:xfrm>
                <a:off x="5278" y="2503"/>
                <a:ext cx="3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cs typeface="+mn-cs"/>
                  </a:rPr>
                  <a:t>1000</a:t>
                </a:r>
              </a:p>
            </p:txBody>
          </p:sp>
          <p:grpSp>
            <p:nvGrpSpPr>
              <p:cNvPr id="24632" name="Group 42"/>
              <p:cNvGrpSpPr>
                <a:grpSpLocks/>
              </p:cNvGrpSpPr>
              <p:nvPr/>
            </p:nvGrpSpPr>
            <p:grpSpPr bwMode="auto">
              <a:xfrm>
                <a:off x="4414" y="2676"/>
                <a:ext cx="1155" cy="847"/>
                <a:chOff x="4414" y="2676"/>
                <a:chExt cx="1155" cy="847"/>
              </a:xfrm>
            </p:grpSpPr>
            <p:sp>
              <p:nvSpPr>
                <p:cNvPr id="36907" name="Text Box 4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51" y="3000"/>
                  <a:ext cx="84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1400">
                      <a:cs typeface="+mn-cs"/>
                    </a:rPr>
                    <a:t>E 835 ev./pb</a:t>
                  </a:r>
                </a:p>
              </p:txBody>
            </p:sp>
            <p:grpSp>
              <p:nvGrpSpPr>
                <p:cNvPr id="24634" name="Group 44"/>
                <p:cNvGrpSpPr>
                  <a:grpSpLocks/>
                </p:cNvGrpSpPr>
                <p:nvPr/>
              </p:nvGrpSpPr>
              <p:grpSpPr bwMode="auto">
                <a:xfrm>
                  <a:off x="4463" y="2710"/>
                  <a:ext cx="21" cy="442"/>
                  <a:chOff x="4463" y="2710"/>
                  <a:chExt cx="21" cy="442"/>
                </a:xfrm>
              </p:grpSpPr>
              <p:sp>
                <p:nvSpPr>
                  <p:cNvPr id="3690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477" y="2710"/>
                    <a:ext cx="0" cy="13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691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84" y="2855"/>
                    <a:ext cx="0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6911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3057"/>
                    <a:ext cx="0" cy="9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6912" name="Oval 48"/>
                <p:cNvSpPr>
                  <a:spLocks noChangeArrowheads="1"/>
                </p:cNvSpPr>
                <p:nvPr/>
              </p:nvSpPr>
              <p:spPr bwMode="auto">
                <a:xfrm>
                  <a:off x="4445" y="2743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13" name="Oval 49"/>
                <p:cNvSpPr>
                  <a:spLocks noChangeArrowheads="1"/>
                </p:cNvSpPr>
                <p:nvPr/>
              </p:nvSpPr>
              <p:spPr bwMode="auto">
                <a:xfrm>
                  <a:off x="4462" y="2873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14" name="Oval 50"/>
                <p:cNvSpPr>
                  <a:spLocks noChangeArrowheads="1"/>
                </p:cNvSpPr>
                <p:nvPr/>
              </p:nvSpPr>
              <p:spPr bwMode="auto">
                <a:xfrm>
                  <a:off x="4450" y="2868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15" name="Oval 51"/>
                <p:cNvSpPr>
                  <a:spLocks noChangeArrowheads="1"/>
                </p:cNvSpPr>
                <p:nvPr/>
              </p:nvSpPr>
              <p:spPr bwMode="auto">
                <a:xfrm>
                  <a:off x="4445" y="2906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16" name="Oval 52"/>
                <p:cNvSpPr>
                  <a:spLocks noChangeArrowheads="1"/>
                </p:cNvSpPr>
                <p:nvPr/>
              </p:nvSpPr>
              <p:spPr bwMode="auto">
                <a:xfrm>
                  <a:off x="4429" y="2997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17" name="Oval 53"/>
                <p:cNvSpPr>
                  <a:spLocks noChangeArrowheads="1"/>
                </p:cNvSpPr>
                <p:nvPr/>
              </p:nvSpPr>
              <p:spPr bwMode="auto">
                <a:xfrm>
                  <a:off x="4428" y="3071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18" name="Oval 54"/>
                <p:cNvSpPr>
                  <a:spLocks noChangeArrowheads="1"/>
                </p:cNvSpPr>
                <p:nvPr/>
              </p:nvSpPr>
              <p:spPr bwMode="auto">
                <a:xfrm>
                  <a:off x="4469" y="3145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19" name="Oval 55"/>
                <p:cNvSpPr>
                  <a:spLocks noChangeArrowheads="1"/>
                </p:cNvSpPr>
                <p:nvPr/>
              </p:nvSpPr>
              <p:spPr bwMode="auto">
                <a:xfrm>
                  <a:off x="4475" y="3187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20" name="Oval 56"/>
                <p:cNvSpPr>
                  <a:spLocks noChangeArrowheads="1"/>
                </p:cNvSpPr>
                <p:nvPr/>
              </p:nvSpPr>
              <p:spPr bwMode="auto">
                <a:xfrm>
                  <a:off x="4414" y="3374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21" name="Oval 57"/>
                <p:cNvSpPr>
                  <a:spLocks noChangeArrowheads="1"/>
                </p:cNvSpPr>
                <p:nvPr/>
              </p:nvSpPr>
              <p:spPr bwMode="auto">
                <a:xfrm>
                  <a:off x="4484" y="3427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22" name="Oval 58"/>
                <p:cNvSpPr>
                  <a:spLocks noChangeArrowheads="1"/>
                </p:cNvSpPr>
                <p:nvPr/>
              </p:nvSpPr>
              <p:spPr bwMode="auto">
                <a:xfrm>
                  <a:off x="4480" y="3455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23" name="Oval 59"/>
                <p:cNvSpPr>
                  <a:spLocks noChangeArrowheads="1"/>
                </p:cNvSpPr>
                <p:nvPr/>
              </p:nvSpPr>
              <p:spPr bwMode="auto">
                <a:xfrm>
                  <a:off x="4416" y="3416"/>
                  <a:ext cx="68" cy="68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24607" name="Group 60"/>
            <p:cNvGrpSpPr>
              <a:grpSpLocks/>
            </p:cNvGrpSpPr>
            <p:nvPr/>
          </p:nvGrpSpPr>
          <p:grpSpPr bwMode="auto">
            <a:xfrm>
              <a:off x="3866" y="1309"/>
              <a:ext cx="1441" cy="1463"/>
              <a:chOff x="3866" y="2148"/>
              <a:chExt cx="1441" cy="1463"/>
            </a:xfrm>
          </p:grpSpPr>
          <p:grpSp>
            <p:nvGrpSpPr>
              <p:cNvPr id="24608" name="Group 61"/>
              <p:cNvGrpSpPr>
                <a:grpSpLocks/>
              </p:cNvGrpSpPr>
              <p:nvPr/>
            </p:nvGrpSpPr>
            <p:grpSpPr bwMode="auto">
              <a:xfrm>
                <a:off x="3923" y="2148"/>
                <a:ext cx="1384" cy="1463"/>
                <a:chOff x="3923" y="2148"/>
                <a:chExt cx="1384" cy="1463"/>
              </a:xfrm>
            </p:grpSpPr>
            <p:sp>
              <p:nvSpPr>
                <p:cNvPr id="36926" name="Oval 62"/>
                <p:cNvSpPr>
                  <a:spLocks noChangeArrowheads="1"/>
                </p:cNvSpPr>
                <p:nvPr/>
              </p:nvSpPr>
              <p:spPr bwMode="auto">
                <a:xfrm>
                  <a:off x="3923" y="3543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27" name="Oval 63"/>
                <p:cNvSpPr>
                  <a:spLocks noChangeArrowheads="1"/>
                </p:cNvSpPr>
                <p:nvPr/>
              </p:nvSpPr>
              <p:spPr bwMode="auto">
                <a:xfrm>
                  <a:off x="3990" y="3485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28" name="Oval 64"/>
                <p:cNvSpPr>
                  <a:spLocks noChangeArrowheads="1"/>
                </p:cNvSpPr>
                <p:nvPr/>
              </p:nvSpPr>
              <p:spPr bwMode="auto">
                <a:xfrm>
                  <a:off x="4057" y="3243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29" name="Oval 65"/>
                <p:cNvSpPr>
                  <a:spLocks noChangeArrowheads="1"/>
                </p:cNvSpPr>
                <p:nvPr/>
              </p:nvSpPr>
              <p:spPr bwMode="auto">
                <a:xfrm>
                  <a:off x="4127" y="3295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0" name="Oval 66"/>
                <p:cNvSpPr>
                  <a:spLocks noChangeArrowheads="1"/>
                </p:cNvSpPr>
                <p:nvPr/>
              </p:nvSpPr>
              <p:spPr bwMode="auto">
                <a:xfrm>
                  <a:off x="4190" y="3039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1" name="Oval 67"/>
                <p:cNvSpPr>
                  <a:spLocks noChangeArrowheads="1"/>
                </p:cNvSpPr>
                <p:nvPr/>
              </p:nvSpPr>
              <p:spPr bwMode="auto">
                <a:xfrm>
                  <a:off x="4260" y="2744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2" name="Oval 68"/>
                <p:cNvSpPr>
                  <a:spLocks noChangeArrowheads="1"/>
                </p:cNvSpPr>
                <p:nvPr/>
              </p:nvSpPr>
              <p:spPr bwMode="auto">
                <a:xfrm>
                  <a:off x="4327" y="2508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3" name="Oval 69"/>
                <p:cNvSpPr>
                  <a:spLocks noChangeArrowheads="1"/>
                </p:cNvSpPr>
                <p:nvPr/>
              </p:nvSpPr>
              <p:spPr bwMode="auto">
                <a:xfrm>
                  <a:off x="4394" y="2499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4" name="Oval 70"/>
                <p:cNvSpPr>
                  <a:spLocks noChangeArrowheads="1"/>
                </p:cNvSpPr>
                <p:nvPr/>
              </p:nvSpPr>
              <p:spPr bwMode="auto">
                <a:xfrm>
                  <a:off x="4536" y="2161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5" name="Oval 71"/>
                <p:cNvSpPr>
                  <a:spLocks noChangeArrowheads="1"/>
                </p:cNvSpPr>
                <p:nvPr/>
              </p:nvSpPr>
              <p:spPr bwMode="auto">
                <a:xfrm>
                  <a:off x="4462" y="2148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6" name="Oval 72"/>
                <p:cNvSpPr>
                  <a:spLocks noChangeArrowheads="1"/>
                </p:cNvSpPr>
                <p:nvPr/>
              </p:nvSpPr>
              <p:spPr bwMode="auto">
                <a:xfrm>
                  <a:off x="4600" y="2336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7" name="Oval 73"/>
                <p:cNvSpPr>
                  <a:spLocks noChangeArrowheads="1"/>
                </p:cNvSpPr>
                <p:nvPr/>
              </p:nvSpPr>
              <p:spPr bwMode="auto">
                <a:xfrm>
                  <a:off x="4735" y="2511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8" name="Oval 74"/>
                <p:cNvSpPr>
                  <a:spLocks noChangeArrowheads="1"/>
                </p:cNvSpPr>
                <p:nvPr/>
              </p:nvSpPr>
              <p:spPr bwMode="auto">
                <a:xfrm>
                  <a:off x="4668" y="2622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39" name="Oval 75"/>
                <p:cNvSpPr>
                  <a:spLocks noChangeArrowheads="1"/>
                </p:cNvSpPr>
                <p:nvPr/>
              </p:nvSpPr>
              <p:spPr bwMode="auto">
                <a:xfrm>
                  <a:off x="4802" y="2782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40" name="Oval 76"/>
                <p:cNvSpPr>
                  <a:spLocks noChangeArrowheads="1"/>
                </p:cNvSpPr>
                <p:nvPr/>
              </p:nvSpPr>
              <p:spPr bwMode="auto">
                <a:xfrm>
                  <a:off x="4872" y="2910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41" name="Oval 77"/>
                <p:cNvSpPr>
                  <a:spLocks noChangeArrowheads="1"/>
                </p:cNvSpPr>
                <p:nvPr/>
              </p:nvSpPr>
              <p:spPr bwMode="auto">
                <a:xfrm>
                  <a:off x="4938" y="3201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42" name="Oval 78"/>
                <p:cNvSpPr>
                  <a:spLocks noChangeArrowheads="1"/>
                </p:cNvSpPr>
                <p:nvPr/>
              </p:nvSpPr>
              <p:spPr bwMode="auto">
                <a:xfrm>
                  <a:off x="5004" y="3233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43" name="Oval 79"/>
                <p:cNvSpPr>
                  <a:spLocks noChangeArrowheads="1"/>
                </p:cNvSpPr>
                <p:nvPr/>
              </p:nvSpPr>
              <p:spPr bwMode="auto">
                <a:xfrm>
                  <a:off x="5074" y="3311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44" name="Oval 80"/>
                <p:cNvSpPr>
                  <a:spLocks noChangeArrowheads="1"/>
                </p:cNvSpPr>
                <p:nvPr/>
              </p:nvSpPr>
              <p:spPr bwMode="auto">
                <a:xfrm>
                  <a:off x="5137" y="3481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945" name="Oval 81"/>
                <p:cNvSpPr>
                  <a:spLocks noChangeArrowheads="1"/>
                </p:cNvSpPr>
                <p:nvPr/>
              </p:nvSpPr>
              <p:spPr bwMode="auto">
                <a:xfrm>
                  <a:off x="5239" y="3485"/>
                  <a:ext cx="68" cy="6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6946" name="Text Box 82"/>
              <p:cNvSpPr txBox="1">
                <a:spLocks noChangeArrowheads="1"/>
              </p:cNvSpPr>
              <p:nvPr/>
            </p:nvSpPr>
            <p:spPr bwMode="auto">
              <a:xfrm>
                <a:off x="3866" y="2314"/>
                <a:ext cx="3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latin typeface="Symbol" charset="0"/>
                    <a:cs typeface="+mn-cs"/>
                  </a:rPr>
                  <a:t>c</a:t>
                </a:r>
                <a:r>
                  <a:rPr lang="de-DE" sz="2400" baseline="-25000">
                    <a:cs typeface="+mn-cs"/>
                  </a:rPr>
                  <a:t>c1</a:t>
                </a:r>
              </a:p>
            </p:txBody>
          </p:sp>
        </p:grpSp>
      </p:grpSp>
      <p:grpSp>
        <p:nvGrpSpPr>
          <p:cNvPr id="36948" name="Group 84"/>
          <p:cNvGrpSpPr>
            <a:grpSpLocks/>
          </p:cNvGrpSpPr>
          <p:nvPr/>
        </p:nvGrpSpPr>
        <p:grpSpPr bwMode="auto">
          <a:xfrm>
            <a:off x="376238" y="1487488"/>
            <a:ext cx="3473450" cy="992187"/>
            <a:chOff x="237" y="709"/>
            <a:chExt cx="2188" cy="625"/>
          </a:xfrm>
        </p:grpSpPr>
        <p:sp>
          <p:nvSpPr>
            <p:cNvPr id="36949" name="Text Box 85"/>
            <p:cNvSpPr txBox="1">
              <a:spLocks noChangeArrowheads="1"/>
            </p:cNvSpPr>
            <p:nvPr/>
          </p:nvSpPr>
          <p:spPr bwMode="auto">
            <a:xfrm>
              <a:off x="237" y="709"/>
              <a:ext cx="8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e</a:t>
              </a:r>
              <a:r>
                <a:rPr lang="it-IT" baseline="30000">
                  <a:cs typeface="+mn-cs"/>
                </a:rPr>
                <a:t>+</a:t>
              </a:r>
              <a:r>
                <a:rPr lang="en-US">
                  <a:cs typeface="+mn-cs"/>
                </a:rPr>
                <a:t>e</a:t>
              </a:r>
              <a:r>
                <a:rPr lang="en-US" baseline="30000">
                  <a:cs typeface="+mn-cs"/>
                </a:rPr>
                <a:t>-</a:t>
              </a:r>
              <a:r>
                <a:rPr lang="en-US">
                  <a:latin typeface="Symbol" charset="0"/>
                  <a:cs typeface="+mn-cs"/>
                </a:rPr>
                <a:t> </a:t>
              </a:r>
              <a:r>
                <a:rPr lang="en-US">
                  <a:cs typeface="Arial" charset="0"/>
                </a:rPr>
                <a:t>→</a:t>
              </a:r>
              <a:r>
                <a:rPr lang="en-US">
                  <a:latin typeface="Symbol" charset="0"/>
                  <a:cs typeface="+mn-cs"/>
                </a:rPr>
                <a:t>    y</a:t>
              </a:r>
              <a:r>
                <a:rPr lang="en-US">
                  <a:cs typeface="+mn-cs"/>
                </a:rPr>
                <a:t>’</a:t>
              </a:r>
              <a:endParaRPr lang="en-US" baseline="30000">
                <a:cs typeface="+mn-cs"/>
              </a:endParaRPr>
            </a:p>
          </p:txBody>
        </p:sp>
        <p:sp>
          <p:nvSpPr>
            <p:cNvPr id="36950" name="Rectangle 86"/>
            <p:cNvSpPr>
              <a:spLocks noChangeArrowheads="1"/>
            </p:cNvSpPr>
            <p:nvPr/>
          </p:nvSpPr>
          <p:spPr bwMode="auto">
            <a:xfrm>
              <a:off x="1020" y="880"/>
              <a:ext cx="396" cy="1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51" name="Rectangle 87"/>
            <p:cNvSpPr>
              <a:spLocks noChangeArrowheads="1"/>
            </p:cNvSpPr>
            <p:nvPr/>
          </p:nvSpPr>
          <p:spPr bwMode="auto">
            <a:xfrm>
              <a:off x="812" y="831"/>
              <a:ext cx="6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→ </a:t>
              </a:r>
              <a:r>
                <a:rPr lang="en-US">
                  <a:latin typeface="Symbol" charset="0"/>
                  <a:cs typeface="+mn-cs"/>
                </a:rPr>
                <a:t>gc</a:t>
              </a:r>
              <a:r>
                <a:rPr lang="en-US" baseline="-25000">
                  <a:cs typeface="+mn-cs"/>
                </a:rPr>
                <a:t>1,2</a:t>
              </a:r>
              <a:endParaRPr lang="it-IT">
                <a:cs typeface="+mn-cs"/>
              </a:endParaRPr>
            </a:p>
          </p:txBody>
        </p:sp>
        <p:sp>
          <p:nvSpPr>
            <p:cNvPr id="36952" name="Rectangle 88"/>
            <p:cNvSpPr>
              <a:spLocks noChangeArrowheads="1"/>
            </p:cNvSpPr>
            <p:nvPr/>
          </p:nvSpPr>
          <p:spPr bwMode="auto">
            <a:xfrm>
              <a:off x="1701" y="1103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→ </a:t>
              </a:r>
              <a:r>
                <a:rPr lang="en-US">
                  <a:latin typeface="Symbol" charset="0"/>
                  <a:cs typeface="+mn-cs"/>
                </a:rPr>
                <a:t>gg</a:t>
              </a:r>
              <a:r>
                <a:rPr lang="en-US">
                  <a:cs typeface="+mn-cs"/>
                </a:rPr>
                <a:t>e</a:t>
              </a:r>
              <a:r>
                <a:rPr lang="en-US" baseline="30000">
                  <a:cs typeface="+mn-cs"/>
                </a:rPr>
                <a:t>+</a:t>
              </a:r>
              <a:r>
                <a:rPr lang="en-US">
                  <a:cs typeface="+mn-cs"/>
                </a:rPr>
                <a:t>e</a:t>
              </a:r>
              <a:r>
                <a:rPr lang="en-US" baseline="30000">
                  <a:cs typeface="+mn-cs"/>
                </a:rPr>
                <a:t>-</a:t>
              </a:r>
              <a:endParaRPr lang="it-IT" baseline="30000">
                <a:cs typeface="+mn-cs"/>
              </a:endParaRPr>
            </a:p>
          </p:txBody>
        </p:sp>
        <p:sp>
          <p:nvSpPr>
            <p:cNvPr id="36953" name="Rectangle 89"/>
            <p:cNvSpPr>
              <a:spLocks noChangeArrowheads="1"/>
            </p:cNvSpPr>
            <p:nvPr/>
          </p:nvSpPr>
          <p:spPr bwMode="auto">
            <a:xfrm>
              <a:off x="1298" y="971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→ </a:t>
              </a:r>
              <a:r>
                <a:rPr lang="en-US">
                  <a:latin typeface="Symbol" charset="0"/>
                  <a:cs typeface="+mn-cs"/>
                </a:rPr>
                <a:t>gg</a:t>
              </a:r>
              <a:r>
                <a:rPr lang="en-US">
                  <a:cs typeface="+mn-cs"/>
                </a:rPr>
                <a:t>J</a:t>
              </a:r>
              <a:r>
                <a:rPr lang="en-US">
                  <a:latin typeface="Symbol" charset="0"/>
                  <a:cs typeface="+mn-cs"/>
                </a:rPr>
                <a:t>/y</a:t>
              </a:r>
              <a:endParaRPr lang="it-IT">
                <a:latin typeface="Symbol" charset="0"/>
                <a:cs typeface="+mn-cs"/>
              </a:endParaRPr>
            </a:p>
          </p:txBody>
        </p:sp>
      </p:grpSp>
      <p:sp>
        <p:nvSpPr>
          <p:cNvPr id="36954" name="Rectangle 90"/>
          <p:cNvSpPr>
            <a:spLocks noChangeArrowheads="1"/>
          </p:cNvSpPr>
          <p:nvPr/>
        </p:nvSpPr>
        <p:spPr bwMode="auto">
          <a:xfrm>
            <a:off x="369888" y="2708275"/>
            <a:ext cx="23796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>
                <a:cs typeface="+mn-cs"/>
              </a:rPr>
              <a:t> e</a:t>
            </a:r>
            <a:r>
              <a:rPr lang="en-US" baseline="30000">
                <a:cs typeface="+mn-cs"/>
              </a:rPr>
              <a:t>+</a:t>
            </a:r>
            <a:r>
              <a:rPr lang="en-US">
                <a:cs typeface="+mn-cs"/>
              </a:rPr>
              <a:t>e</a:t>
            </a:r>
            <a:r>
              <a:rPr lang="en-US" baseline="30000">
                <a:latin typeface="Symbol" charset="0"/>
                <a:cs typeface="+mn-cs"/>
              </a:rPr>
              <a:t>-</a:t>
            </a:r>
            <a:r>
              <a:rPr lang="en-US">
                <a:cs typeface="+mn-cs"/>
              </a:rPr>
              <a:t> interactions:</a:t>
            </a:r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658813" y="3146425"/>
            <a:ext cx="4895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>
                <a:cs typeface="+mn-cs"/>
              </a:rPr>
              <a:t>- Only 1</a:t>
            </a:r>
            <a:r>
              <a:rPr lang="en-US" baseline="30000">
                <a:cs typeface="+mn-cs"/>
              </a:rPr>
              <a:t>--</a:t>
            </a:r>
            <a:r>
              <a:rPr lang="en-US">
                <a:cs typeface="+mn-cs"/>
              </a:rPr>
              <a:t> states are formed</a:t>
            </a:r>
          </a:p>
          <a:p>
            <a:pPr lvl="1">
              <a:buFontTx/>
              <a:buChar char="-"/>
              <a:defRPr/>
            </a:pPr>
            <a:r>
              <a:rPr lang="en-US">
                <a:cs typeface="+mn-cs"/>
              </a:rPr>
              <a:t> Other states only by secondary </a:t>
            </a:r>
          </a:p>
          <a:p>
            <a:pPr lvl="1">
              <a:defRPr/>
            </a:pPr>
            <a:r>
              <a:rPr lang="en-US">
                <a:cs typeface="+mn-cs"/>
              </a:rPr>
              <a:t>  decays (moderate mass resolution)</a:t>
            </a:r>
            <a:endParaRPr lang="it-IT">
              <a:cs typeface="+mn-cs"/>
            </a:endParaRP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119063" y="5018088"/>
            <a:ext cx="44275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>
                <a:cs typeface="+mn-cs"/>
              </a:rPr>
              <a:t> All states directly formed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>
                <a:cs typeface="+mn-cs"/>
              </a:rPr>
              <a:t> (very good mass resolution)</a:t>
            </a:r>
          </a:p>
        </p:txBody>
      </p:sp>
      <p:grpSp>
        <p:nvGrpSpPr>
          <p:cNvPr id="36958" name="Group 94"/>
          <p:cNvGrpSpPr>
            <a:grpSpLocks/>
          </p:cNvGrpSpPr>
          <p:nvPr/>
        </p:nvGrpSpPr>
        <p:grpSpPr bwMode="auto">
          <a:xfrm>
            <a:off x="5294313" y="1473200"/>
            <a:ext cx="2624137" cy="1019175"/>
            <a:chOff x="3335" y="572"/>
            <a:chExt cx="1653" cy="642"/>
          </a:xfrm>
        </p:grpSpPr>
        <p:grpSp>
          <p:nvGrpSpPr>
            <p:cNvPr id="24592" name="Group 95"/>
            <p:cNvGrpSpPr>
              <a:grpSpLocks/>
            </p:cNvGrpSpPr>
            <p:nvPr/>
          </p:nvGrpSpPr>
          <p:grpSpPr bwMode="auto">
            <a:xfrm>
              <a:off x="3335" y="709"/>
              <a:ext cx="1653" cy="505"/>
              <a:chOff x="3335" y="709"/>
              <a:chExt cx="1653" cy="505"/>
            </a:xfrm>
          </p:grpSpPr>
          <p:sp>
            <p:nvSpPr>
              <p:cNvPr id="36960" name="Rectangle 96"/>
              <p:cNvSpPr>
                <a:spLocks noChangeArrowheads="1"/>
              </p:cNvSpPr>
              <p:nvPr/>
            </p:nvSpPr>
            <p:spPr bwMode="auto">
              <a:xfrm>
                <a:off x="3763" y="779"/>
                <a:ext cx="336" cy="180"/>
              </a:xfrm>
              <a:prstGeom prst="rect">
                <a:avLst/>
              </a:prstGeom>
              <a:solidFill>
                <a:srgbClr val="66FF66"/>
              </a:solidFill>
              <a:ln w="19050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61" name="Rectangle 97"/>
              <p:cNvSpPr>
                <a:spLocks noChangeArrowheads="1"/>
              </p:cNvSpPr>
              <p:nvPr/>
            </p:nvSpPr>
            <p:spPr bwMode="auto">
              <a:xfrm>
                <a:off x="3974" y="880"/>
                <a:ext cx="5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→ </a:t>
                </a:r>
                <a:r>
                  <a:rPr lang="en-US">
                    <a:latin typeface="Symbol" charset="0"/>
                    <a:cs typeface="+mn-cs"/>
                  </a:rPr>
                  <a:t>g</a:t>
                </a:r>
                <a:r>
                  <a:rPr lang="en-US">
                    <a:cs typeface="+mn-cs"/>
                  </a:rPr>
                  <a:t>J</a:t>
                </a:r>
                <a:r>
                  <a:rPr lang="en-US">
                    <a:latin typeface="Symbol" charset="0"/>
                    <a:cs typeface="+mn-cs"/>
                  </a:rPr>
                  <a:t>/y</a:t>
                </a:r>
                <a:endParaRPr lang="it-IT">
                  <a:latin typeface="Symbol" charset="0"/>
                  <a:cs typeface="+mn-cs"/>
                </a:endParaRPr>
              </a:p>
            </p:txBody>
          </p:sp>
          <p:sp>
            <p:nvSpPr>
              <p:cNvPr id="36962" name="Rectangle 98"/>
              <p:cNvSpPr>
                <a:spLocks noChangeArrowheads="1"/>
              </p:cNvSpPr>
              <p:nvPr/>
            </p:nvSpPr>
            <p:spPr bwMode="auto">
              <a:xfrm>
                <a:off x="4314" y="983"/>
                <a:ext cx="6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→ </a:t>
                </a:r>
                <a:r>
                  <a:rPr lang="en-US">
                    <a:latin typeface="Symbol" charset="0"/>
                    <a:cs typeface="+mn-cs"/>
                  </a:rPr>
                  <a:t>g</a:t>
                </a:r>
                <a:r>
                  <a:rPr lang="en-US">
                    <a:cs typeface="+mn-cs"/>
                  </a:rPr>
                  <a:t>e</a:t>
                </a:r>
                <a:r>
                  <a:rPr lang="en-US" baseline="30000">
                    <a:cs typeface="+mn-cs"/>
                  </a:rPr>
                  <a:t>+</a:t>
                </a:r>
                <a:r>
                  <a:rPr lang="en-US">
                    <a:cs typeface="+mn-cs"/>
                  </a:rPr>
                  <a:t>e</a:t>
                </a:r>
                <a:r>
                  <a:rPr lang="en-US" baseline="30000">
                    <a:latin typeface="Symbol" charset="0"/>
                    <a:cs typeface="+mn-cs"/>
                  </a:rPr>
                  <a:t>-</a:t>
                </a:r>
                <a:endParaRPr lang="it-IT" baseline="30000">
                  <a:latin typeface="Symbol" charset="0"/>
                  <a:cs typeface="+mn-cs"/>
                </a:endParaRPr>
              </a:p>
            </p:txBody>
          </p:sp>
          <p:sp>
            <p:nvSpPr>
              <p:cNvPr id="36963" name="Text Box 99"/>
              <p:cNvSpPr txBox="1">
                <a:spLocks noChangeArrowheads="1"/>
              </p:cNvSpPr>
              <p:nvPr/>
            </p:nvSpPr>
            <p:spPr bwMode="auto">
              <a:xfrm>
                <a:off x="3335" y="709"/>
                <a:ext cx="77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p </a:t>
                </a:r>
                <a:r>
                  <a:rPr lang="en-US">
                    <a:latin typeface="VerdanaBar" charset="0"/>
                    <a:cs typeface="+mn-cs"/>
                  </a:rPr>
                  <a:t>p</a:t>
                </a:r>
                <a:r>
                  <a:rPr lang="en-US">
                    <a:cs typeface="Arial" charset="0"/>
                  </a:rPr>
                  <a:t>→ </a:t>
                </a:r>
                <a:r>
                  <a:rPr lang="en-US">
                    <a:latin typeface="Symbol" charset="0"/>
                    <a:cs typeface="+mn-cs"/>
                  </a:rPr>
                  <a:t>c</a:t>
                </a:r>
                <a:r>
                  <a:rPr lang="en-US" baseline="-25000">
                    <a:cs typeface="Arial" charset="0"/>
                  </a:rPr>
                  <a:t>1,2</a:t>
                </a:r>
              </a:p>
            </p:txBody>
          </p:sp>
        </p:grpSp>
        <p:sp>
          <p:nvSpPr>
            <p:cNvPr id="36964" name="Text Box 100"/>
            <p:cNvSpPr txBox="1">
              <a:spLocks noChangeArrowheads="1"/>
            </p:cNvSpPr>
            <p:nvPr/>
          </p:nvSpPr>
          <p:spPr bwMode="auto">
            <a:xfrm>
              <a:off x="3346" y="57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6965" name="Rectangle 101"/>
          <p:cNvSpPr>
            <a:spLocks noChangeArrowheads="1"/>
          </p:cNvSpPr>
          <p:nvPr/>
        </p:nvSpPr>
        <p:spPr bwMode="auto">
          <a:xfrm>
            <a:off x="369888" y="4529138"/>
            <a:ext cx="1884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Symbol" charset="0"/>
              <a:buChar char="·"/>
              <a:defRPr/>
            </a:pPr>
            <a:r>
              <a:rPr lang="en-US">
                <a:cs typeface="+mn-cs"/>
              </a:rPr>
              <a:t> p</a:t>
            </a:r>
            <a:r>
              <a:rPr lang="en-US">
                <a:latin typeface="VerdanaBar" charset="0"/>
                <a:cs typeface="+mn-cs"/>
              </a:rPr>
              <a:t>p</a:t>
            </a:r>
            <a:r>
              <a:rPr lang="en-US">
                <a:cs typeface="+mn-cs"/>
              </a:rPr>
              <a:t> reactions:</a:t>
            </a:r>
          </a:p>
        </p:txBody>
      </p:sp>
      <p:grpSp>
        <p:nvGrpSpPr>
          <p:cNvPr id="36966" name="Group 102"/>
          <p:cNvGrpSpPr>
            <a:grpSpLocks/>
          </p:cNvGrpSpPr>
          <p:nvPr/>
        </p:nvGrpSpPr>
        <p:grpSpPr bwMode="auto">
          <a:xfrm>
            <a:off x="514350" y="6026150"/>
            <a:ext cx="7921625" cy="503238"/>
            <a:chOff x="249" y="3793"/>
            <a:chExt cx="4990" cy="317"/>
          </a:xfrm>
        </p:grpSpPr>
        <p:grpSp>
          <p:nvGrpSpPr>
            <p:cNvPr id="24586" name="Group 103"/>
            <p:cNvGrpSpPr>
              <a:grpSpLocks/>
            </p:cNvGrpSpPr>
            <p:nvPr/>
          </p:nvGrpSpPr>
          <p:grpSpPr bwMode="auto">
            <a:xfrm>
              <a:off x="2426" y="3793"/>
              <a:ext cx="2813" cy="317"/>
              <a:chOff x="2426" y="3793"/>
              <a:chExt cx="2813" cy="317"/>
            </a:xfrm>
          </p:grpSpPr>
          <p:sp>
            <p:nvSpPr>
              <p:cNvPr id="36968" name="AutoShape 104"/>
              <p:cNvSpPr>
                <a:spLocks noChangeArrowheads="1"/>
              </p:cNvSpPr>
              <p:nvPr/>
            </p:nvSpPr>
            <p:spPr bwMode="auto">
              <a:xfrm>
                <a:off x="2426" y="3793"/>
                <a:ext cx="2813" cy="31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69" name="Text Box 105"/>
              <p:cNvSpPr txBox="1">
                <a:spLocks noChangeArrowheads="1"/>
              </p:cNvSpPr>
              <p:nvPr/>
            </p:nvSpPr>
            <p:spPr bwMode="auto">
              <a:xfrm>
                <a:off x="2426" y="3838"/>
                <a:ext cx="27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>
                    <a:solidFill>
                      <a:srgbClr val="FF0000"/>
                    </a:solidFill>
                    <a:cs typeface="+mn-cs"/>
                  </a:rPr>
                  <a:t>Br(e</a:t>
                </a:r>
                <a:r>
                  <a:rPr lang="it-IT" baseline="30000">
                    <a:solidFill>
                      <a:srgbClr val="FF0000"/>
                    </a:solidFill>
                    <a:cs typeface="+mn-cs"/>
                  </a:rPr>
                  <a:t>+</a:t>
                </a:r>
                <a:r>
                  <a:rPr lang="it-IT">
                    <a:solidFill>
                      <a:srgbClr val="FF0000"/>
                    </a:solidFill>
                    <a:cs typeface="+mn-cs"/>
                  </a:rPr>
                  <a:t>e</a:t>
                </a:r>
                <a:r>
                  <a:rPr lang="it-IT" baseline="30000">
                    <a:solidFill>
                      <a:srgbClr val="FF0000"/>
                    </a:solidFill>
                    <a:cs typeface="+mn-cs"/>
                  </a:rPr>
                  <a:t>-</a:t>
                </a:r>
                <a:r>
                  <a:rPr lang="it-IT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it-IT">
                    <a:solidFill>
                      <a:srgbClr val="FF0000"/>
                    </a:solidFill>
                    <a:cs typeface="Arial" charset="0"/>
                  </a:rPr>
                  <a:t>→ </a:t>
                </a:r>
                <a:r>
                  <a:rPr lang="it-IT">
                    <a:solidFill>
                      <a:srgbClr val="FF0000"/>
                    </a:solidFill>
                    <a:latin typeface="Symbol" charset="0"/>
                    <a:cs typeface="Arial" charset="0"/>
                  </a:rPr>
                  <a:t>y</a:t>
                </a:r>
                <a:r>
                  <a:rPr lang="it-IT">
                    <a:solidFill>
                      <a:srgbClr val="FF0000"/>
                    </a:solidFill>
                    <a:cs typeface="Arial" charset="0"/>
                  </a:rPr>
                  <a:t>) </a:t>
                </a:r>
                <a:r>
                  <a:rPr lang="en-US">
                    <a:solidFill>
                      <a:srgbClr val="FF0000"/>
                    </a:solidFill>
                    <a:cs typeface="Arial" charset="0"/>
                  </a:rPr>
                  <a:t>·Br(</a:t>
                </a:r>
                <a:r>
                  <a:rPr lang="en-US">
                    <a:solidFill>
                      <a:srgbClr val="FF0000"/>
                    </a:solidFill>
                    <a:latin typeface="Symbol" charset="0"/>
                    <a:cs typeface="Arial" charset="0"/>
                  </a:rPr>
                  <a:t>y</a:t>
                </a:r>
                <a:r>
                  <a:rPr lang="en-US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it-IT">
                    <a:solidFill>
                      <a:srgbClr val="FF0000"/>
                    </a:solidFill>
                    <a:cs typeface="Arial" charset="0"/>
                  </a:rPr>
                  <a:t>→ </a:t>
                </a:r>
                <a:r>
                  <a:rPr lang="it-IT">
                    <a:solidFill>
                      <a:srgbClr val="FF0000"/>
                    </a:solidFill>
                    <a:latin typeface="Symbol" charset="0"/>
                    <a:cs typeface="Arial" charset="0"/>
                  </a:rPr>
                  <a:t>gh</a:t>
                </a:r>
                <a:r>
                  <a:rPr lang="it-IT" baseline="-25000">
                    <a:solidFill>
                      <a:srgbClr val="FF0000"/>
                    </a:solidFill>
                    <a:cs typeface="Arial" charset="0"/>
                  </a:rPr>
                  <a:t>c</a:t>
                </a:r>
                <a:r>
                  <a:rPr lang="it-IT">
                    <a:solidFill>
                      <a:srgbClr val="FF0000"/>
                    </a:solidFill>
                    <a:cs typeface="Arial" charset="0"/>
                  </a:rPr>
                  <a:t>) = 2.5 10</a:t>
                </a:r>
                <a:r>
                  <a:rPr lang="it-IT" baseline="30000">
                    <a:solidFill>
                      <a:srgbClr val="FF0000"/>
                    </a:solidFill>
                    <a:cs typeface="Arial" charset="0"/>
                  </a:rPr>
                  <a:t>-5</a:t>
                </a:r>
              </a:p>
            </p:txBody>
          </p:sp>
        </p:grpSp>
        <p:grpSp>
          <p:nvGrpSpPr>
            <p:cNvPr id="24587" name="Group 106"/>
            <p:cNvGrpSpPr>
              <a:grpSpLocks/>
            </p:cNvGrpSpPr>
            <p:nvPr/>
          </p:nvGrpSpPr>
          <p:grpSpPr bwMode="auto">
            <a:xfrm>
              <a:off x="249" y="3793"/>
              <a:ext cx="1833" cy="317"/>
              <a:chOff x="249" y="3793"/>
              <a:chExt cx="1747" cy="317"/>
            </a:xfrm>
          </p:grpSpPr>
          <p:sp>
            <p:nvSpPr>
              <p:cNvPr id="36971" name="AutoShape 107"/>
              <p:cNvSpPr>
                <a:spLocks noChangeArrowheads="1"/>
              </p:cNvSpPr>
              <p:nvPr/>
            </p:nvSpPr>
            <p:spPr bwMode="auto">
              <a:xfrm>
                <a:off x="249" y="3793"/>
                <a:ext cx="1747" cy="31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72" name="Text Box 108"/>
              <p:cNvSpPr txBox="1">
                <a:spLocks noChangeArrowheads="1"/>
              </p:cNvSpPr>
              <p:nvPr/>
            </p:nvSpPr>
            <p:spPr bwMode="auto">
              <a:xfrm>
                <a:off x="249" y="3838"/>
                <a:ext cx="17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>
                    <a:solidFill>
                      <a:srgbClr val="FF0000"/>
                    </a:solidFill>
                    <a:cs typeface="+mn-cs"/>
                  </a:rPr>
                  <a:t>Br(p</a:t>
                </a:r>
                <a:r>
                  <a:rPr lang="it-IT">
                    <a:solidFill>
                      <a:srgbClr val="FF0000"/>
                    </a:solidFill>
                    <a:latin typeface="VerdanaBar" charset="0"/>
                    <a:cs typeface="+mn-cs"/>
                  </a:rPr>
                  <a:t>p</a:t>
                </a:r>
                <a:r>
                  <a:rPr lang="it-IT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it-IT">
                    <a:solidFill>
                      <a:srgbClr val="FF0000"/>
                    </a:solidFill>
                    <a:cs typeface="Arial" charset="0"/>
                  </a:rPr>
                  <a:t>→ </a:t>
                </a:r>
                <a:r>
                  <a:rPr lang="it-IT">
                    <a:solidFill>
                      <a:srgbClr val="FF0000"/>
                    </a:solidFill>
                    <a:latin typeface="Symbol" charset="0"/>
                    <a:cs typeface="Arial" charset="0"/>
                  </a:rPr>
                  <a:t>h</a:t>
                </a:r>
                <a:r>
                  <a:rPr lang="it-IT" baseline="-25000">
                    <a:solidFill>
                      <a:srgbClr val="FF0000"/>
                    </a:solidFill>
                    <a:cs typeface="Arial" charset="0"/>
                  </a:rPr>
                  <a:t>c</a:t>
                </a:r>
                <a:r>
                  <a:rPr lang="it-IT">
                    <a:solidFill>
                      <a:srgbClr val="FF0000"/>
                    </a:solidFill>
                    <a:cs typeface="Arial" charset="0"/>
                  </a:rPr>
                  <a:t>)  = 1.2 10</a:t>
                </a:r>
                <a:r>
                  <a:rPr lang="it-IT" baseline="30000">
                    <a:solidFill>
                      <a:srgbClr val="FF0000"/>
                    </a:solidFill>
                    <a:cs typeface="Arial" charset="0"/>
                  </a:rPr>
                  <a:t>-3</a:t>
                </a:r>
              </a:p>
            </p:txBody>
          </p:sp>
        </p:grpSp>
      </p:grpSp>
      <p:sp>
        <p:nvSpPr>
          <p:cNvPr id="36973" name="Text Box 109"/>
          <p:cNvSpPr txBox="1">
            <a:spLocks noChangeArrowheads="1"/>
          </p:cNvSpPr>
          <p:nvPr/>
        </p:nvSpPr>
        <p:spPr bwMode="auto">
          <a:xfrm>
            <a:off x="339725" y="201613"/>
            <a:ext cx="6248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de-DE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Charmonium spectroscopy</a:t>
            </a:r>
            <a:endParaRPr lang="it-IT" sz="3200" b="1" i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55" grpId="0"/>
      <p:bldP spid="369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Res_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25146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539750" y="2708275"/>
          <a:ext cx="4191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" name="Equation" r:id="rId4" imgW="4191000" imgH="850900" progId="Equation.3">
                  <p:embed/>
                </p:oleObj>
              </mc:Choice>
              <mc:Fallback>
                <p:oleObj name="Equation" r:id="rId4" imgW="4191000" imgH="850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8275"/>
                        <a:ext cx="41910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11188" y="1412875"/>
            <a:ext cx="448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>
                <a:solidFill>
                  <a:srgbClr val="3333CC"/>
                </a:solidFill>
                <a:cs typeface="+mn-cs"/>
              </a:rPr>
              <a:t>The cross section for the process:</a:t>
            </a:r>
          </a:p>
          <a:p>
            <a:pPr algn="ctr">
              <a:defRPr/>
            </a:pPr>
            <a:r>
              <a:rPr lang="it-IT">
                <a:solidFill>
                  <a:srgbClr val="FF0000"/>
                </a:solidFill>
                <a:latin typeface="VerdanaBar" charset="0"/>
                <a:cs typeface="Arial" charset="0"/>
                <a:sym typeface="Symbol" charset="0"/>
              </a:rPr>
              <a:t>p</a:t>
            </a:r>
            <a:r>
              <a:rPr lang="it-IT">
                <a:solidFill>
                  <a:srgbClr val="FF0000"/>
                </a:solidFill>
                <a:cs typeface="Arial" charset="0"/>
                <a:sym typeface="Symbol" charset="0"/>
              </a:rPr>
              <a:t>p</a:t>
            </a:r>
            <a:r>
              <a:rPr lang="it-IT">
                <a:solidFill>
                  <a:srgbClr val="FF0000"/>
                </a:solidFill>
                <a:latin typeface="Arial" charset="0"/>
                <a:cs typeface="Arial" charset="0"/>
                <a:sym typeface="Symbol" charset="0"/>
              </a:rPr>
              <a:t>→</a:t>
            </a:r>
            <a:r>
              <a:rPr lang="it-IT">
                <a:solidFill>
                  <a:srgbClr val="FF0000"/>
                </a:solidFill>
                <a:latin typeface="VerdanaBar" charset="0"/>
                <a:cs typeface="Arial" charset="0"/>
                <a:sym typeface="Symbol" charset="0"/>
              </a:rPr>
              <a:t>c</a:t>
            </a:r>
            <a:r>
              <a:rPr lang="it-IT">
                <a:solidFill>
                  <a:srgbClr val="FF0000"/>
                </a:solidFill>
                <a:cs typeface="Arial" charset="0"/>
                <a:sym typeface="Symbol" charset="0"/>
              </a:rPr>
              <a:t>c</a:t>
            </a:r>
            <a:r>
              <a:rPr lang="it-IT">
                <a:solidFill>
                  <a:srgbClr val="FF0000"/>
                </a:solidFill>
                <a:latin typeface="Arial" charset="0"/>
                <a:cs typeface="Arial" charset="0"/>
                <a:sym typeface="Symbol" charset="0"/>
              </a:rPr>
              <a:t>→</a:t>
            </a:r>
            <a:r>
              <a:rPr lang="it-IT">
                <a:solidFill>
                  <a:srgbClr val="FF0000"/>
                </a:solidFill>
                <a:cs typeface="+mn-cs"/>
                <a:sym typeface="Symbol" charset="0"/>
              </a:rPr>
              <a:t>final state</a:t>
            </a:r>
          </a:p>
          <a:p>
            <a:pPr algn="ctr">
              <a:defRPr/>
            </a:pPr>
            <a:r>
              <a:rPr lang="it-IT">
                <a:solidFill>
                  <a:srgbClr val="3333CC"/>
                </a:solidFill>
                <a:cs typeface="+mn-cs"/>
                <a:sym typeface="Symbol" charset="0"/>
              </a:rPr>
              <a:t>is given by the Breit-Wigner formula: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95288" y="3795713"/>
            <a:ext cx="805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rgbClr val="3333CC"/>
                </a:solidFill>
                <a:cs typeface="+mn-cs"/>
              </a:rPr>
              <a:t>The production rate </a:t>
            </a:r>
            <a:r>
              <a:rPr lang="it-IT">
                <a:solidFill>
                  <a:srgbClr val="3333CC"/>
                </a:solidFill>
                <a:cs typeface="+mn-cs"/>
                <a:sym typeface="Symbol" charset="0"/>
              </a:rPr>
              <a:t> </a:t>
            </a:r>
            <a:r>
              <a:rPr lang="it-IT">
                <a:solidFill>
                  <a:srgbClr val="3333CC"/>
                </a:solidFill>
                <a:cs typeface="+mn-cs"/>
              </a:rPr>
              <a:t>is a convolution of the</a:t>
            </a:r>
          </a:p>
          <a:p>
            <a:pPr>
              <a:defRPr/>
            </a:pPr>
            <a:r>
              <a:rPr lang="it-IT">
                <a:solidFill>
                  <a:srgbClr val="3333CC"/>
                </a:solidFill>
                <a:cs typeface="+mn-cs"/>
              </a:rPr>
              <a:t>BW cross section and the beam energy distribution function </a:t>
            </a:r>
            <a:r>
              <a:rPr lang="it-IT" i="1">
                <a:solidFill>
                  <a:srgbClr val="3333CC"/>
                </a:solidFill>
                <a:cs typeface="+mn-cs"/>
              </a:rPr>
              <a:t>f(E,</a:t>
            </a:r>
            <a:r>
              <a:rPr lang="it-IT" i="1">
                <a:solidFill>
                  <a:srgbClr val="3333CC"/>
                </a:solidFill>
                <a:cs typeface="+mn-cs"/>
                <a:sym typeface="Symbol" charset="0"/>
              </a:rPr>
              <a:t>E)</a:t>
            </a:r>
            <a:r>
              <a:rPr lang="it-IT" i="1">
                <a:solidFill>
                  <a:srgbClr val="3333CC"/>
                </a:solidFill>
                <a:cs typeface="+mn-cs"/>
              </a:rPr>
              <a:t>:</a:t>
            </a:r>
          </a:p>
        </p:txBody>
      </p:sp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417763" y="4703763"/>
          <a:ext cx="424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Equation" r:id="rId6" imgW="4241800" imgH="381000" progId="Equation.3">
                  <p:embed/>
                </p:oleObj>
              </mc:Choice>
              <mc:Fallback>
                <p:oleObj name="Equation" r:id="rId6" imgW="4241800" imgH="38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4703763"/>
                        <a:ext cx="424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95288" y="5321300"/>
            <a:ext cx="83962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rgbClr val="3333CC"/>
                </a:solidFill>
                <a:cs typeface="+mn-cs"/>
              </a:rPr>
              <a:t>The resonance mass </a:t>
            </a:r>
            <a:r>
              <a:rPr lang="it-IT" i="1">
                <a:solidFill>
                  <a:srgbClr val="3333CC"/>
                </a:solidFill>
                <a:cs typeface="+mn-cs"/>
              </a:rPr>
              <a:t>M</a:t>
            </a:r>
            <a:r>
              <a:rPr lang="it-IT" i="1" baseline="-25000">
                <a:solidFill>
                  <a:srgbClr val="3333CC"/>
                </a:solidFill>
                <a:cs typeface="+mn-cs"/>
              </a:rPr>
              <a:t>R</a:t>
            </a:r>
            <a:r>
              <a:rPr lang="it-IT">
                <a:solidFill>
                  <a:srgbClr val="3333CC"/>
                </a:solidFill>
                <a:cs typeface="+mn-cs"/>
              </a:rPr>
              <a:t>, total width </a:t>
            </a:r>
            <a:r>
              <a:rPr lang="it-IT" i="1">
                <a:solidFill>
                  <a:srgbClr val="3333CC"/>
                </a:solidFill>
                <a:cs typeface="+mn-cs"/>
                <a:sym typeface="Symbol" charset="0"/>
              </a:rPr>
              <a:t></a:t>
            </a:r>
            <a:r>
              <a:rPr lang="it-IT" i="1" baseline="-25000">
                <a:solidFill>
                  <a:srgbClr val="3333CC"/>
                </a:solidFill>
                <a:cs typeface="+mn-cs"/>
                <a:sym typeface="Symbol" charset="0"/>
              </a:rPr>
              <a:t>R</a:t>
            </a:r>
            <a:r>
              <a:rPr lang="it-IT">
                <a:solidFill>
                  <a:srgbClr val="3333CC"/>
                </a:solidFill>
                <a:cs typeface="+mn-cs"/>
                <a:sym typeface="Symbol" charset="0"/>
              </a:rPr>
              <a:t> and product of branching ratios</a:t>
            </a:r>
          </a:p>
          <a:p>
            <a:pPr>
              <a:defRPr/>
            </a:pPr>
            <a:r>
              <a:rPr lang="it-IT">
                <a:solidFill>
                  <a:srgbClr val="3333CC"/>
                </a:solidFill>
                <a:cs typeface="+mn-cs"/>
                <a:sym typeface="Symbol" charset="0"/>
              </a:rPr>
              <a:t>into the initial and final state </a:t>
            </a:r>
            <a:r>
              <a:rPr lang="it-IT" i="1">
                <a:solidFill>
                  <a:srgbClr val="3333CC"/>
                </a:solidFill>
                <a:cs typeface="+mn-cs"/>
                <a:sym typeface="Symbol" charset="0"/>
              </a:rPr>
              <a:t>B</a:t>
            </a:r>
            <a:r>
              <a:rPr lang="it-IT" i="1" baseline="-25000">
                <a:solidFill>
                  <a:srgbClr val="3333CC"/>
                </a:solidFill>
                <a:cs typeface="+mn-cs"/>
                <a:sym typeface="Symbol" charset="0"/>
              </a:rPr>
              <a:t>in</a:t>
            </a:r>
            <a:r>
              <a:rPr lang="it-IT" i="1">
                <a:solidFill>
                  <a:srgbClr val="3333CC"/>
                </a:solidFill>
                <a:cs typeface="+mn-cs"/>
                <a:sym typeface="Symbol" charset="0"/>
              </a:rPr>
              <a:t>B</a:t>
            </a:r>
            <a:r>
              <a:rPr lang="it-IT" i="1" baseline="-25000">
                <a:solidFill>
                  <a:srgbClr val="3333CC"/>
                </a:solidFill>
                <a:cs typeface="+mn-cs"/>
                <a:sym typeface="Symbol" charset="0"/>
              </a:rPr>
              <a:t>out</a:t>
            </a:r>
            <a:r>
              <a:rPr lang="it-IT">
                <a:solidFill>
                  <a:srgbClr val="3333CC"/>
                </a:solidFill>
                <a:cs typeface="+mn-cs"/>
                <a:sym typeface="Symbol" charset="0"/>
              </a:rPr>
              <a:t> can be extracted by measuring the</a:t>
            </a:r>
          </a:p>
          <a:p>
            <a:pPr>
              <a:defRPr/>
            </a:pPr>
            <a:r>
              <a:rPr lang="it-IT">
                <a:solidFill>
                  <a:srgbClr val="3333CC"/>
                </a:solidFill>
                <a:cs typeface="+mn-cs"/>
                <a:sym typeface="Symbol" charset="0"/>
              </a:rPr>
              <a:t>formation rate for that resonance as a function of the cm energy </a:t>
            </a:r>
            <a:r>
              <a:rPr lang="it-IT" i="1">
                <a:solidFill>
                  <a:srgbClr val="3333CC"/>
                </a:solidFill>
                <a:cs typeface="+mn-cs"/>
                <a:sym typeface="Symbol" charset="0"/>
              </a:rPr>
              <a:t>E</a:t>
            </a:r>
            <a:r>
              <a:rPr lang="it-IT">
                <a:solidFill>
                  <a:srgbClr val="3333CC"/>
                </a:solidFill>
                <a:cs typeface="+mn-cs"/>
                <a:sym typeface="Symbol" charset="0"/>
              </a:rPr>
              <a:t>.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9725" y="201613"/>
            <a:ext cx="6248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de-DE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Charmonium spectroscopy</a:t>
            </a:r>
            <a:endParaRPr lang="it-IT" sz="3200" b="1" i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68313" y="1341438"/>
            <a:ext cx="84248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r>
              <a:rPr lang="en-US" dirty="0">
                <a:cs typeface="+mn-cs"/>
              </a:rPr>
              <a:t>States </a:t>
            </a:r>
            <a:r>
              <a:rPr lang="en-US" dirty="0">
                <a:solidFill>
                  <a:srgbClr val="FF0000"/>
                </a:solidFill>
                <a:cs typeface="+mn-cs"/>
              </a:rPr>
              <a:t>below D</a:t>
            </a:r>
            <a:r>
              <a:rPr lang="en-US" dirty="0">
                <a:solidFill>
                  <a:srgbClr val="FF0000"/>
                </a:solidFill>
                <a:latin typeface="VerdanaBar" charset="0"/>
                <a:cs typeface="+mn-cs"/>
              </a:rPr>
              <a:t>D</a:t>
            </a:r>
            <a:r>
              <a:rPr lang="en-US" dirty="0">
                <a:solidFill>
                  <a:srgbClr val="FF0000"/>
                </a:solidFill>
                <a:cs typeface="+mn-cs"/>
              </a:rPr>
              <a:t> threshold</a:t>
            </a:r>
            <a:r>
              <a:rPr lang="en-US" dirty="0">
                <a:cs typeface="+mn-cs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The study of the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h</a:t>
            </a:r>
            <a:r>
              <a:rPr lang="en-US" baseline="-25000" dirty="0" err="1">
                <a:solidFill>
                  <a:srgbClr val="FF0000"/>
                </a:solidFill>
                <a:cs typeface="+mn-cs"/>
              </a:rPr>
              <a:t>c</a:t>
            </a:r>
            <a:r>
              <a:rPr lang="en-US" dirty="0">
                <a:cs typeface="+mn-cs"/>
              </a:rPr>
              <a:t> remains of very high priority. The width can  be determined precisely with an energy scan of the resonance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dirty="0">
                <a:cs typeface="+mn-cs"/>
                <a:sym typeface="Symbol" charset="0"/>
              </a:rPr>
              <a:t>The study of the </a:t>
            </a:r>
            <a:r>
              <a:rPr lang="en-US" dirty="0">
                <a:solidFill>
                  <a:srgbClr val="FF0000"/>
                </a:solidFill>
                <a:cs typeface="+mn-cs"/>
                <a:sym typeface="Symbol" charset="0"/>
              </a:rPr>
              <a:t></a:t>
            </a:r>
            <a:r>
              <a:rPr lang="en-US" baseline="-25000" dirty="0">
                <a:solidFill>
                  <a:srgbClr val="FF0000"/>
                </a:solidFill>
                <a:cs typeface="+mn-cs"/>
                <a:sym typeface="Symbol" charset="0"/>
              </a:rPr>
              <a:t>c</a:t>
            </a:r>
            <a:r>
              <a:rPr lang="en-US" dirty="0">
                <a:cs typeface="+mn-cs"/>
                <a:sym typeface="Symbol" charset="0"/>
              </a:rPr>
              <a:t> is just started. Small splitting from the  have to be understood. Width and decay modes must be measured.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r>
              <a:rPr lang="en-US" dirty="0">
                <a:cs typeface="+mn-cs"/>
                <a:sym typeface="Symbol" charset="0"/>
              </a:rPr>
              <a:t>The energy </a:t>
            </a:r>
            <a:r>
              <a:rPr lang="en-US" dirty="0">
                <a:solidFill>
                  <a:srgbClr val="FF0000"/>
                </a:solidFill>
                <a:cs typeface="+mn-cs"/>
                <a:sym typeface="Symbol" charset="0"/>
              </a:rPr>
              <a:t>region above open charm threshold is the most interesting for the future </a:t>
            </a:r>
            <a:r>
              <a:rPr lang="en-US" dirty="0">
                <a:cs typeface="+mn-cs"/>
                <a:sym typeface="Symbol" charset="0"/>
              </a:rPr>
              <a:t>and will have to be explored in great detail: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dirty="0">
                <a:cs typeface="+mn-cs"/>
                <a:sym typeface="Symbol" charset="0"/>
              </a:rPr>
              <a:t>find all missing states, measure their properties.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dirty="0">
                <a:cs typeface="+mn-cs"/>
                <a:sym typeface="Symbol" charset="0"/>
              </a:rPr>
              <a:t>explain nature of existing states (X(3872), Y(3940) ...)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dirty="0">
                <a:cs typeface="+mn-cs"/>
                <a:sym typeface="Symbol" charset="0"/>
              </a:rPr>
              <a:t>study </a:t>
            </a:r>
            <a:r>
              <a:rPr lang="en-US" dirty="0" err="1">
                <a:cs typeface="+mn-cs"/>
                <a:sym typeface="Symbol" charset="0"/>
              </a:rPr>
              <a:t>radiative</a:t>
            </a:r>
            <a:r>
              <a:rPr lang="en-US" dirty="0">
                <a:cs typeface="+mn-cs"/>
                <a:sym typeface="Symbol" charset="0"/>
              </a:rPr>
              <a:t> and strong decays,  e.g. </a:t>
            </a:r>
            <a:r>
              <a:rPr lang="en-US" dirty="0">
                <a:solidFill>
                  <a:srgbClr val="FF0000"/>
                </a:solidFill>
                <a:cs typeface="+mn-cs"/>
                <a:sym typeface="Symbol" charset="0"/>
              </a:rPr>
              <a:t>(4040)D</a:t>
            </a:r>
            <a:r>
              <a:rPr lang="en-US" baseline="30000" dirty="0">
                <a:solidFill>
                  <a:srgbClr val="FF0000"/>
                </a:solidFill>
                <a:cs typeface="+mn-cs"/>
                <a:sym typeface="Symbol" charset="0"/>
              </a:rPr>
              <a:t>*</a:t>
            </a:r>
            <a:r>
              <a:rPr lang="en-US" dirty="0">
                <a:solidFill>
                  <a:srgbClr val="FF0000"/>
                </a:solidFill>
                <a:cs typeface="+mn-cs"/>
                <a:sym typeface="Symbol" charset="0"/>
              </a:rPr>
              <a:t>D</a:t>
            </a:r>
            <a:r>
              <a:rPr lang="en-US" baseline="30000" dirty="0">
                <a:solidFill>
                  <a:srgbClr val="FF0000"/>
                </a:solidFill>
                <a:cs typeface="+mn-cs"/>
                <a:sym typeface="Symbol" charset="0"/>
              </a:rPr>
              <a:t>*</a:t>
            </a:r>
            <a:r>
              <a:rPr lang="en-US" dirty="0">
                <a:cs typeface="+mn-cs"/>
                <a:sym typeface="Symbol" charset="0"/>
              </a:rPr>
              <a:t> and      </a:t>
            </a:r>
            <a:r>
              <a:rPr lang="en-US" dirty="0">
                <a:solidFill>
                  <a:srgbClr val="FF0000"/>
                </a:solidFill>
                <a:cs typeface="+mn-cs"/>
                <a:sym typeface="Symbol" charset="0"/>
              </a:rPr>
              <a:t>(4160)D</a:t>
            </a:r>
            <a:r>
              <a:rPr lang="en-US" baseline="30000" dirty="0">
                <a:solidFill>
                  <a:srgbClr val="FF0000"/>
                </a:solidFill>
                <a:cs typeface="+mn-cs"/>
                <a:sym typeface="Symbol" charset="0"/>
              </a:rPr>
              <a:t>*</a:t>
            </a:r>
            <a:r>
              <a:rPr lang="en-US" dirty="0">
                <a:solidFill>
                  <a:srgbClr val="FF0000"/>
                </a:solidFill>
                <a:cs typeface="+mn-cs"/>
                <a:sym typeface="Symbol" charset="0"/>
              </a:rPr>
              <a:t>D</a:t>
            </a:r>
            <a:r>
              <a:rPr lang="en-US" baseline="30000" dirty="0">
                <a:solidFill>
                  <a:srgbClr val="FF0000"/>
                </a:solidFill>
                <a:cs typeface="+mn-cs"/>
                <a:sym typeface="Symbol" charset="0"/>
              </a:rPr>
              <a:t>*</a:t>
            </a:r>
            <a:r>
              <a:rPr lang="en-US" dirty="0">
                <a:cs typeface="+mn-cs"/>
                <a:sym typeface="Symbol" charset="0"/>
              </a:rPr>
              <a:t> , multi amplitude modes which can test the mechanisms of the open-charm decay. 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87338" y="44450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What PANDA can do for charmonium physics?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735263" y="5038144"/>
            <a:ext cx="18097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08863" y="4765792"/>
            <a:ext cx="18097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PandaLogo2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6165850"/>
            <a:ext cx="1905000" cy="457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PandaLogo2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6165850"/>
            <a:ext cx="1905000" cy="457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87338" y="44450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What PANDA can do for charmonium physics?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73100" y="15875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r>
              <a:rPr lang="it-IT" sz="2000" dirty="0">
                <a:cs typeface="+mn-cs"/>
              </a:rPr>
              <a:t>At 2</a:t>
            </a:r>
            <a:r>
              <a:rPr lang="it-IT" sz="2000" dirty="0">
                <a:cs typeface="+mn-cs"/>
                <a:sym typeface="Symbol" charset="0"/>
              </a:rPr>
              <a:t>10</a:t>
            </a:r>
            <a:r>
              <a:rPr lang="it-IT" sz="2000" baseline="30000" dirty="0">
                <a:cs typeface="+mn-cs"/>
                <a:sym typeface="Symbol" charset="0"/>
              </a:rPr>
              <a:t>32</a:t>
            </a:r>
            <a:r>
              <a:rPr lang="it-IT" sz="2000" dirty="0">
                <a:cs typeface="+mn-cs"/>
                <a:sym typeface="Symbol" charset="0"/>
              </a:rPr>
              <a:t>cm</a:t>
            </a:r>
            <a:r>
              <a:rPr lang="it-IT" sz="2000" baseline="30000" dirty="0">
                <a:cs typeface="+mn-cs"/>
                <a:sym typeface="Symbol" charset="0"/>
              </a:rPr>
              <a:t>-2</a:t>
            </a:r>
            <a:r>
              <a:rPr lang="it-IT" sz="2000" dirty="0">
                <a:cs typeface="+mn-cs"/>
                <a:sym typeface="Symbol" charset="0"/>
              </a:rPr>
              <a:t>s</a:t>
            </a:r>
            <a:r>
              <a:rPr lang="it-IT" sz="2000" baseline="30000" dirty="0">
                <a:cs typeface="+mn-cs"/>
                <a:sym typeface="Symbol" charset="0"/>
              </a:rPr>
              <a:t>-1</a:t>
            </a:r>
            <a:r>
              <a:rPr lang="it-IT" sz="2000" dirty="0">
                <a:cs typeface="+mn-cs"/>
                <a:sym typeface="Symbol" charset="0"/>
              </a:rPr>
              <a:t> accumulate 8 pb</a:t>
            </a:r>
            <a:r>
              <a:rPr lang="it-IT" sz="2000" baseline="30000" dirty="0">
                <a:cs typeface="+mn-cs"/>
                <a:sym typeface="Symbol" charset="0"/>
              </a:rPr>
              <a:t>-1</a:t>
            </a:r>
            <a:r>
              <a:rPr lang="it-IT" sz="2000" dirty="0">
                <a:cs typeface="+mn-cs"/>
                <a:sym typeface="Symbol" charset="0"/>
              </a:rPr>
              <a:t>/</a:t>
            </a:r>
            <a:r>
              <a:rPr lang="it-IT" sz="2000" dirty="0" err="1">
                <a:cs typeface="+mn-cs"/>
                <a:sym typeface="Symbol" charset="0"/>
              </a:rPr>
              <a:t>day</a:t>
            </a:r>
            <a:r>
              <a:rPr lang="it-IT" sz="2000" dirty="0">
                <a:cs typeface="+mn-cs"/>
                <a:sym typeface="Symbol" charset="0"/>
              </a:rPr>
              <a:t> (</a:t>
            </a:r>
            <a:r>
              <a:rPr lang="it-IT" sz="2000" dirty="0" err="1">
                <a:cs typeface="+mn-cs"/>
                <a:sym typeface="Symbol" charset="0"/>
              </a:rPr>
              <a:t>assuming</a:t>
            </a:r>
            <a:r>
              <a:rPr lang="it-IT" sz="2000" dirty="0">
                <a:cs typeface="+mn-cs"/>
                <a:sym typeface="Symbol" charset="0"/>
              </a:rPr>
              <a:t> 50 % </a:t>
            </a:r>
            <a:r>
              <a:rPr lang="it-IT" sz="2000" dirty="0" err="1">
                <a:cs typeface="+mn-cs"/>
                <a:sym typeface="Symbol" charset="0"/>
              </a:rPr>
              <a:t>overall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efficiency</a:t>
            </a:r>
            <a:r>
              <a:rPr lang="it-IT" sz="2000" dirty="0">
                <a:cs typeface="+mn-cs"/>
                <a:sym typeface="Symbol" charset="0"/>
              </a:rPr>
              <a:t>) 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 10</a:t>
            </a:r>
            <a:r>
              <a:rPr lang="it-IT" sz="2000" baseline="30000" dirty="0">
                <a:solidFill>
                  <a:srgbClr val="FF0000"/>
                </a:solidFill>
                <a:cs typeface="+mn-cs"/>
                <a:sym typeface="Symbol" charset="0"/>
              </a:rPr>
              <a:t>4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10</a:t>
            </a:r>
            <a:r>
              <a:rPr lang="it-IT" sz="2000" baseline="30000" dirty="0">
                <a:solidFill>
                  <a:srgbClr val="FF0000"/>
                </a:solidFill>
                <a:cs typeface="+mn-cs"/>
                <a:sym typeface="Symbol" charset="0"/>
              </a:rPr>
              <a:t>7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(c</a:t>
            </a:r>
            <a:r>
              <a:rPr lang="it-IT" sz="2000" dirty="0">
                <a:solidFill>
                  <a:srgbClr val="FF0000"/>
                </a:solidFill>
                <a:latin typeface="VerdanaBar" charset="0"/>
                <a:cs typeface="+mn-cs"/>
                <a:sym typeface="Symbol" charset="0"/>
              </a:rPr>
              <a:t>c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)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states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/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day</a:t>
            </a:r>
            <a:r>
              <a:rPr lang="it-IT" sz="2000" dirty="0">
                <a:cs typeface="+mn-cs"/>
                <a:sym typeface="Symbo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endParaRPr lang="it-IT" sz="2000" dirty="0">
              <a:cs typeface="+mn-cs"/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r>
              <a:rPr lang="it-IT" sz="2000" dirty="0">
                <a:cs typeface="+mn-cs"/>
              </a:rPr>
              <a:t>Total </a:t>
            </a:r>
            <a:r>
              <a:rPr lang="it-IT" sz="2000" dirty="0" err="1">
                <a:cs typeface="+mn-cs"/>
              </a:rPr>
              <a:t>integrated</a:t>
            </a:r>
            <a:r>
              <a:rPr lang="it-IT" sz="2000" dirty="0">
                <a:cs typeface="+mn-cs"/>
              </a:rPr>
              <a:t> </a:t>
            </a:r>
            <a:r>
              <a:rPr lang="it-IT" sz="2000" dirty="0" err="1">
                <a:cs typeface="+mn-cs"/>
              </a:rPr>
              <a:t>luminosity</a:t>
            </a:r>
            <a:r>
              <a:rPr lang="it-IT" sz="2000" dirty="0">
                <a:cs typeface="+mn-cs"/>
              </a:rPr>
              <a:t> </a:t>
            </a:r>
            <a:r>
              <a:rPr lang="it-IT" sz="2000" dirty="0">
                <a:solidFill>
                  <a:srgbClr val="FF0000"/>
                </a:solidFill>
                <a:cs typeface="+mn-cs"/>
              </a:rPr>
              <a:t>1.5 fb</a:t>
            </a:r>
            <a:r>
              <a:rPr lang="it-IT" sz="2000" baseline="30000" dirty="0">
                <a:solidFill>
                  <a:srgbClr val="FF0000"/>
                </a:solidFill>
                <a:cs typeface="+mn-cs"/>
              </a:rPr>
              <a:t>-1</a:t>
            </a:r>
            <a:r>
              <a:rPr lang="it-IT" sz="2000" dirty="0">
                <a:solidFill>
                  <a:srgbClr val="FF0000"/>
                </a:solidFill>
                <a:cs typeface="+mn-cs"/>
              </a:rPr>
              <a:t>/</a:t>
            </a:r>
            <a:r>
              <a:rPr lang="it-IT" sz="2000" dirty="0" err="1">
                <a:solidFill>
                  <a:srgbClr val="FF0000"/>
                </a:solidFill>
                <a:cs typeface="+mn-cs"/>
              </a:rPr>
              <a:t>year</a:t>
            </a:r>
            <a:r>
              <a:rPr lang="it-IT" sz="2000" dirty="0">
                <a:cs typeface="+mn-cs"/>
              </a:rPr>
              <a:t> (</a:t>
            </a:r>
            <a:r>
              <a:rPr lang="it-IT" sz="2000" dirty="0" err="1">
                <a:cs typeface="+mn-cs"/>
              </a:rPr>
              <a:t>at</a:t>
            </a:r>
            <a:r>
              <a:rPr lang="it-IT" sz="2000" dirty="0">
                <a:cs typeface="+mn-cs"/>
              </a:rPr>
              <a:t> 2</a:t>
            </a:r>
            <a:r>
              <a:rPr lang="it-IT" sz="2000" dirty="0">
                <a:cs typeface="+mn-cs"/>
                <a:sym typeface="Symbol" charset="0"/>
              </a:rPr>
              <a:t>10</a:t>
            </a:r>
            <a:r>
              <a:rPr lang="it-IT" sz="2000" baseline="30000" dirty="0">
                <a:cs typeface="+mn-cs"/>
                <a:sym typeface="Symbol" charset="0"/>
              </a:rPr>
              <a:t>32</a:t>
            </a:r>
            <a:r>
              <a:rPr lang="it-IT" sz="2000" dirty="0">
                <a:cs typeface="+mn-cs"/>
                <a:sym typeface="Symbol" charset="0"/>
              </a:rPr>
              <a:t>cm</a:t>
            </a:r>
            <a:r>
              <a:rPr lang="it-IT" sz="2000" baseline="30000" dirty="0">
                <a:cs typeface="+mn-cs"/>
                <a:sym typeface="Symbol" charset="0"/>
              </a:rPr>
              <a:t>-2</a:t>
            </a:r>
            <a:r>
              <a:rPr lang="it-IT" sz="2000" dirty="0">
                <a:cs typeface="+mn-cs"/>
                <a:sym typeface="Symbol" charset="0"/>
              </a:rPr>
              <a:t>s</a:t>
            </a:r>
            <a:r>
              <a:rPr lang="it-IT" sz="2000" baseline="30000" dirty="0">
                <a:cs typeface="+mn-cs"/>
                <a:sym typeface="Symbol" charset="0"/>
              </a:rPr>
              <a:t>-1</a:t>
            </a:r>
            <a:r>
              <a:rPr lang="it-IT" sz="2000" dirty="0">
                <a:cs typeface="+mn-cs"/>
                <a:sym typeface="Symbol" charset="0"/>
              </a:rPr>
              <a:t>, </a:t>
            </a:r>
            <a:r>
              <a:rPr lang="it-IT" sz="2000" dirty="0" err="1">
                <a:cs typeface="+mn-cs"/>
                <a:sym typeface="Symbol" charset="0"/>
              </a:rPr>
              <a:t>assuming</a:t>
            </a:r>
            <a:r>
              <a:rPr lang="it-IT" sz="2000" dirty="0">
                <a:cs typeface="+mn-cs"/>
                <a:sym typeface="Symbol" charset="0"/>
              </a:rPr>
              <a:t> 6 </a:t>
            </a:r>
            <a:r>
              <a:rPr lang="it-IT" sz="2000" dirty="0" err="1">
                <a:cs typeface="+mn-cs"/>
                <a:sym typeface="Symbol" charset="0"/>
              </a:rPr>
              <a:t>months</a:t>
            </a:r>
            <a:r>
              <a:rPr lang="it-IT" sz="2000" dirty="0">
                <a:cs typeface="+mn-cs"/>
                <a:sym typeface="Symbol" charset="0"/>
              </a:rPr>
              <a:t>/</a:t>
            </a:r>
            <a:r>
              <a:rPr lang="it-IT" sz="2000" dirty="0" err="1">
                <a:cs typeface="+mn-cs"/>
                <a:sym typeface="Symbol" charset="0"/>
              </a:rPr>
              <a:t>year</a:t>
            </a:r>
            <a:r>
              <a:rPr lang="it-IT" sz="2000" dirty="0">
                <a:cs typeface="+mn-cs"/>
                <a:sym typeface="Symbol" charset="0"/>
              </a:rPr>
              <a:t> data </a:t>
            </a:r>
            <a:r>
              <a:rPr lang="it-IT" sz="2000" dirty="0" err="1">
                <a:cs typeface="+mn-cs"/>
                <a:sym typeface="Symbol" charset="0"/>
              </a:rPr>
              <a:t>taking</a:t>
            </a:r>
            <a:r>
              <a:rPr lang="it-IT" sz="2000" dirty="0">
                <a:cs typeface="+mn-cs"/>
                <a:sym typeface="Symbol" charset="0"/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endParaRPr lang="it-IT" sz="2000" dirty="0">
              <a:cs typeface="+mn-cs"/>
              <a:sym typeface="Symbol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r>
              <a:rPr lang="it-IT" sz="2000" dirty="0" err="1">
                <a:cs typeface="+mn-cs"/>
                <a:sym typeface="Symbol" charset="0"/>
              </a:rPr>
              <a:t>Improvements</a:t>
            </a:r>
            <a:r>
              <a:rPr lang="it-IT" sz="2000" dirty="0">
                <a:cs typeface="+mn-cs"/>
                <a:sym typeface="Symbol" charset="0"/>
              </a:rPr>
              <a:t> with </a:t>
            </a:r>
            <a:r>
              <a:rPr lang="it-IT" sz="2000" dirty="0" err="1">
                <a:cs typeface="+mn-cs"/>
                <a:sym typeface="Symbol" charset="0"/>
              </a:rPr>
              <a:t>respect</a:t>
            </a:r>
            <a:r>
              <a:rPr lang="it-IT" sz="2000" dirty="0">
                <a:cs typeface="+mn-cs"/>
                <a:sym typeface="Symbol" charset="0"/>
              </a:rPr>
              <a:t> to </a:t>
            </a:r>
            <a:r>
              <a:rPr lang="it-IT" sz="2000" dirty="0" err="1">
                <a:cs typeface="+mn-cs"/>
                <a:sym typeface="Symbol" charset="0"/>
              </a:rPr>
              <a:t>Fermilab</a:t>
            </a:r>
            <a:r>
              <a:rPr lang="it-IT" sz="2000" dirty="0">
                <a:cs typeface="+mn-cs"/>
                <a:sym typeface="Symbol" charset="0"/>
              </a:rPr>
              <a:t> E760/E835: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it-IT" sz="2000" dirty="0">
                <a:cs typeface="+mn-cs"/>
                <a:sym typeface="Symbol" charset="0"/>
              </a:rPr>
              <a:t>Up to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ten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times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higher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instantaneous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luminosity</a:t>
            </a:r>
            <a:r>
              <a:rPr lang="it-IT" sz="2000" dirty="0">
                <a:cs typeface="+mn-cs"/>
                <a:sym typeface="Symbol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Better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beam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momentum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resolution</a:t>
            </a:r>
            <a:r>
              <a:rPr lang="it-IT" sz="2000" dirty="0">
                <a:cs typeface="+mn-cs"/>
                <a:sym typeface="Symbol" charset="0"/>
              </a:rPr>
              <a:t> </a:t>
            </a:r>
            <a:r>
              <a:rPr lang="it-IT" sz="2000" dirty="0" err="1">
                <a:cs typeface="+mn-cs"/>
                <a:sym typeface="Symbol" charset="0"/>
              </a:rPr>
              <a:t>p</a:t>
            </a:r>
            <a:r>
              <a:rPr lang="it-IT" sz="2000" dirty="0">
                <a:cs typeface="+mn-cs"/>
                <a:sym typeface="Symbol" charset="0"/>
              </a:rPr>
              <a:t>/</a:t>
            </a:r>
            <a:r>
              <a:rPr lang="it-IT" sz="2000" dirty="0" err="1">
                <a:cs typeface="+mn-cs"/>
                <a:sym typeface="Symbol" charset="0"/>
              </a:rPr>
              <a:t>p</a:t>
            </a:r>
            <a:r>
              <a:rPr lang="it-IT" sz="2000" dirty="0">
                <a:cs typeface="+mn-cs"/>
                <a:sym typeface="Symbol" charset="0"/>
              </a:rPr>
              <a:t> = 10</a:t>
            </a:r>
            <a:r>
              <a:rPr lang="it-IT" sz="2000" baseline="30000" dirty="0">
                <a:cs typeface="+mn-cs"/>
                <a:sym typeface="Symbol" charset="0"/>
              </a:rPr>
              <a:t>-5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smtClean="0">
                <a:cs typeface="+mn-cs"/>
                <a:sym typeface="Symbol" charset="0"/>
              </a:rPr>
              <a:t>(FAIR) </a:t>
            </a:r>
            <a:r>
              <a:rPr lang="it-IT" sz="2000" dirty="0">
                <a:cs typeface="+mn-cs"/>
                <a:sym typeface="Symbol" charset="0"/>
              </a:rPr>
              <a:t>vs 210</a:t>
            </a:r>
            <a:r>
              <a:rPr lang="it-IT" sz="2000" baseline="30000" dirty="0">
                <a:cs typeface="+mn-cs"/>
                <a:sym typeface="Symbol" charset="0"/>
              </a:rPr>
              <a:t>-4</a:t>
            </a:r>
            <a:r>
              <a:rPr lang="it-IT" sz="2000" dirty="0">
                <a:cs typeface="+mn-cs"/>
                <a:sym typeface="Symbol" charset="0"/>
              </a:rPr>
              <a:t> (FNAL)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it-IT" sz="2000" dirty="0" err="1">
                <a:solidFill>
                  <a:srgbClr val="FF0000"/>
                </a:solidFill>
                <a:cs typeface="+mn-cs"/>
                <a:sym typeface="Symbol" charset="0"/>
              </a:rPr>
              <a:t>Better</a:t>
            </a:r>
            <a:r>
              <a:rPr lang="it-IT" sz="2000" dirty="0">
                <a:solidFill>
                  <a:srgbClr val="FF0000"/>
                </a:solidFill>
                <a:cs typeface="+mn-cs"/>
                <a:sym typeface="Symbol" charset="0"/>
              </a:rPr>
              <a:t> detector</a:t>
            </a:r>
            <a:r>
              <a:rPr lang="it-IT" sz="2000" dirty="0">
                <a:cs typeface="+mn-cs"/>
                <a:sym typeface="Symbol" charset="0"/>
              </a:rPr>
              <a:t> (</a:t>
            </a:r>
            <a:r>
              <a:rPr lang="it-IT" sz="2000" dirty="0" err="1">
                <a:cs typeface="+mn-cs"/>
                <a:sym typeface="Symbol" charset="0"/>
              </a:rPr>
              <a:t>higher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angular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coverage</a:t>
            </a:r>
            <a:r>
              <a:rPr lang="it-IT" sz="2000" dirty="0">
                <a:cs typeface="+mn-cs"/>
                <a:sym typeface="Symbol" charset="0"/>
              </a:rPr>
              <a:t>, </a:t>
            </a:r>
            <a:r>
              <a:rPr lang="it-IT" sz="2000" dirty="0" err="1">
                <a:cs typeface="+mn-cs"/>
                <a:sym typeface="Symbol" charset="0"/>
              </a:rPr>
              <a:t>magnetic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field</a:t>
            </a:r>
            <a:r>
              <a:rPr lang="it-IT" sz="2000" dirty="0">
                <a:cs typeface="+mn-cs"/>
                <a:sym typeface="Symbol" charset="0"/>
              </a:rPr>
              <a:t>, </a:t>
            </a:r>
            <a:r>
              <a:rPr lang="it-IT" sz="2000" dirty="0" err="1">
                <a:cs typeface="+mn-cs"/>
                <a:sym typeface="Symbol" charset="0"/>
              </a:rPr>
              <a:t>ability</a:t>
            </a:r>
            <a:r>
              <a:rPr lang="it-IT" sz="2000" dirty="0">
                <a:cs typeface="+mn-cs"/>
                <a:sym typeface="Symbol" charset="0"/>
              </a:rPr>
              <a:t> to </a:t>
            </a:r>
            <a:r>
              <a:rPr lang="it-IT" sz="2000" dirty="0" err="1">
                <a:cs typeface="+mn-cs"/>
                <a:sym typeface="Symbol" charset="0"/>
              </a:rPr>
              <a:t>detect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hadronic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decay</a:t>
            </a:r>
            <a:r>
              <a:rPr lang="it-IT" sz="2000" dirty="0">
                <a:cs typeface="+mn-cs"/>
                <a:sym typeface="Symbol" charset="0"/>
              </a:rPr>
              <a:t> </a:t>
            </a:r>
            <a:r>
              <a:rPr lang="it-IT" sz="2000" dirty="0" err="1">
                <a:cs typeface="+mn-cs"/>
                <a:sym typeface="Symbol" charset="0"/>
              </a:rPr>
              <a:t>modes</a:t>
            </a:r>
            <a:r>
              <a:rPr lang="it-IT" sz="2000" dirty="0">
                <a:cs typeface="+mn-cs"/>
                <a:sym typeface="Symbol" charset="0"/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  <a:defRPr/>
            </a:pPr>
            <a:endParaRPr lang="it-IT" sz="2000" dirty="0">
              <a:cs typeface="+mn-cs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46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Charmonium states width</a:t>
            </a:r>
            <a:endParaRPr lang="en-US" sz="3200" b="1" i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7587" name="Picture 28" descr="Res_s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2209800"/>
            <a:ext cx="292258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 descr="hc_width_1MeV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616450"/>
            <a:ext cx="2743200" cy="186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3"/>
          <p:cNvSpPr txBox="1">
            <a:spLocks noChangeArrowheads="1"/>
          </p:cNvSpPr>
          <p:nvPr/>
        </p:nvSpPr>
        <p:spPr bwMode="auto">
          <a:xfrm>
            <a:off x="733425" y="1647825"/>
            <a:ext cx="8029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  <a:cs typeface="Verdana" charset="0"/>
              </a:rPr>
              <a:t>Energy scan of 10 values around the </a:t>
            </a:r>
            <a:r>
              <a:rPr lang="en-US" sz="1600" i="1">
                <a:solidFill>
                  <a:srgbClr val="0000FF"/>
                </a:solidFill>
                <a:cs typeface="Verdana" charset="0"/>
              </a:rPr>
              <a:t>h</a:t>
            </a:r>
            <a:r>
              <a:rPr lang="en-US" sz="1600" i="1" baseline="-25000">
                <a:solidFill>
                  <a:srgbClr val="0000FF"/>
                </a:solidFill>
                <a:cs typeface="Verdana" charset="0"/>
              </a:rPr>
              <a:t>c</a:t>
            </a:r>
            <a:r>
              <a:rPr lang="en-US" sz="1600">
                <a:solidFill>
                  <a:srgbClr val="0000FF"/>
                </a:solidFill>
                <a:cs typeface="Verdana" charset="0"/>
              </a:rPr>
              <a:t> mass, width upper limit is 1MeV;</a:t>
            </a:r>
          </a:p>
          <a:p>
            <a:pPr eaLnBrk="1" hangingPunct="1"/>
            <a:r>
              <a:rPr lang="en-US" sz="1600">
                <a:solidFill>
                  <a:srgbClr val="0000FF"/>
                </a:solidFill>
                <a:cs typeface="Verdana" charset="0"/>
              </a:rPr>
              <a:t>each point represents a 5 day data taking in high luminosity mode, module 5 available, for the channel: </a:t>
            </a:r>
            <a:r>
              <a:rPr lang="en-US" sz="1600" i="1"/>
              <a:t>h</a:t>
            </a:r>
            <a:r>
              <a:rPr lang="en-US" sz="1600" i="1" baseline="-25000"/>
              <a:t>c</a:t>
            </a:r>
            <a:r>
              <a:rPr lang="en-US" sz="1600" i="1"/>
              <a:t>⟶</a:t>
            </a:r>
            <a:r>
              <a:rPr lang="en-US" sz="1600" i="1">
                <a:latin typeface="Symbol" charset="0"/>
                <a:cs typeface="Symbol" charset="0"/>
              </a:rPr>
              <a:t>η</a:t>
            </a:r>
            <a:r>
              <a:rPr lang="en-US" sz="1600" i="1" baseline="-25000"/>
              <a:t>c</a:t>
            </a:r>
            <a:r>
              <a:rPr lang="en-US" sz="1600" i="1">
                <a:latin typeface="Symbol" charset="0"/>
                <a:cs typeface="Symbol" charset="0"/>
              </a:rPr>
              <a:t>γ</a:t>
            </a:r>
            <a:r>
              <a:rPr lang="en-US" sz="1600" i="1"/>
              <a:t>⟶</a:t>
            </a:r>
            <a:r>
              <a:rPr lang="en-US" sz="1600" i="1">
                <a:latin typeface="Symbol" charset="0"/>
                <a:cs typeface="Symbol" charset="0"/>
              </a:rPr>
              <a:t>ffg</a:t>
            </a:r>
            <a:r>
              <a:rPr lang="en-US" sz="1600" i="1"/>
              <a:t>⟶4K</a:t>
            </a:r>
            <a:r>
              <a:rPr lang="en-US" sz="1600" i="1">
                <a:latin typeface="Symbol" charset="0"/>
                <a:cs typeface="Symbol" charset="0"/>
              </a:rPr>
              <a:t>g</a:t>
            </a:r>
          </a:p>
          <a:p>
            <a:pPr eaLnBrk="1" hangingPunct="1"/>
            <a:r>
              <a:rPr lang="en-US" sz="1600">
                <a:solidFill>
                  <a:srgbClr val="0000FF"/>
                </a:solidFill>
                <a:cs typeface="Verdana" charset="0"/>
              </a:rPr>
              <a:t>with a S/B 8:1</a:t>
            </a:r>
          </a:p>
          <a:p>
            <a:pPr eaLnBrk="1" hangingPunct="1"/>
            <a:endParaRPr lang="en-US" sz="1600">
              <a:solidFill>
                <a:srgbClr val="0000FF"/>
              </a:solidFill>
            </a:endParaRPr>
          </a:p>
        </p:txBody>
      </p:sp>
      <p:pic>
        <p:nvPicPr>
          <p:cNvPr id="67590" name="Picture 6" descr="hc_width_05Me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755900"/>
            <a:ext cx="2743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Box 15"/>
          <p:cNvSpPr txBox="1">
            <a:spLocks noChangeArrowheads="1"/>
          </p:cNvSpPr>
          <p:nvPr/>
        </p:nvSpPr>
        <p:spPr bwMode="auto">
          <a:xfrm>
            <a:off x="395288" y="1066800"/>
            <a:ext cx="8748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Thanks to the precise HESR momentum definition, widths of known states can be precisely measured with an energy scan.</a:t>
            </a:r>
          </a:p>
        </p:txBody>
      </p:sp>
      <p:sp>
        <p:nvSpPr>
          <p:cNvPr id="67592" name="TextBox 5"/>
          <p:cNvSpPr txBox="1">
            <a:spLocks noChangeArrowheads="1"/>
          </p:cNvSpPr>
          <p:nvPr/>
        </p:nvSpPr>
        <p:spPr bwMode="auto">
          <a:xfrm>
            <a:off x="4113213" y="5321300"/>
            <a:ext cx="1601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Verdana" charset="0"/>
              </a:rPr>
              <a:t>Sensitivity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86400" y="5105400"/>
          <a:ext cx="3505201" cy="14323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19201"/>
                <a:gridCol w="1219200"/>
                <a:gridCol w="1066800"/>
              </a:tblGrid>
              <a:tr h="517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Γ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-25000" dirty="0" err="1" smtClean="0"/>
                        <a:t>R,MC</a:t>
                      </a:r>
                      <a:r>
                        <a:rPr lang="en-US" sz="1400" baseline="0" dirty="0" err="1" smtClean="0"/>
                        <a:t>[MeV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baseline="-250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Γ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-25000" dirty="0" err="1" smtClean="0"/>
                        <a:t>R,reco</a:t>
                      </a:r>
                      <a:r>
                        <a:rPr lang="en-US" sz="1400" baseline="0" dirty="0" err="1" smtClean="0"/>
                        <a:t>[MeV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baseline="-25000" dirty="0" smtClean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ΔΓ</a:t>
                      </a:r>
                      <a:r>
                        <a:rPr lang="en-US" sz="1400" baseline="-25000" dirty="0" err="1" smtClean="0"/>
                        <a:t>R</a:t>
                      </a:r>
                      <a:r>
                        <a:rPr lang="en-US" sz="1400" baseline="0" dirty="0" err="1" smtClean="0"/>
                        <a:t>[MeV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baseline="-25000" dirty="0"/>
                    </a:p>
                  </a:txBody>
                  <a:tcPr marT="45700" marB="45700"/>
                </a:tc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0.92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0.24</a:t>
                      </a:r>
                      <a:endParaRPr lang="en-US" sz="1400" dirty="0"/>
                    </a:p>
                  </a:txBody>
                  <a:tcPr marT="45700" marB="45700"/>
                </a:tc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0.75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0.72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0.18</a:t>
                      </a:r>
                      <a:endParaRPr lang="en-US" sz="1400" dirty="0"/>
                    </a:p>
                  </a:txBody>
                  <a:tcPr marT="45700" marB="45700"/>
                </a:tc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0.52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0.14</a:t>
                      </a:r>
                      <a:endParaRPr lang="en-US" sz="14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65425" y="3598863"/>
            <a:ext cx="406717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Verdana"/>
                <a:cs typeface="Verdana"/>
              </a:rPr>
              <a:t>This holds for all known states in the </a:t>
            </a:r>
            <a:r>
              <a:rPr lang="en-US" dirty="0" err="1">
                <a:latin typeface="Verdana"/>
                <a:cs typeface="Verdana"/>
              </a:rPr>
              <a:t>charmonium</a:t>
            </a:r>
            <a:r>
              <a:rPr lang="en-US" dirty="0">
                <a:latin typeface="Verdana"/>
                <a:cs typeface="Verdana"/>
              </a:rPr>
              <a:t> region</a:t>
            </a:r>
          </a:p>
          <a:p>
            <a:pPr>
              <a:defRPr/>
            </a:pP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p/p</a:t>
            </a:r>
            <a:r>
              <a:rPr lang="en-US" dirty="0"/>
              <a:t> 10</a:t>
            </a:r>
            <a:r>
              <a:rPr lang="en-US" baseline="30000" dirty="0"/>
              <a:t>-4</a:t>
            </a:r>
            <a:r>
              <a:rPr lang="en-US" dirty="0"/>
              <a:t> ⟶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100 </a:t>
            </a:r>
            <a:r>
              <a:rPr lang="en-US" dirty="0" err="1"/>
              <a:t>KeV</a:t>
            </a:r>
            <a:endParaRPr lang="en-US" dirty="0"/>
          </a:p>
          <a:p>
            <a:pPr>
              <a:defRPr/>
            </a:pP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p/p</a:t>
            </a:r>
            <a:r>
              <a:rPr lang="en-US" dirty="0"/>
              <a:t> 10</a:t>
            </a:r>
            <a:r>
              <a:rPr lang="en-US" baseline="30000" dirty="0"/>
              <a:t>-5</a:t>
            </a:r>
            <a:r>
              <a:rPr lang="en-US" dirty="0"/>
              <a:t> ⟶ 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10 </a:t>
            </a:r>
            <a:r>
              <a:rPr lang="en-US" dirty="0" err="1"/>
              <a:t>KeV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746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The X(3872) state</a:t>
            </a:r>
            <a:endParaRPr lang="en-US" sz="3200" b="1" i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940425" y="1412875"/>
            <a:ext cx="3035300" cy="1535113"/>
            <a:chOff x="5940152" y="1412776"/>
            <a:chExt cx="3035300" cy="1535113"/>
          </a:xfrm>
        </p:grpSpPr>
        <p:sp>
          <p:nvSpPr>
            <p:cNvPr id="68664" name="Line 12"/>
            <p:cNvSpPr>
              <a:spLocks noChangeShapeType="1"/>
            </p:cNvSpPr>
            <p:nvPr/>
          </p:nvSpPr>
          <p:spPr bwMode="auto">
            <a:xfrm flipV="1">
              <a:off x="6346552" y="2185889"/>
              <a:ext cx="533400" cy="6096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65" name="Line 13"/>
            <p:cNvSpPr>
              <a:spLocks noChangeShapeType="1"/>
            </p:cNvSpPr>
            <p:nvPr/>
          </p:nvSpPr>
          <p:spPr bwMode="auto">
            <a:xfrm>
              <a:off x="6346552" y="1652489"/>
              <a:ext cx="533400" cy="533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66" name="Line 14"/>
            <p:cNvSpPr>
              <a:spLocks noChangeShapeType="1"/>
            </p:cNvSpPr>
            <p:nvPr/>
          </p:nvSpPr>
          <p:spPr bwMode="auto">
            <a:xfrm flipV="1">
              <a:off x="7705452" y="1881089"/>
              <a:ext cx="685800" cy="3190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67" name="Line 15"/>
            <p:cNvSpPr>
              <a:spLocks noChangeShapeType="1"/>
            </p:cNvSpPr>
            <p:nvPr/>
          </p:nvSpPr>
          <p:spPr bwMode="auto">
            <a:xfrm>
              <a:off x="7705452" y="2200176"/>
              <a:ext cx="685800" cy="13811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68" name="Text Box 16"/>
            <p:cNvSpPr txBox="1">
              <a:spLocks noChangeArrowheads="1"/>
            </p:cNvSpPr>
            <p:nvPr/>
          </p:nvSpPr>
          <p:spPr bwMode="auto">
            <a:xfrm>
              <a:off x="5940152" y="2555776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/>
                <a:t>e</a:t>
              </a:r>
              <a:r>
                <a:rPr lang="en-US" sz="2000" baseline="30000"/>
                <a:t>+</a:t>
              </a:r>
              <a:endParaRPr lang="de-DE" sz="2000" baseline="30000"/>
            </a:p>
          </p:txBody>
        </p:sp>
        <p:sp>
          <p:nvSpPr>
            <p:cNvPr id="68669" name="Line 19"/>
            <p:cNvSpPr>
              <a:spLocks noChangeShapeType="1"/>
            </p:cNvSpPr>
            <p:nvPr/>
          </p:nvSpPr>
          <p:spPr bwMode="auto">
            <a:xfrm>
              <a:off x="7705452" y="2200176"/>
              <a:ext cx="685800" cy="59531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70" name="Text Box 20"/>
            <p:cNvSpPr txBox="1">
              <a:spLocks noChangeArrowheads="1"/>
            </p:cNvSpPr>
            <p:nvPr/>
          </p:nvSpPr>
          <p:spPr bwMode="auto">
            <a:xfrm>
              <a:off x="8442052" y="1652489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/>
                <a:t>J/</a:t>
              </a:r>
              <a:r>
                <a:rPr lang="en-US" sz="2000">
                  <a:latin typeface="VerdanaEqn" charset="0"/>
                </a:rPr>
                <a:t>ψ</a:t>
              </a:r>
              <a:endParaRPr lang="de-DE" sz="2000" baseline="30000"/>
            </a:p>
          </p:txBody>
        </p:sp>
        <p:sp>
          <p:nvSpPr>
            <p:cNvPr id="68671" name="Text Box 21"/>
            <p:cNvSpPr txBox="1">
              <a:spLocks noChangeArrowheads="1"/>
            </p:cNvSpPr>
            <p:nvPr/>
          </p:nvSpPr>
          <p:spPr bwMode="auto">
            <a:xfrm>
              <a:off x="8276952" y="2149376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Eqn" charset="0"/>
                </a:rPr>
                <a:t>π</a:t>
              </a:r>
              <a:endParaRPr lang="de-DE" sz="2000" baseline="30000">
                <a:latin typeface="VerdanaEqn" charset="0"/>
              </a:endParaRPr>
            </a:p>
          </p:txBody>
        </p:sp>
        <p:sp>
          <p:nvSpPr>
            <p:cNvPr id="68672" name="Text Box 22"/>
            <p:cNvSpPr txBox="1">
              <a:spLocks noChangeArrowheads="1"/>
            </p:cNvSpPr>
            <p:nvPr/>
          </p:nvSpPr>
          <p:spPr bwMode="auto">
            <a:xfrm>
              <a:off x="8289652" y="2581176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Eqn" charset="0"/>
                </a:rPr>
                <a:t>π</a:t>
              </a:r>
              <a:endParaRPr lang="de-DE" sz="2000" baseline="30000">
                <a:latin typeface="VerdanaEqn" charset="0"/>
              </a:endParaRPr>
            </a:p>
          </p:txBody>
        </p:sp>
        <p:sp>
          <p:nvSpPr>
            <p:cNvPr id="68673" name="Freeform 24"/>
            <p:cNvSpPr>
              <a:spLocks/>
            </p:cNvSpPr>
            <p:nvPr/>
          </p:nvSpPr>
          <p:spPr bwMode="auto">
            <a:xfrm>
              <a:off x="6879952" y="2109689"/>
              <a:ext cx="508000" cy="166688"/>
            </a:xfrm>
            <a:custGeom>
              <a:avLst/>
              <a:gdLst>
                <a:gd name="T0" fmla="*/ 0 w 608"/>
                <a:gd name="T1" fmla="*/ 79177 h 120"/>
                <a:gd name="T2" fmla="*/ 45954 w 608"/>
                <a:gd name="T3" fmla="*/ 11113 h 120"/>
                <a:gd name="T4" fmla="*/ 86059 w 608"/>
                <a:gd name="T5" fmla="*/ 144463 h 120"/>
                <a:gd name="T6" fmla="*/ 134520 w 608"/>
                <a:gd name="T7" fmla="*/ 13891 h 120"/>
                <a:gd name="T8" fmla="*/ 172954 w 608"/>
                <a:gd name="T9" fmla="*/ 144463 h 120"/>
                <a:gd name="T10" fmla="*/ 218072 w 608"/>
                <a:gd name="T11" fmla="*/ 19447 h 120"/>
                <a:gd name="T12" fmla="*/ 267368 w 608"/>
                <a:gd name="T13" fmla="*/ 10695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120"/>
                <a:gd name="T23" fmla="*/ 608 w 608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120">
                  <a:moveTo>
                    <a:pt x="0" y="65"/>
                  </a:moveTo>
                  <a:cubicBezTo>
                    <a:pt x="35" y="32"/>
                    <a:pt x="71" y="0"/>
                    <a:pt x="104" y="9"/>
                  </a:cubicBezTo>
                  <a:cubicBezTo>
                    <a:pt x="136" y="18"/>
                    <a:pt x="163" y="118"/>
                    <a:pt x="196" y="119"/>
                  </a:cubicBezTo>
                  <a:cubicBezTo>
                    <a:pt x="230" y="119"/>
                    <a:pt x="274" y="11"/>
                    <a:pt x="306" y="11"/>
                  </a:cubicBezTo>
                  <a:cubicBezTo>
                    <a:pt x="338" y="11"/>
                    <a:pt x="361" y="118"/>
                    <a:pt x="393" y="119"/>
                  </a:cubicBezTo>
                  <a:cubicBezTo>
                    <a:pt x="425" y="120"/>
                    <a:pt x="460" y="21"/>
                    <a:pt x="496" y="16"/>
                  </a:cubicBezTo>
                  <a:cubicBezTo>
                    <a:pt x="532" y="11"/>
                    <a:pt x="585" y="73"/>
                    <a:pt x="608" y="88"/>
                  </a:cubicBezTo>
                </a:path>
              </a:pathLst>
            </a:custGeom>
            <a:noFill/>
            <a:ln w="254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74" name="Text Box 25"/>
            <p:cNvSpPr txBox="1">
              <a:spLocks noChangeArrowheads="1"/>
            </p:cNvSpPr>
            <p:nvPr/>
          </p:nvSpPr>
          <p:spPr bwMode="auto">
            <a:xfrm>
              <a:off x="5965552" y="1412776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/>
                <a:t>e</a:t>
              </a:r>
              <a:r>
                <a:rPr lang="en-US" sz="2000" baseline="30000"/>
                <a:t>-</a:t>
              </a:r>
              <a:endParaRPr lang="de-DE" sz="2000" baseline="30000"/>
            </a:p>
          </p:txBody>
        </p:sp>
        <p:sp>
          <p:nvSpPr>
            <p:cNvPr id="68675" name="Text Box 27"/>
            <p:cNvSpPr txBox="1">
              <a:spLocks noChangeArrowheads="1"/>
            </p:cNvSpPr>
            <p:nvPr/>
          </p:nvSpPr>
          <p:spPr bwMode="auto">
            <a:xfrm>
              <a:off x="6956152" y="2214464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latin typeface="Symbol" charset="0"/>
                </a:rPr>
                <a:t>g</a:t>
              </a:r>
              <a:r>
                <a:rPr lang="en-US" sz="2000" baseline="30000">
                  <a:latin typeface="Symbol" charset="0"/>
                </a:rPr>
                <a:t>*</a:t>
              </a:r>
              <a:endParaRPr lang="de-DE" sz="2000" baseline="30000">
                <a:latin typeface="Symbol" charset="0"/>
              </a:endParaRPr>
            </a:p>
          </p:txBody>
        </p:sp>
        <p:sp>
          <p:nvSpPr>
            <p:cNvPr id="68676" name="Line 28"/>
            <p:cNvSpPr>
              <a:spLocks noChangeShapeType="1"/>
            </p:cNvSpPr>
            <p:nvPr/>
          </p:nvSpPr>
          <p:spPr bwMode="auto">
            <a:xfrm flipV="1">
              <a:off x="7400652" y="2201764"/>
              <a:ext cx="304800" cy="111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77" name="Text Box 29"/>
            <p:cNvSpPr txBox="1">
              <a:spLocks noChangeArrowheads="1"/>
            </p:cNvSpPr>
            <p:nvPr/>
          </p:nvSpPr>
          <p:spPr bwMode="auto">
            <a:xfrm>
              <a:off x="7286352" y="1806476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8000"/>
                  </a:solidFill>
                </a:rPr>
                <a:t>X</a:t>
              </a:r>
              <a:endParaRPr lang="de-DE" sz="2000" baseline="30000">
                <a:solidFill>
                  <a:srgbClr val="008000"/>
                </a:solidFill>
              </a:endParaRPr>
            </a:p>
          </p:txBody>
        </p:sp>
      </p:grpSp>
      <p:sp>
        <p:nvSpPr>
          <p:cNvPr id="68611" name="Rectangle 17"/>
          <p:cNvSpPr>
            <a:spLocks noChangeArrowheads="1"/>
          </p:cNvSpPr>
          <p:nvPr/>
        </p:nvSpPr>
        <p:spPr bwMode="auto">
          <a:xfrm>
            <a:off x="395288" y="1125538"/>
            <a:ext cx="73453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/>
              <a:t>A charmonium(-like) state found in e</a:t>
            </a:r>
            <a:r>
              <a:rPr lang="en-US" sz="1600" baseline="30000"/>
              <a:t>+</a:t>
            </a:r>
            <a:r>
              <a:rPr lang="en-US" sz="1600"/>
              <a:t> e</a:t>
            </a:r>
            <a:r>
              <a:rPr lang="en-US" sz="1600" baseline="30000"/>
              <a:t>−</a:t>
            </a:r>
            <a:r>
              <a:rPr lang="en-US" sz="160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/>
              <a:t>X(3872) → </a:t>
            </a:r>
            <a:r>
              <a:rPr lang="en-US" sz="1600">
                <a:solidFill>
                  <a:srgbClr val="C00000"/>
                </a:solidFill>
              </a:rPr>
              <a:t>J/</a:t>
            </a:r>
            <a:r>
              <a:rPr lang="el-GR" sz="1600">
                <a:solidFill>
                  <a:srgbClr val="C00000"/>
                </a:solidFill>
              </a:rPr>
              <a:t>ψ</a:t>
            </a: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l-GR" sz="1600">
                <a:solidFill>
                  <a:srgbClr val="C00000"/>
                </a:solidFill>
                <a:latin typeface="VerdanaEqn" charset="0"/>
              </a:rPr>
              <a:t>π</a:t>
            </a:r>
            <a:r>
              <a:rPr lang="en-US" sz="1600" baseline="30000">
                <a:solidFill>
                  <a:srgbClr val="C00000"/>
                </a:solidFill>
              </a:rPr>
              <a:t>+</a:t>
            </a:r>
            <a:r>
              <a:rPr lang="el-GR" sz="1600">
                <a:solidFill>
                  <a:srgbClr val="C00000"/>
                </a:solidFill>
                <a:latin typeface="VerdanaEqn" charset="0"/>
              </a:rPr>
              <a:t>π</a:t>
            </a:r>
            <a:r>
              <a:rPr lang="en-US" sz="1600" baseline="30000">
                <a:solidFill>
                  <a:srgbClr val="C00000"/>
                </a:solidFill>
              </a:rPr>
              <a:t>−</a:t>
            </a:r>
            <a:endParaRPr lang="en-US" sz="1600"/>
          </a:p>
        </p:txBody>
      </p:sp>
      <p:sp>
        <p:nvSpPr>
          <p:cNvPr id="68612" name="TextBox 18"/>
          <p:cNvSpPr txBox="1">
            <a:spLocks noChangeArrowheads="1"/>
          </p:cNvSpPr>
          <p:nvPr/>
        </p:nvSpPr>
        <p:spPr bwMode="auto">
          <a:xfrm>
            <a:off x="395288" y="1989138"/>
            <a:ext cx="69135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1600"/>
              <a:t>Not found in formation in </a:t>
            </a:r>
            <a:r>
              <a:rPr lang="en-US" sz="1600">
                <a:solidFill>
                  <a:srgbClr val="C00000"/>
                </a:solidFill>
              </a:rPr>
              <a:t>e</a:t>
            </a:r>
            <a:r>
              <a:rPr lang="en-US" sz="1600" baseline="30000">
                <a:solidFill>
                  <a:srgbClr val="C00000"/>
                </a:solidFill>
              </a:rPr>
              <a:t>+</a:t>
            </a:r>
            <a:r>
              <a:rPr lang="en-US" sz="1600">
                <a:solidFill>
                  <a:srgbClr val="C00000"/>
                </a:solidFill>
              </a:rPr>
              <a:t>e</a:t>
            </a:r>
            <a:r>
              <a:rPr lang="en-US" sz="1600" baseline="30000">
                <a:solidFill>
                  <a:srgbClr val="C00000"/>
                </a:solidFill>
              </a:rPr>
              <a:t>-</a:t>
            </a:r>
            <a:r>
              <a:rPr lang="en-US" sz="1600"/>
              <a:t> collision</a:t>
            </a:r>
            <a:br>
              <a:rPr lang="en-US" sz="1600"/>
            </a:br>
            <a:r>
              <a:rPr lang="en-US" sz="1600">
                <a:latin typeface="VerdanaEqn" charset="0"/>
              </a:rPr>
              <a:t>→ </a:t>
            </a:r>
            <a:r>
              <a:rPr lang="en-US" sz="1600"/>
              <a:t>Not J</a:t>
            </a:r>
            <a:r>
              <a:rPr lang="en-US" sz="1600" baseline="30000"/>
              <a:t>PC</a:t>
            </a:r>
            <a:r>
              <a:rPr lang="en-US" sz="1600"/>
              <a:t> = 1</a:t>
            </a:r>
            <a:r>
              <a:rPr lang="en-US" sz="1600" baseline="30000">
                <a:latin typeface="VerdanaEqn" charset="0"/>
              </a:rPr>
              <a:t>--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1600"/>
              <a:t>Observation of decay into </a:t>
            </a:r>
            <a:r>
              <a:rPr lang="en-US" sz="1600">
                <a:solidFill>
                  <a:srgbClr val="C00000"/>
                </a:solidFill>
              </a:rPr>
              <a:t>J/</a:t>
            </a:r>
            <a:r>
              <a:rPr lang="el-GR" sz="1600">
                <a:solidFill>
                  <a:srgbClr val="C00000"/>
                </a:solidFill>
              </a:rPr>
              <a:t>ψ</a:t>
            </a: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l-GR" sz="1600">
                <a:solidFill>
                  <a:srgbClr val="C00000"/>
                </a:solidFill>
                <a:latin typeface="VerdanaEqn" charset="0"/>
              </a:rPr>
              <a:t>γ</a:t>
            </a:r>
            <a:r>
              <a:rPr lang="en-US" sz="1600">
                <a:solidFill>
                  <a:srgbClr val="C00000"/>
                </a:solidFill>
                <a:latin typeface="VerdanaEqn" charset="0"/>
              </a:rPr>
              <a:t/>
            </a:r>
            <a:br>
              <a:rPr lang="en-US" sz="1600">
                <a:solidFill>
                  <a:srgbClr val="C00000"/>
                </a:solidFill>
                <a:latin typeface="VerdanaEqn" charset="0"/>
              </a:rPr>
            </a:br>
            <a:r>
              <a:rPr lang="en-US" sz="1600">
                <a:latin typeface="VerdanaEqn" charset="0"/>
              </a:rPr>
              <a:t>→ C=+1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1600">
                <a:latin typeface="VerdanaEqn" charset="0"/>
              </a:rPr>
              <a:t>Mass of </a:t>
            </a:r>
            <a:r>
              <a:rPr lang="en-US" sz="1600"/>
              <a:t>X(3872) → </a:t>
            </a:r>
            <a:r>
              <a:rPr lang="en-US" sz="1600">
                <a:solidFill>
                  <a:srgbClr val="C00000"/>
                </a:solidFill>
              </a:rPr>
              <a:t>D</a:t>
            </a:r>
            <a:r>
              <a:rPr lang="en-US" sz="1600" baseline="30000">
                <a:solidFill>
                  <a:srgbClr val="C00000"/>
                </a:solidFill>
              </a:rPr>
              <a:t>0</a:t>
            </a:r>
            <a:r>
              <a:rPr lang="en-US" sz="1600">
                <a:solidFill>
                  <a:srgbClr val="C00000"/>
                </a:solidFill>
                <a:latin typeface="VerdanaBar" charset="0"/>
              </a:rPr>
              <a:t>D</a:t>
            </a:r>
            <a:r>
              <a:rPr lang="en-US" sz="1600">
                <a:solidFill>
                  <a:srgbClr val="C00000"/>
                </a:solidFill>
              </a:rPr>
              <a:t>*</a:t>
            </a:r>
            <a:r>
              <a:rPr lang="en-US" sz="1600" baseline="30000">
                <a:solidFill>
                  <a:srgbClr val="C00000"/>
                </a:solidFill>
              </a:rPr>
              <a:t>0</a:t>
            </a:r>
            <a:r>
              <a:rPr lang="en-US" sz="1600"/>
              <a:t> shifted by ~3 MeV/c</a:t>
            </a:r>
            <a:r>
              <a:rPr lang="en-US" sz="1600" baseline="30000"/>
              <a:t>2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→ S-wave molecular state?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1600"/>
              <a:t>Width is unknown lower limit </a:t>
            </a:r>
            <a:r>
              <a:rPr lang="el-GR" sz="1600">
                <a:solidFill>
                  <a:srgbClr val="C00000"/>
                </a:solidFill>
              </a:rPr>
              <a:t>Γ</a:t>
            </a:r>
            <a:r>
              <a:rPr lang="en-US" sz="1600">
                <a:solidFill>
                  <a:srgbClr val="C00000"/>
                </a:solidFill>
              </a:rPr>
              <a:t> &lt; 2.3 MeV/c</a:t>
            </a:r>
            <a:r>
              <a:rPr lang="en-US" sz="1600" baseline="30000">
                <a:solidFill>
                  <a:srgbClr val="C00000"/>
                </a:solidFill>
              </a:rPr>
              <a:t>2</a:t>
            </a:r>
            <a:r>
              <a:rPr lang="en-US" sz="1600"/>
              <a:t> (Belle)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1600"/>
              <a:t>Helicity amplitude analysis from CDF</a:t>
            </a:r>
            <a:br>
              <a:rPr lang="en-US" sz="1600"/>
            </a:br>
            <a:r>
              <a:rPr lang="en-US" sz="1600"/>
              <a:t>→ E.g. </a:t>
            </a:r>
            <a:r>
              <a:rPr lang="en-US" sz="1600">
                <a:solidFill>
                  <a:srgbClr val="C00000"/>
                </a:solidFill>
              </a:rPr>
              <a:t>J</a:t>
            </a:r>
            <a:r>
              <a:rPr lang="en-US" sz="1600" baseline="30000">
                <a:solidFill>
                  <a:srgbClr val="C00000"/>
                </a:solidFill>
              </a:rPr>
              <a:t>PC</a:t>
            </a:r>
            <a:r>
              <a:rPr lang="en-US" sz="1600">
                <a:solidFill>
                  <a:srgbClr val="C00000"/>
                </a:solidFill>
              </a:rPr>
              <a:t> = 1</a:t>
            </a:r>
            <a:r>
              <a:rPr lang="en-US" sz="1600" baseline="30000">
                <a:solidFill>
                  <a:srgbClr val="C00000"/>
                </a:solidFill>
              </a:rPr>
              <a:t>++</a:t>
            </a:r>
            <a:r>
              <a:rPr lang="en-US" sz="1600">
                <a:solidFill>
                  <a:srgbClr val="C00000"/>
                </a:solidFill>
              </a:rPr>
              <a:t> or 2</a:t>
            </a:r>
            <a:r>
              <a:rPr lang="en-US" sz="1600" baseline="30000">
                <a:solidFill>
                  <a:srgbClr val="C00000"/>
                </a:solidFill>
              </a:rPr>
              <a:t>-+</a:t>
            </a:r>
            <a:endParaRPr lang="en-US" sz="1600"/>
          </a:p>
        </p:txBody>
      </p:sp>
      <p:sp>
        <p:nvSpPr>
          <p:cNvPr id="68613" name="Textfeld 39"/>
          <p:cNvSpPr txBox="1">
            <a:spLocks noChangeArrowheads="1"/>
          </p:cNvSpPr>
          <p:nvPr/>
        </p:nvSpPr>
        <p:spPr bwMode="auto">
          <a:xfrm>
            <a:off x="1763713" y="5157788"/>
            <a:ext cx="2670175" cy="1119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400"/>
              <a:t>	0</a:t>
            </a:r>
            <a:r>
              <a:rPr lang="en-US" sz="1400" baseline="30000"/>
              <a:t>++</a:t>
            </a:r>
            <a:r>
              <a:rPr lang="en-US" sz="1400"/>
              <a:t>, </a:t>
            </a:r>
            <a:r>
              <a:rPr lang="en-US" sz="1400">
                <a:solidFill>
                  <a:srgbClr val="CC0099"/>
                </a:solidFill>
              </a:rPr>
              <a:t>1</a:t>
            </a:r>
            <a:r>
              <a:rPr lang="en-US" sz="1400" baseline="30000">
                <a:solidFill>
                  <a:srgbClr val="CC0099"/>
                </a:solidFill>
              </a:rPr>
              <a:t>++</a:t>
            </a:r>
            <a:r>
              <a:rPr lang="en-US" sz="1400"/>
              <a:t> 2++</a:t>
            </a:r>
          </a:p>
          <a:p>
            <a:pPr eaLnBrk="1" hangingPunct="1">
              <a:lnSpc>
                <a:spcPct val="120000"/>
              </a:lnSpc>
            </a:pPr>
            <a:r>
              <a:rPr lang="en-US" sz="1400"/>
              <a:t>	(L=0)</a:t>
            </a:r>
          </a:p>
          <a:p>
            <a:pPr eaLnBrk="1" hangingPunct="1">
              <a:lnSpc>
                <a:spcPct val="120000"/>
              </a:lnSpc>
            </a:pPr>
            <a:r>
              <a:rPr lang="en-US" sz="1400"/>
              <a:t>	0</a:t>
            </a:r>
            <a:r>
              <a:rPr lang="en-US" sz="1400" baseline="30000"/>
              <a:t>−+</a:t>
            </a:r>
            <a:r>
              <a:rPr lang="en-US" sz="1400"/>
              <a:t>, </a:t>
            </a:r>
            <a:r>
              <a:rPr lang="en-US" sz="1400">
                <a:solidFill>
                  <a:srgbClr val="CC0099"/>
                </a:solidFill>
              </a:rPr>
              <a:t>2</a:t>
            </a:r>
            <a:r>
              <a:rPr lang="en-US" sz="1400" baseline="30000">
                <a:solidFill>
                  <a:srgbClr val="CC0099"/>
                </a:solidFill>
              </a:rPr>
              <a:t>−+</a:t>
            </a:r>
          </a:p>
          <a:p>
            <a:pPr eaLnBrk="1" hangingPunct="1">
              <a:lnSpc>
                <a:spcPct val="120000"/>
              </a:lnSpc>
            </a:pPr>
            <a:r>
              <a:rPr lang="en-US" sz="1400"/>
              <a:t>	(L=1)</a:t>
            </a:r>
            <a:endParaRPr lang="de-DE" sz="1400"/>
          </a:p>
        </p:txBody>
      </p:sp>
      <p:sp>
        <p:nvSpPr>
          <p:cNvPr id="68614" name="Textfeld 39"/>
          <p:cNvSpPr txBox="1">
            <a:spLocks noChangeArrowheads="1"/>
          </p:cNvSpPr>
          <p:nvPr/>
        </p:nvSpPr>
        <p:spPr bwMode="auto">
          <a:xfrm>
            <a:off x="6516688" y="5389563"/>
            <a:ext cx="1450975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400"/>
              <a:t> 	</a:t>
            </a:r>
            <a:endParaRPr lang="de-DE" sz="1400"/>
          </a:p>
        </p:txBody>
      </p:sp>
      <p:grpSp>
        <p:nvGrpSpPr>
          <p:cNvPr id="68615" name="Group 77"/>
          <p:cNvGrpSpPr>
            <a:grpSpLocks/>
          </p:cNvGrpSpPr>
          <p:nvPr/>
        </p:nvGrpSpPr>
        <p:grpSpPr bwMode="auto">
          <a:xfrm>
            <a:off x="179388" y="5084763"/>
            <a:ext cx="2736850" cy="1296987"/>
            <a:chOff x="179512" y="5373216"/>
            <a:chExt cx="2736304" cy="1296144"/>
          </a:xfrm>
        </p:grpSpPr>
        <p:grpSp>
          <p:nvGrpSpPr>
            <p:cNvPr id="68643" name="Group 54"/>
            <p:cNvGrpSpPr>
              <a:grpSpLocks/>
            </p:cNvGrpSpPr>
            <p:nvPr/>
          </p:nvGrpSpPr>
          <p:grpSpPr bwMode="auto">
            <a:xfrm>
              <a:off x="1903316" y="5589240"/>
              <a:ext cx="1012500" cy="900000"/>
              <a:chOff x="1903316" y="5697352"/>
              <a:chExt cx="1012500" cy="900000"/>
            </a:xfrm>
          </p:grpSpPr>
          <p:sp>
            <p:nvSpPr>
              <p:cNvPr id="53" name="Arc 52"/>
              <p:cNvSpPr/>
              <p:nvPr/>
            </p:nvSpPr>
            <p:spPr>
              <a:xfrm flipH="1">
                <a:off x="1903193" y="5697087"/>
                <a:ext cx="1012623" cy="899527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flipH="1" flipV="1">
                <a:off x="1903193" y="5697087"/>
                <a:ext cx="1012623" cy="899527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8644" name="Group 58"/>
            <p:cNvGrpSpPr>
              <a:grpSpLocks/>
            </p:cNvGrpSpPr>
            <p:nvPr/>
          </p:nvGrpSpPr>
          <p:grpSpPr bwMode="auto">
            <a:xfrm>
              <a:off x="179512" y="5373216"/>
              <a:ext cx="2504701" cy="1296144"/>
              <a:chOff x="179512" y="5373216"/>
              <a:chExt cx="2504701" cy="1296144"/>
            </a:xfrm>
          </p:grpSpPr>
          <p:grpSp>
            <p:nvGrpSpPr>
              <p:cNvPr id="68645" name="Group 44"/>
              <p:cNvGrpSpPr>
                <a:grpSpLocks/>
              </p:cNvGrpSpPr>
              <p:nvPr/>
            </p:nvGrpSpPr>
            <p:grpSpPr bwMode="auto">
              <a:xfrm>
                <a:off x="179512" y="5373216"/>
                <a:ext cx="1296000" cy="1296144"/>
                <a:chOff x="2843808" y="5589240"/>
                <a:chExt cx="1296000" cy="1296144"/>
              </a:xfrm>
            </p:grpSpPr>
            <p:grpSp>
              <p:nvGrpSpPr>
                <p:cNvPr id="68650" name="Group 41"/>
                <p:cNvGrpSpPr>
                  <a:grpSpLocks/>
                </p:cNvGrpSpPr>
                <p:nvPr/>
              </p:nvGrpSpPr>
              <p:grpSpPr bwMode="auto">
                <a:xfrm>
                  <a:off x="2843808" y="5661248"/>
                  <a:ext cx="1296000" cy="1152000"/>
                  <a:chOff x="2843808" y="5661248"/>
                  <a:chExt cx="1296000" cy="1152000"/>
                </a:xfrm>
              </p:grpSpPr>
              <p:grpSp>
                <p:nvGrpSpPr>
                  <p:cNvPr id="68653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203848" y="5949216"/>
                    <a:ext cx="648072" cy="576064"/>
                    <a:chOff x="3203848" y="5229200"/>
                    <a:chExt cx="1224136" cy="1296144"/>
                  </a:xfrm>
                </p:grpSpPr>
                <p:sp>
                  <p:nvSpPr>
                    <p:cNvPr id="33" name="Arc 32"/>
                    <p:cNvSpPr/>
                    <p:nvPr/>
                  </p:nvSpPr>
                  <p:spPr>
                    <a:xfrm>
                      <a:off x="3204320" y="5229542"/>
                      <a:ext cx="1223188" cy="1295748"/>
                    </a:xfrm>
                    <a:prstGeom prst="arc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" name="Arc 33"/>
                    <p:cNvSpPr/>
                    <p:nvPr/>
                  </p:nvSpPr>
                  <p:spPr>
                    <a:xfrm flipV="1">
                      <a:off x="3204320" y="5229542"/>
                      <a:ext cx="1223188" cy="1295748"/>
                    </a:xfrm>
                    <a:prstGeom prst="arc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654" name="Group 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43808" y="5661248"/>
                    <a:ext cx="1296000" cy="1152000"/>
                    <a:chOff x="3203848" y="5229200"/>
                    <a:chExt cx="1224136" cy="1296144"/>
                  </a:xfrm>
                </p:grpSpPr>
                <p:sp>
                  <p:nvSpPr>
                    <p:cNvPr id="37" name="Arc 36"/>
                    <p:cNvSpPr/>
                    <p:nvPr/>
                  </p:nvSpPr>
                  <p:spPr>
                    <a:xfrm>
                      <a:off x="3203848" y="5228505"/>
                      <a:ext cx="1223325" cy="1297678"/>
                    </a:xfrm>
                    <a:prstGeom prst="arc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8" name="Arc 37"/>
                    <p:cNvSpPr/>
                    <p:nvPr/>
                  </p:nvSpPr>
                  <p:spPr>
                    <a:xfrm flipV="1">
                      <a:off x="3203848" y="5228505"/>
                      <a:ext cx="1223325" cy="1297678"/>
                    </a:xfrm>
                    <a:prstGeom prst="arc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655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87824" y="5787248"/>
                    <a:ext cx="1012500" cy="900000"/>
                    <a:chOff x="3203848" y="5229200"/>
                    <a:chExt cx="1224136" cy="1296144"/>
                  </a:xfrm>
                </p:grpSpPr>
                <p:sp>
                  <p:nvSpPr>
                    <p:cNvPr id="40" name="Arc 39"/>
                    <p:cNvSpPr/>
                    <p:nvPr/>
                  </p:nvSpPr>
                  <p:spPr>
                    <a:xfrm>
                      <a:off x="3204352" y="5229632"/>
                      <a:ext cx="1222366" cy="1295465"/>
                    </a:xfrm>
                    <a:prstGeom prst="arc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1" name="Arc 40"/>
                    <p:cNvSpPr/>
                    <p:nvPr/>
                  </p:nvSpPr>
                  <p:spPr>
                    <a:xfrm flipV="1">
                      <a:off x="3204352" y="5229632"/>
                      <a:ext cx="1222366" cy="1295465"/>
                    </a:xfrm>
                    <a:prstGeom prst="arc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68651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203848" y="5589240"/>
                  <a:ext cx="328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0000"/>
                      </a:solidFill>
                    </a:rPr>
                    <a:t>p</a:t>
                  </a:r>
                </a:p>
              </p:txBody>
            </p:sp>
            <p:sp>
              <p:nvSpPr>
                <p:cNvPr id="68652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3203848" y="6516052"/>
                  <a:ext cx="3284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FF0000"/>
                      </a:solidFill>
                      <a:latin typeface="VerdanaBar" charset="0"/>
                      <a:cs typeface="VerdanaBar" charset="0"/>
                    </a:rPr>
                    <a:t>p</a:t>
                  </a:r>
                </a:p>
              </p:txBody>
            </p:sp>
          </p:grpSp>
          <p:pic>
            <p:nvPicPr>
              <p:cNvPr id="68646" name="Picture 4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7985" y="5517232"/>
                <a:ext cx="633735" cy="41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647" name="Picture 5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6021288"/>
                <a:ext cx="633735" cy="41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48" name="TextBox 55"/>
              <p:cNvSpPr txBox="1">
                <a:spLocks noChangeArrowheads="1"/>
              </p:cNvSpPr>
              <p:nvPr/>
            </p:nvSpPr>
            <p:spPr bwMode="auto">
              <a:xfrm>
                <a:off x="2371307" y="5373216"/>
                <a:ext cx="3049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FF"/>
                    </a:solidFill>
                  </a:rPr>
                  <a:t>c</a:t>
                </a:r>
              </a:p>
            </p:txBody>
          </p:sp>
          <p:sp>
            <p:nvSpPr>
              <p:cNvPr id="68649" name="TextBox 56"/>
              <p:cNvSpPr txBox="1">
                <a:spLocks noChangeArrowheads="1"/>
              </p:cNvSpPr>
              <p:nvPr/>
            </p:nvSpPr>
            <p:spPr bwMode="auto">
              <a:xfrm>
                <a:off x="2371307" y="630002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FF"/>
                    </a:solidFill>
                    <a:latin typeface="VerdanaBar" charset="0"/>
                    <a:cs typeface="VerdanaBar" charset="0"/>
                  </a:rPr>
                  <a:t>c</a:t>
                </a:r>
              </a:p>
            </p:txBody>
          </p:sp>
        </p:grpSp>
      </p:grpSp>
      <p:sp>
        <p:nvSpPr>
          <p:cNvPr id="68616" name="Rectangle 57"/>
          <p:cNvSpPr>
            <a:spLocks noChangeArrowheads="1"/>
          </p:cNvSpPr>
          <p:nvPr/>
        </p:nvSpPr>
        <p:spPr bwMode="auto">
          <a:xfrm>
            <a:off x="2124075" y="5589588"/>
            <a:ext cx="103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2 gluons: </a:t>
            </a:r>
          </a:p>
        </p:txBody>
      </p:sp>
      <p:grpSp>
        <p:nvGrpSpPr>
          <p:cNvPr id="68617" name="Group 101"/>
          <p:cNvGrpSpPr>
            <a:grpSpLocks/>
          </p:cNvGrpSpPr>
          <p:nvPr/>
        </p:nvGrpSpPr>
        <p:grpSpPr bwMode="auto">
          <a:xfrm>
            <a:off x="4787900" y="4941888"/>
            <a:ext cx="2736850" cy="1295400"/>
            <a:chOff x="4788024" y="5229200"/>
            <a:chExt cx="2736304" cy="1296144"/>
          </a:xfrm>
        </p:grpSpPr>
        <p:grpSp>
          <p:nvGrpSpPr>
            <p:cNvPr id="68620" name="Group 78"/>
            <p:cNvGrpSpPr>
              <a:grpSpLocks/>
            </p:cNvGrpSpPr>
            <p:nvPr/>
          </p:nvGrpSpPr>
          <p:grpSpPr bwMode="auto">
            <a:xfrm>
              <a:off x="4788024" y="5229200"/>
              <a:ext cx="2736304" cy="1296144"/>
              <a:chOff x="179512" y="5373216"/>
              <a:chExt cx="2736304" cy="1296144"/>
            </a:xfrm>
          </p:grpSpPr>
          <p:grpSp>
            <p:nvGrpSpPr>
              <p:cNvPr id="68622" name="Group 79"/>
              <p:cNvGrpSpPr>
                <a:grpSpLocks/>
              </p:cNvGrpSpPr>
              <p:nvPr/>
            </p:nvGrpSpPr>
            <p:grpSpPr bwMode="auto">
              <a:xfrm>
                <a:off x="1903316" y="5517232"/>
                <a:ext cx="1012500" cy="936104"/>
                <a:chOff x="1903316" y="5625344"/>
                <a:chExt cx="1012500" cy="936104"/>
              </a:xfrm>
            </p:grpSpPr>
            <p:sp>
              <p:nvSpPr>
                <p:cNvPr id="99" name="Arc 98"/>
                <p:cNvSpPr/>
                <p:nvPr/>
              </p:nvSpPr>
              <p:spPr>
                <a:xfrm flipH="1">
                  <a:off x="1903193" y="5662407"/>
                  <a:ext cx="1012623" cy="899041"/>
                </a:xfrm>
                <a:prstGeom prst="arc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H="1" flipV="1">
                  <a:off x="1903193" y="5625873"/>
                  <a:ext cx="1012623" cy="899041"/>
                </a:xfrm>
                <a:prstGeom prst="arc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8623" name="Group 80"/>
              <p:cNvGrpSpPr>
                <a:grpSpLocks/>
              </p:cNvGrpSpPr>
              <p:nvPr/>
            </p:nvGrpSpPr>
            <p:grpSpPr bwMode="auto">
              <a:xfrm>
                <a:off x="179512" y="5373216"/>
                <a:ext cx="2504701" cy="1296144"/>
                <a:chOff x="179512" y="5373216"/>
                <a:chExt cx="2504701" cy="1296144"/>
              </a:xfrm>
            </p:grpSpPr>
            <p:grpSp>
              <p:nvGrpSpPr>
                <p:cNvPr id="68624" name="Group 81"/>
                <p:cNvGrpSpPr>
                  <a:grpSpLocks/>
                </p:cNvGrpSpPr>
                <p:nvPr/>
              </p:nvGrpSpPr>
              <p:grpSpPr bwMode="auto">
                <a:xfrm>
                  <a:off x="179512" y="5373216"/>
                  <a:ext cx="1296000" cy="1296144"/>
                  <a:chOff x="2843808" y="5589240"/>
                  <a:chExt cx="1296000" cy="1296144"/>
                </a:xfrm>
              </p:grpSpPr>
              <p:grpSp>
                <p:nvGrpSpPr>
                  <p:cNvPr id="6862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2843808" y="5661248"/>
                    <a:ext cx="1296000" cy="1152000"/>
                    <a:chOff x="2843808" y="5661248"/>
                    <a:chExt cx="1296000" cy="1152000"/>
                  </a:xfrm>
                </p:grpSpPr>
                <p:grpSp>
                  <p:nvGrpSpPr>
                    <p:cNvPr id="68632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03848" y="5949216"/>
                      <a:ext cx="648072" cy="576064"/>
                      <a:chOff x="3203848" y="5229200"/>
                      <a:chExt cx="1224136" cy="1296144"/>
                    </a:xfrm>
                  </p:grpSpPr>
                  <p:sp>
                    <p:nvSpPr>
                      <p:cNvPr id="97" name="Arc 96"/>
                      <p:cNvSpPr/>
                      <p:nvPr/>
                    </p:nvSpPr>
                    <p:spPr>
                      <a:xfrm>
                        <a:off x="3204322" y="5226960"/>
                        <a:ext cx="1223188" cy="1300910"/>
                      </a:xfrm>
                      <a:prstGeom prst="arc">
                        <a:avLst/>
                      </a:prstGeom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8" name="Arc 97"/>
                      <p:cNvSpPr/>
                      <p:nvPr/>
                    </p:nvSpPr>
                    <p:spPr>
                      <a:xfrm flipV="1">
                        <a:off x="3204322" y="5226960"/>
                        <a:ext cx="1223188" cy="1300910"/>
                      </a:xfrm>
                      <a:prstGeom prst="arc">
                        <a:avLst/>
                      </a:prstGeom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633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3808" y="5661248"/>
                      <a:ext cx="1296000" cy="1152000"/>
                      <a:chOff x="3203848" y="5229200"/>
                      <a:chExt cx="1224136" cy="1296144"/>
                    </a:xfrm>
                  </p:grpSpPr>
                  <p:sp>
                    <p:nvSpPr>
                      <p:cNvPr id="95" name="Arc 94"/>
                      <p:cNvSpPr/>
                      <p:nvPr/>
                    </p:nvSpPr>
                    <p:spPr>
                      <a:xfrm>
                        <a:off x="3203848" y="5228603"/>
                        <a:ext cx="1223325" cy="1297479"/>
                      </a:xfrm>
                      <a:prstGeom prst="arc">
                        <a:avLst/>
                      </a:prstGeom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6" name="Arc 95"/>
                      <p:cNvSpPr/>
                      <p:nvPr/>
                    </p:nvSpPr>
                    <p:spPr>
                      <a:xfrm flipV="1">
                        <a:off x="3203848" y="5228603"/>
                        <a:ext cx="1223325" cy="1297479"/>
                      </a:xfrm>
                      <a:prstGeom prst="arc">
                        <a:avLst/>
                      </a:prstGeom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634" name="Group 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987824" y="5787248"/>
                      <a:ext cx="1012500" cy="900000"/>
                      <a:chOff x="3203848" y="5229200"/>
                      <a:chExt cx="1224136" cy="1296144"/>
                    </a:xfrm>
                  </p:grpSpPr>
                  <p:sp>
                    <p:nvSpPr>
                      <p:cNvPr id="93" name="Arc 92"/>
                      <p:cNvSpPr/>
                      <p:nvPr/>
                    </p:nvSpPr>
                    <p:spPr>
                      <a:xfrm>
                        <a:off x="3204353" y="5227694"/>
                        <a:ext cx="1222365" cy="1299337"/>
                      </a:xfrm>
                      <a:prstGeom prst="arc">
                        <a:avLst/>
                      </a:prstGeom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4" name="Arc 93"/>
                      <p:cNvSpPr/>
                      <p:nvPr/>
                    </p:nvSpPr>
                    <p:spPr>
                      <a:xfrm flipV="1">
                        <a:off x="3204353" y="5227694"/>
                        <a:ext cx="1222365" cy="1299337"/>
                      </a:xfrm>
                      <a:prstGeom prst="arc">
                        <a:avLst/>
                      </a:prstGeom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sp>
                <p:nvSpPr>
                  <p:cNvPr id="68630" name="Text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3848" y="5589240"/>
                    <a:ext cx="328485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800">
                        <a:solidFill>
                          <a:srgbClr val="FF0000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68631" name="Text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3848" y="6516052"/>
                    <a:ext cx="328485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800">
                        <a:solidFill>
                          <a:srgbClr val="FF0000"/>
                        </a:solidFill>
                        <a:latin typeface="VerdanaBar" charset="0"/>
                        <a:cs typeface="VerdanaBar" charset="0"/>
                      </a:rPr>
                      <a:t>p</a:t>
                    </a:r>
                  </a:p>
                </p:txBody>
              </p:sp>
            </p:grpSp>
            <p:pic>
              <p:nvPicPr>
                <p:cNvPr id="68625" name="Picture 82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7985" y="5517232"/>
                  <a:ext cx="633735" cy="4130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8626" name="Picture 83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640" y="5949280"/>
                  <a:ext cx="633735" cy="4130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627" name="TextBox 84"/>
                <p:cNvSpPr txBox="1">
                  <a:spLocks noChangeArrowheads="1"/>
                </p:cNvSpPr>
                <p:nvPr/>
              </p:nvSpPr>
              <p:spPr bwMode="auto">
                <a:xfrm>
                  <a:off x="2371307" y="5373216"/>
                  <a:ext cx="30492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FF"/>
                      </a:solidFill>
                    </a:rPr>
                    <a:t>c</a:t>
                  </a:r>
                </a:p>
              </p:txBody>
            </p:sp>
            <p:sp>
              <p:nvSpPr>
                <p:cNvPr id="68628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2371307" y="6300028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FF"/>
                      </a:solidFill>
                      <a:latin typeface="VerdanaBar" charset="0"/>
                      <a:cs typeface="VerdanaBar" charset="0"/>
                    </a:rPr>
                    <a:t>c</a:t>
                  </a:r>
                </a:p>
              </p:txBody>
            </p:sp>
          </p:grpSp>
        </p:grpSp>
        <p:pic>
          <p:nvPicPr>
            <p:cNvPr id="68621" name="Picture 10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5589240"/>
              <a:ext cx="720080" cy="41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8" name="Rectangle 102"/>
          <p:cNvSpPr>
            <a:spLocks noChangeArrowheads="1"/>
          </p:cNvSpPr>
          <p:nvPr/>
        </p:nvSpPr>
        <p:spPr bwMode="auto">
          <a:xfrm>
            <a:off x="6732588" y="5373688"/>
            <a:ext cx="184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3 gluons: 1</a:t>
            </a:r>
            <a:r>
              <a:rPr lang="en-US" sz="1400" baseline="30000"/>
              <a:t>−−</a:t>
            </a:r>
            <a:r>
              <a:rPr lang="en-US" sz="1400"/>
              <a:t>, 1</a:t>
            </a:r>
            <a:r>
              <a:rPr lang="en-US" sz="1400" baseline="30000"/>
              <a:t>+− </a:t>
            </a:r>
          </a:p>
        </p:txBody>
      </p:sp>
      <p:sp>
        <p:nvSpPr>
          <p:cNvPr id="68619" name="Rectangle 103"/>
          <p:cNvSpPr>
            <a:spLocks noChangeArrowheads="1"/>
          </p:cNvSpPr>
          <p:nvPr/>
        </p:nvSpPr>
        <p:spPr bwMode="auto">
          <a:xfrm>
            <a:off x="252413" y="6397625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254125" algn="l"/>
              </a:tabLst>
            </a:pPr>
            <a:r>
              <a:rPr lang="en-US">
                <a:solidFill>
                  <a:srgbClr val="0000FF"/>
                </a:solidFill>
              </a:rPr>
              <a:t>Quantum numbers can be determined by studying angular distributions</a:t>
            </a:r>
            <a:endParaRPr lang="de-DE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11" r="34045"/>
          <a:stretch/>
        </p:blipFill>
        <p:spPr bwMode="auto">
          <a:xfrm>
            <a:off x="4584584" y="4005263"/>
            <a:ext cx="3298941" cy="24272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381000" y="227013"/>
            <a:ext cx="83820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X(3872) 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</a:t>
            </a:r>
            <a:r>
              <a:rPr kumimoji="1" lang="en-US" sz="3200" b="1" i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J/</a:t>
            </a:r>
            <a:r>
              <a:rPr kumimoji="1" lang="el-GR" sz="3200" b="1" i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ψ</a:t>
            </a:r>
            <a:r>
              <a:rPr kumimoji="1" lang="en-US" sz="3200" b="1" i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kumimoji="1" lang="el-GR" sz="3200" b="1" i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π</a:t>
            </a:r>
            <a:r>
              <a:rPr kumimoji="1" lang="de-DE" sz="3200" b="1" i="1" baseline="30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+</a:t>
            </a:r>
            <a:r>
              <a:rPr kumimoji="1" lang="el-GR" sz="3200" b="1" i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π</a:t>
            </a:r>
            <a:r>
              <a:rPr kumimoji="1" lang="de-DE" sz="3200" b="1" i="1" baseline="30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- </a:t>
            </a:r>
            <a:r>
              <a:rPr kumimoji="1" lang="de-DE" sz="3200" b="1" i="1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simulation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8674" name="Group 8"/>
          <p:cNvGrpSpPr>
            <a:grpSpLocks/>
          </p:cNvGrpSpPr>
          <p:nvPr/>
        </p:nvGrpSpPr>
        <p:grpSpPr bwMode="auto">
          <a:xfrm>
            <a:off x="646113" y="1855788"/>
            <a:ext cx="2859087" cy="1141412"/>
            <a:chOff x="399" y="721"/>
            <a:chExt cx="1801" cy="719"/>
          </a:xfrm>
        </p:grpSpPr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 flipV="1">
              <a:off x="1233" y="865"/>
              <a:ext cx="624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3" name="Text Box 10"/>
            <p:cNvSpPr txBox="1">
              <a:spLocks noChangeArrowheads="1"/>
            </p:cNvSpPr>
            <p:nvPr/>
          </p:nvSpPr>
          <p:spPr bwMode="auto">
            <a:xfrm>
              <a:off x="1089" y="94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2000" baseline="30000"/>
            </a:p>
          </p:txBody>
        </p: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864" y="721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/>
                <a:t>J/</a:t>
              </a:r>
              <a:r>
                <a:rPr lang="el-GR" sz="1800"/>
                <a:t>ψ</a:t>
              </a:r>
              <a:endParaRPr lang="de-DE" sz="1800"/>
            </a:p>
          </p:txBody>
        </p:sp>
        <p:sp>
          <p:nvSpPr>
            <p:cNvPr id="28685" name="Text Box 12"/>
            <p:cNvSpPr txBox="1">
              <a:spLocks noChangeArrowheads="1"/>
            </p:cNvSpPr>
            <p:nvPr/>
          </p:nvSpPr>
          <p:spPr bwMode="auto">
            <a:xfrm>
              <a:off x="1776" y="100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Eqn" charset="0"/>
                </a:rPr>
                <a:t>π</a:t>
              </a:r>
              <a:endParaRPr lang="de-DE" sz="2000" baseline="30000">
                <a:latin typeface="VerdanaEqn" charset="0"/>
              </a:endParaRPr>
            </a:p>
          </p:txBody>
        </p:sp>
        <p:sp>
          <p:nvSpPr>
            <p:cNvPr id="28686" name="Text Box 13"/>
            <p:cNvSpPr txBox="1">
              <a:spLocks noChangeArrowheads="1"/>
            </p:cNvSpPr>
            <p:nvPr/>
          </p:nvSpPr>
          <p:spPr bwMode="auto">
            <a:xfrm>
              <a:off x="1776" y="120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Eqn" charset="0"/>
                </a:rPr>
                <a:t>π</a:t>
              </a:r>
              <a:endParaRPr lang="de-DE" sz="2000" baseline="30000">
                <a:latin typeface="VerdanaEqn" charset="0"/>
              </a:endParaRPr>
            </a:p>
          </p:txBody>
        </p:sp>
        <p:sp>
          <p:nvSpPr>
            <p:cNvPr id="28687" name="Text Box 14"/>
            <p:cNvSpPr txBox="1">
              <a:spLocks noChangeArrowheads="1"/>
            </p:cNvSpPr>
            <p:nvPr/>
          </p:nvSpPr>
          <p:spPr bwMode="auto">
            <a:xfrm>
              <a:off x="1079" y="114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8000"/>
                  </a:solidFill>
                </a:rPr>
                <a:t>X</a:t>
              </a:r>
              <a:endParaRPr lang="de-DE" sz="2000">
                <a:solidFill>
                  <a:srgbClr val="008000"/>
                </a:solidFill>
              </a:endParaRPr>
            </a:p>
          </p:txBody>
        </p:sp>
        <p:sp>
          <p:nvSpPr>
            <p:cNvPr id="28688" name="Line 15"/>
            <p:cNvSpPr>
              <a:spLocks noChangeShapeType="1"/>
            </p:cNvSpPr>
            <p:nvPr/>
          </p:nvSpPr>
          <p:spPr bwMode="auto">
            <a:xfrm>
              <a:off x="1232" y="1092"/>
              <a:ext cx="625" cy="20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V="1">
              <a:off x="609" y="1089"/>
              <a:ext cx="624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>
              <a:off x="623" y="894"/>
              <a:ext cx="610" cy="1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402" y="72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/>
                <a:t>p</a:t>
              </a:r>
              <a:endParaRPr lang="de-DE" sz="2000" baseline="30000"/>
            </a:p>
          </p:txBody>
        </p:sp>
        <p:sp>
          <p:nvSpPr>
            <p:cNvPr id="28692" name="Text Box 19"/>
            <p:cNvSpPr txBox="1">
              <a:spLocks noChangeArrowheads="1"/>
            </p:cNvSpPr>
            <p:nvPr/>
          </p:nvSpPr>
          <p:spPr bwMode="auto">
            <a:xfrm>
              <a:off x="399" y="120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Bar" charset="0"/>
                </a:rPr>
                <a:t>p</a:t>
              </a:r>
              <a:endParaRPr lang="de-DE" sz="2000" baseline="30000">
                <a:latin typeface="VerdanaBar" charset="0"/>
              </a:endParaRPr>
            </a:p>
          </p:txBody>
        </p:sp>
        <p:sp>
          <p:nvSpPr>
            <p:cNvPr id="28693" name="Line 20"/>
            <p:cNvSpPr>
              <a:spLocks noChangeShapeType="1"/>
            </p:cNvSpPr>
            <p:nvPr/>
          </p:nvSpPr>
          <p:spPr bwMode="auto">
            <a:xfrm>
              <a:off x="1233" y="1092"/>
              <a:ext cx="624" cy="4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4" name="Oval 21"/>
            <p:cNvSpPr>
              <a:spLocks noChangeArrowheads="1"/>
            </p:cNvSpPr>
            <p:nvPr/>
          </p:nvSpPr>
          <p:spPr bwMode="auto">
            <a:xfrm>
              <a:off x="1165" y="1013"/>
              <a:ext cx="144" cy="14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381000" y="1409700"/>
            <a:ext cx="4478338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Formation</a:t>
            </a:r>
          </a:p>
          <a:p>
            <a:pPr eaLnBrk="1" hangingPunct="1">
              <a:spcBef>
                <a:spcPct val="50000"/>
              </a:spcBef>
            </a:pPr>
            <a:endParaRPr lang="en-US" sz="10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/>
          </a:p>
          <a:p>
            <a:pPr eaLnBrk="1" hangingPunct="1">
              <a:spcBef>
                <a:spcPct val="50000"/>
              </a:spcBef>
            </a:pPr>
            <a:endParaRPr lang="en-US" sz="1000" dirty="0"/>
          </a:p>
          <a:p>
            <a:pPr eaLnBrk="1" hangingPunct="1">
              <a:spcBef>
                <a:spcPct val="50000"/>
              </a:spcBef>
            </a:pPr>
            <a:endParaRPr lang="en-US" sz="1000" dirty="0"/>
          </a:p>
          <a:p>
            <a:pPr eaLnBrk="1" hangingPunct="1">
              <a:spcBef>
                <a:spcPct val="50000"/>
              </a:spcBef>
            </a:pPr>
            <a:endParaRPr lang="en-US" sz="1000" dirty="0"/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Either neutral and charged </a:t>
            </a:r>
            <a:r>
              <a:rPr lang="en-US" sz="1800" dirty="0" err="1" smtClean="0"/>
              <a:t>pions</a:t>
            </a:r>
            <a:r>
              <a:rPr lang="en-US" sz="1800" dirty="0" smtClean="0"/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It is </a:t>
            </a:r>
            <a:r>
              <a:rPr lang="en-US" sz="1800" dirty="0" err="1" smtClean="0"/>
              <a:t>i</a:t>
            </a:r>
            <a:r>
              <a:rPr lang="de-DE" sz="1800" dirty="0" err="1" smtClean="0"/>
              <a:t>nteresting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check </a:t>
            </a:r>
            <a:r>
              <a:rPr lang="de-DE" sz="1800" dirty="0" err="1" smtClean="0"/>
              <a:t>breaks</a:t>
            </a:r>
            <a:r>
              <a:rPr lang="de-DE" sz="1800" dirty="0" smtClean="0"/>
              <a:t> </a:t>
            </a:r>
            <a:r>
              <a:rPr lang="de-DE" sz="1800" dirty="0" err="1"/>
              <a:t>isospin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decays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J/</a:t>
            </a:r>
            <a:r>
              <a:rPr lang="de-DE" sz="1800" dirty="0">
                <a:latin typeface="Symbol" charset="0"/>
                <a:sym typeface="Symbol" charset="0"/>
              </a:rPr>
              <a:t></a:t>
            </a:r>
            <a:r>
              <a:rPr lang="de-DE" sz="1800" dirty="0" smtClean="0"/>
              <a:t>(</a:t>
            </a:r>
            <a:r>
              <a:rPr lang="de-DE" sz="1800" dirty="0" smtClean="0">
                <a:latin typeface="cmsy10" charset="0"/>
              </a:rPr>
              <a:t>-&gt;</a:t>
            </a:r>
            <a:r>
              <a:rPr lang="de-DE" sz="1800" dirty="0" smtClean="0">
                <a:latin typeface="Symbol" charset="0"/>
                <a:sym typeface="Symbol" charset="0"/>
              </a:rPr>
              <a:t></a:t>
            </a:r>
            <a:r>
              <a:rPr lang="de-DE" sz="1800" baseline="30000" dirty="0">
                <a:sym typeface="Symbol" charset="0"/>
              </a:rPr>
              <a:t>+</a:t>
            </a:r>
            <a:r>
              <a:rPr lang="de-DE" sz="1800" dirty="0"/>
              <a:t> </a:t>
            </a:r>
            <a:r>
              <a:rPr lang="de-DE" sz="1800" dirty="0">
                <a:latin typeface="Symbol" charset="0"/>
                <a:sym typeface="Symbol" charset="0"/>
              </a:rPr>
              <a:t></a:t>
            </a:r>
            <a:r>
              <a:rPr lang="de-DE" sz="1800" baseline="30000" dirty="0">
                <a:sym typeface="Symbol" charset="0"/>
              </a:rPr>
              <a:t>−</a:t>
            </a:r>
            <a:r>
              <a:rPr lang="de-DE" sz="1800" dirty="0"/>
              <a:t>), J/</a:t>
            </a:r>
            <a:r>
              <a:rPr lang="de-DE" sz="1800" dirty="0">
                <a:latin typeface="Symbol" charset="0"/>
                <a:sym typeface="Symbol" charset="0"/>
              </a:rPr>
              <a:t></a:t>
            </a:r>
            <a:r>
              <a:rPr lang="de-DE" sz="1800" dirty="0" smtClean="0"/>
              <a:t>(</a:t>
            </a:r>
            <a:r>
              <a:rPr lang="de-DE" sz="1800" dirty="0" smtClean="0">
                <a:latin typeface="cmsy10" charset="0"/>
              </a:rPr>
              <a:t>-&gt;</a:t>
            </a:r>
            <a:r>
              <a:rPr lang="de-DE" sz="1800" dirty="0" smtClean="0">
                <a:latin typeface="Symbol" charset="0"/>
                <a:sym typeface="Symbol" charset="0"/>
              </a:rPr>
              <a:t></a:t>
            </a:r>
            <a:r>
              <a:rPr lang="de-DE" sz="1800" baseline="30000" dirty="0">
                <a:sym typeface="Symbol" charset="0"/>
              </a:rPr>
              <a:t>+</a:t>
            </a:r>
            <a:r>
              <a:rPr lang="de-DE" sz="1800" dirty="0"/>
              <a:t> </a:t>
            </a:r>
            <a:r>
              <a:rPr lang="de-DE" sz="1800" dirty="0">
                <a:latin typeface="Symbol" charset="0"/>
                <a:sym typeface="Symbol" charset="0"/>
              </a:rPr>
              <a:t></a:t>
            </a:r>
            <a:r>
              <a:rPr lang="de-DE" sz="1800" baseline="30000" dirty="0">
                <a:sym typeface="Symbol" charset="0"/>
              </a:rPr>
              <a:t>−</a:t>
            </a:r>
            <a:r>
              <a:rPr lang="de-DE" sz="1800" dirty="0"/>
              <a:t> </a:t>
            </a:r>
            <a:r>
              <a:rPr lang="de-DE" sz="1800" dirty="0">
                <a:latin typeface="Symbol" charset="0"/>
                <a:sym typeface="Symbol" charset="0"/>
              </a:rPr>
              <a:t></a:t>
            </a:r>
            <a:r>
              <a:rPr lang="de-DE" sz="1800" baseline="30000" dirty="0">
                <a:sym typeface="Symbol" charset="0"/>
              </a:rPr>
              <a:t>0</a:t>
            </a:r>
            <a:r>
              <a:rPr lang="de-DE" sz="1800" dirty="0"/>
              <a:t>)</a:t>
            </a:r>
            <a:br>
              <a:rPr lang="de-DE" sz="1800" dirty="0"/>
            </a:br>
            <a:r>
              <a:rPr lang="de-DE" sz="1800" dirty="0">
                <a:latin typeface="Arial" charset="0"/>
                <a:cs typeface="Arial" charset="0"/>
              </a:rPr>
              <a:t>→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charmonium</a:t>
            </a:r>
            <a:r>
              <a:rPr lang="de-DE" sz="1800" dirty="0" smtClean="0"/>
              <a:t>?</a:t>
            </a:r>
            <a:endParaRPr lang="en-US" sz="18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FF"/>
                </a:solidFill>
              </a:rPr>
              <a:t>Simulation at </a:t>
            </a:r>
            <a:r>
              <a:rPr lang="en-US" sz="1800" dirty="0" err="1">
                <a:solidFill>
                  <a:srgbClr val="0000FF"/>
                </a:solidFill>
                <a:latin typeface="Symbol" charset="0"/>
              </a:rPr>
              <a:t>Ö</a:t>
            </a:r>
            <a:r>
              <a:rPr lang="en-US" sz="1800" dirty="0" err="1">
                <a:solidFill>
                  <a:srgbClr val="0000FF"/>
                </a:solidFill>
                <a:latin typeface="VerdanaBar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VerdanaBar" charset="0"/>
              </a:rPr>
              <a:t> = </a:t>
            </a:r>
            <a:r>
              <a:rPr lang="en-US" sz="1800" dirty="0">
                <a:solidFill>
                  <a:srgbClr val="0000FF"/>
                </a:solidFill>
              </a:rPr>
              <a:t>3872 MeV/c</a:t>
            </a:r>
            <a:r>
              <a:rPr lang="en-US" sz="1800" baseline="30000" dirty="0">
                <a:solidFill>
                  <a:srgbClr val="0000FF"/>
                </a:solidFill>
              </a:rPr>
              <a:t>2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dirty="0" err="1">
                <a:solidFill>
                  <a:srgbClr val="0000FF"/>
                </a:solidFill>
              </a:rPr>
              <a:t>p</a:t>
            </a:r>
            <a:r>
              <a:rPr lang="de-DE" sz="1800" baseline="-25000" dirty="0" err="1">
                <a:solidFill>
                  <a:srgbClr val="0000FF"/>
                </a:solidFill>
              </a:rPr>
              <a:t>beam</a:t>
            </a:r>
            <a:r>
              <a:rPr lang="de-DE" sz="1800" dirty="0">
                <a:solidFill>
                  <a:srgbClr val="0000FF"/>
                </a:solidFill>
              </a:rPr>
              <a:t>=6.99100 </a:t>
            </a:r>
            <a:r>
              <a:rPr lang="de-DE" sz="1800" dirty="0" err="1">
                <a:solidFill>
                  <a:srgbClr val="0000FF"/>
                </a:solidFill>
              </a:rPr>
              <a:t>GeV</a:t>
            </a:r>
            <a:r>
              <a:rPr lang="de-DE" sz="1800" dirty="0">
                <a:solidFill>
                  <a:srgbClr val="0000FF"/>
                </a:solidFill>
              </a:rPr>
              <a:t>/c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dirty="0">
                <a:solidFill>
                  <a:srgbClr val="0000FF"/>
                </a:solidFill>
              </a:rPr>
              <a:t>Baseline </a:t>
            </a:r>
            <a:r>
              <a:rPr lang="de-DE" sz="1800" dirty="0" err="1">
                <a:solidFill>
                  <a:srgbClr val="0000FF"/>
                </a:solidFill>
              </a:rPr>
              <a:t>assumption</a:t>
            </a:r>
            <a:r>
              <a:rPr lang="de-DE" sz="1800" dirty="0">
                <a:solidFill>
                  <a:srgbClr val="0000FF"/>
                </a:solidFill>
              </a:rPr>
              <a:t>: </a:t>
            </a:r>
            <a:r>
              <a:rPr lang="de-DE" sz="1800" dirty="0">
                <a:solidFill>
                  <a:srgbClr val="0000FF"/>
                </a:solidFill>
                <a:latin typeface="Symbol" charset="0"/>
                <a:sym typeface="Symbol" charset="0"/>
              </a:rPr>
              <a:t></a:t>
            </a:r>
            <a:r>
              <a:rPr lang="de-DE" sz="1800" baseline="-25000" dirty="0" err="1">
                <a:solidFill>
                  <a:srgbClr val="0000FF"/>
                </a:solidFill>
                <a:sym typeface="Symbol" charset="0"/>
              </a:rPr>
              <a:t>peak</a:t>
            </a:r>
            <a:r>
              <a:rPr lang="de-DE" sz="1800" dirty="0">
                <a:solidFill>
                  <a:srgbClr val="0000FF"/>
                </a:solidFill>
              </a:rPr>
              <a:t> = </a:t>
            </a:r>
            <a:r>
              <a:rPr lang="de-DE" sz="1800" dirty="0">
                <a:solidFill>
                  <a:schemeClr val="accent1"/>
                </a:solidFill>
              </a:rPr>
              <a:t>50 </a:t>
            </a:r>
            <a:r>
              <a:rPr lang="de-DE" sz="1800" dirty="0" err="1" smtClean="0">
                <a:solidFill>
                  <a:schemeClr val="accent1"/>
                </a:solidFill>
              </a:rPr>
              <a:t>nb</a:t>
            </a:r>
            <a:endParaRPr lang="en-US" sz="1800" baseline="300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J/</a:t>
            </a:r>
            <a:r>
              <a:rPr lang="el-GR" sz="1800" dirty="0"/>
              <a:t>ψ</a:t>
            </a:r>
            <a:r>
              <a:rPr lang="en-US" sz="1800" dirty="0"/>
              <a:t> → </a:t>
            </a:r>
            <a:r>
              <a:rPr lang="en-US" sz="1800" dirty="0" err="1"/>
              <a:t>e</a:t>
            </a:r>
            <a:r>
              <a:rPr lang="en-US" sz="1800" baseline="30000" dirty="0" err="1"/>
              <a:t>+</a:t>
            </a:r>
            <a:r>
              <a:rPr lang="en-US" sz="1800" dirty="0" err="1"/>
              <a:t>e</a:t>
            </a:r>
            <a:r>
              <a:rPr lang="en-US" sz="1800" baseline="30000" dirty="0"/>
              <a:t>-</a:t>
            </a:r>
            <a:r>
              <a:rPr lang="en-US" sz="1800" dirty="0"/>
              <a:t> or </a:t>
            </a:r>
            <a:r>
              <a:rPr lang="el-GR" sz="1800" dirty="0"/>
              <a:t>μ</a:t>
            </a:r>
            <a:r>
              <a:rPr lang="en-US" sz="1800" baseline="30000" dirty="0"/>
              <a:t>+</a:t>
            </a:r>
            <a:r>
              <a:rPr lang="el-GR" sz="1800" dirty="0"/>
              <a:t>μ</a:t>
            </a:r>
            <a:r>
              <a:rPr lang="en-US" sz="1800" baseline="30000" dirty="0"/>
              <a:t>-</a:t>
            </a:r>
            <a:r>
              <a:rPr lang="en-US" sz="18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Selection of inv. J/</a:t>
            </a:r>
            <a:r>
              <a:rPr lang="el-GR" sz="1800" dirty="0"/>
              <a:t>ψ</a:t>
            </a:r>
            <a:r>
              <a:rPr lang="en-US" sz="1800" dirty="0"/>
              <a:t>-mass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Combination with </a:t>
            </a:r>
            <a:r>
              <a:rPr kumimoji="1" lang="el-GR" sz="1800" dirty="0">
                <a:latin typeface="VerdanaEqn" charset="0"/>
                <a:sym typeface="Wingdings" charset="0"/>
              </a:rPr>
              <a:t>π</a:t>
            </a:r>
            <a:r>
              <a:rPr kumimoji="1" lang="de-DE" sz="1800" baseline="30000" dirty="0">
                <a:latin typeface="VerdanaEqn" charset="0"/>
                <a:sym typeface="Wingdings" charset="0"/>
              </a:rPr>
              <a:t>+</a:t>
            </a:r>
            <a:r>
              <a:rPr kumimoji="1" lang="el-GR" sz="1800" dirty="0">
                <a:latin typeface="VerdanaEqn" charset="0"/>
                <a:sym typeface="Wingdings" charset="0"/>
              </a:rPr>
              <a:t>π</a:t>
            </a:r>
            <a:r>
              <a:rPr kumimoji="1" lang="de-DE" sz="1800" baseline="30000" dirty="0">
                <a:latin typeface="VerdanaEqn" charset="0"/>
                <a:sym typeface="Wingdings" charset="0"/>
              </a:rPr>
              <a:t>-</a:t>
            </a:r>
            <a:r>
              <a:rPr lang="en-US" sz="1800" dirty="0"/>
              <a:t> </a:t>
            </a:r>
            <a:endParaRPr lang="de-DE" sz="18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1484313"/>
            <a:ext cx="3308350" cy="24622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716463" y="1052513"/>
            <a:ext cx="3140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de-DE" sz="1800"/>
              <a:t>4-particle invariant mass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5867400" y="2205038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de-DE" sz="1400" b="1">
                <a:solidFill>
                  <a:schemeClr val="accent1"/>
                </a:solidFill>
              </a:rPr>
              <a:t>X(3872)</a:t>
            </a:r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4932363" y="4437063"/>
            <a:ext cx="757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de-DE" sz="1800">
                <a:solidFill>
                  <a:srgbClr val="6666FF"/>
                </a:solidFill>
              </a:rPr>
              <a:t>with</a:t>
            </a:r>
          </a:p>
          <a:p>
            <a:pPr eaLnBrk="1" hangingPunct="1"/>
            <a:r>
              <a:rPr kumimoji="1" lang="de-DE" sz="1800">
                <a:solidFill>
                  <a:srgbClr val="6666FF"/>
                </a:solidFill>
              </a:rPr>
              <a:t>PID</a:t>
            </a: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7019925" y="1484313"/>
            <a:ext cx="2155825" cy="11461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it-IT" sz="1800">
                <a:solidFill>
                  <a:srgbClr val="0000FF"/>
                </a:solidFill>
                <a:cs typeface="Arial" charset="0"/>
              </a:rPr>
              <a:t>Efficiency: 72%</a:t>
            </a:r>
          </a:p>
          <a:p>
            <a:pPr eaLnBrk="1" hangingPunct="1">
              <a:spcBef>
                <a:spcPct val="40000"/>
              </a:spcBef>
            </a:pPr>
            <a:r>
              <a:rPr lang="it-IT" sz="1800">
                <a:solidFill>
                  <a:srgbClr val="0000FF"/>
                </a:solidFill>
                <a:cs typeface="Arial" charset="0"/>
              </a:rPr>
              <a:t>RMS: 8.3 MeV/c</a:t>
            </a:r>
            <a:r>
              <a:rPr lang="it-IT" sz="1800" baseline="30000">
                <a:solidFill>
                  <a:srgbClr val="0000FF"/>
                </a:solidFill>
                <a:cs typeface="Arial" charset="0"/>
                <a:sym typeface="Symbol" charset="0"/>
              </a:rPr>
              <a:t>2</a:t>
            </a:r>
          </a:p>
          <a:p>
            <a:pPr eaLnBrk="1" hangingPunct="1">
              <a:spcBef>
                <a:spcPct val="40000"/>
              </a:spcBef>
            </a:pPr>
            <a:r>
              <a:rPr lang="it-IT" sz="1800">
                <a:solidFill>
                  <a:srgbClr val="0000FF"/>
                </a:solidFill>
                <a:cs typeface="Arial" charset="0"/>
                <a:sym typeface="Symbol" charset="0"/>
              </a:rPr>
              <a:t>S/B: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356100" y="5084763"/>
            <a:ext cx="457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DE">
                <a:cs typeface="Arial" charset="0"/>
              </a:rPr>
              <a:t>each data point 2 days data taking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3588" y="5338763"/>
            <a:ext cx="457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07988">
              <a:lnSpc>
                <a:spcPct val="130000"/>
              </a:lnSpc>
              <a:buClr>
                <a:srgbClr val="000000"/>
              </a:buClr>
              <a:buSzPct val="54000"/>
              <a:buFont typeface="Wingding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>
                <a:solidFill>
                  <a:srgbClr val="0000FF"/>
                </a:solidFill>
                <a:cs typeface="Arial" charset="0"/>
              </a:rPr>
              <a:t>10 steps a 400 keV/</a:t>
            </a: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endParaRPr lang="en-US">
              <a:solidFill>
                <a:srgbClr val="0000FF"/>
              </a:solidFill>
              <a:cs typeface="Arial" charset="0"/>
            </a:endParaRPr>
          </a:p>
          <a:p>
            <a:pPr defTabSz="407988">
              <a:lnSpc>
                <a:spcPct val="130000"/>
              </a:lnSpc>
              <a:buClr>
                <a:srgbClr val="000000"/>
              </a:buClr>
              <a:buSzPct val="54000"/>
              <a:buFont typeface="Wingding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>
                <a:solidFill>
                  <a:srgbClr val="0000FF"/>
                </a:solidFill>
                <a:cs typeface="Arial" charset="0"/>
              </a:rPr>
              <a:t>3870.2 – 3873.8 MeV/</a:t>
            </a:r>
            <a:r>
              <a:rPr lang="en-US">
                <a:solidFill>
                  <a:srgbClr val="0000FF"/>
                </a:solidFill>
              </a:rPr>
              <a:t>c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</a:p>
          <a:p>
            <a:pPr defTabSz="407988">
              <a:lnSpc>
                <a:spcPct val="130000"/>
              </a:lnSpc>
              <a:buClr>
                <a:srgbClr val="000000"/>
              </a:buClr>
              <a:buSzPct val="54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>
                <a:solidFill>
                  <a:srgbClr val="0000FF"/>
                </a:solidFill>
                <a:sym typeface="Symbol" charset="0"/>
              </a:rPr>
              <a:t></a:t>
            </a:r>
            <a:r>
              <a:rPr lang="en-US">
                <a:solidFill>
                  <a:srgbClr val="0000FF"/>
                </a:solidFill>
              </a:rPr>
              <a:t>p/p </a:t>
            </a:r>
            <a:r>
              <a:rPr lang="en-US">
                <a:solidFill>
                  <a:srgbClr val="0000FF"/>
                </a:solidFill>
                <a:cs typeface="Times New Roman" charset="0"/>
              </a:rPr>
              <a:t>=</a:t>
            </a:r>
            <a:r>
              <a:rPr lang="en-US">
                <a:solidFill>
                  <a:srgbClr val="0000FF"/>
                </a:solidFill>
              </a:rPr>
              <a:t> 3 </a:t>
            </a:r>
            <a:r>
              <a:rPr lang="en-US">
                <a:solidFill>
                  <a:srgbClr val="0000FF"/>
                </a:solidFill>
                <a:cs typeface="Times New Roman" charset="0"/>
              </a:rPr>
              <a:t>· </a:t>
            </a:r>
            <a:r>
              <a:rPr lang="en-US">
                <a:solidFill>
                  <a:srgbClr val="0000FF"/>
                </a:solidFill>
              </a:rPr>
              <a:t>10</a:t>
            </a:r>
            <a:r>
              <a:rPr lang="en-US" baseline="30000">
                <a:solidFill>
                  <a:srgbClr val="0000FF"/>
                </a:solidFill>
              </a:rPr>
              <a:t>-5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62426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81000" y="227013"/>
            <a:ext cx="83820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Measurement of X(3872)</a:t>
            </a:r>
            <a:r>
              <a:rPr kumimoji="1" lang="de-DE" sz="3200" b="1" i="1" baseline="300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kumimoji="1" lang="de-DE" sz="3200" b="1" i="1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width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701" name="Text Box 549"/>
          <p:cNvSpPr txBox="1">
            <a:spLocks noChangeArrowheads="1"/>
          </p:cNvSpPr>
          <p:nvPr/>
        </p:nvSpPr>
        <p:spPr bwMode="auto">
          <a:xfrm>
            <a:off x="755650" y="1682750"/>
            <a:ext cx="39243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 defTabSz="407988" eaLnBrk="0" hangingPunct="0"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407988" eaLnBrk="0" hangingPunct="0"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407988" eaLnBrk="0" hangingPunct="0"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407988" eaLnBrk="0" hangingPunct="0"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407988" eaLnBrk="0" hangingPunct="0"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1720850" algn="r"/>
                <a:tab pos="1774825" algn="l"/>
                <a:tab pos="2057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r>
              <a:rPr lang="en-US" sz="2000">
                <a:cs typeface="Arial" charset="0"/>
              </a:rPr>
              <a:t>m	= 	3872.01	</a:t>
            </a:r>
            <a:r>
              <a:rPr lang="el-GR" sz="2000"/>
              <a:t>±</a:t>
            </a:r>
            <a:r>
              <a:rPr lang="en-US" sz="2000"/>
              <a:t>	0.03 </a:t>
            </a:r>
            <a:r>
              <a:rPr lang="en-US" sz="2000">
                <a:cs typeface="Arial" charset="0"/>
              </a:rPr>
              <a:t>MeV/</a:t>
            </a:r>
            <a:r>
              <a:rPr lang="en-US" sz="2000"/>
              <a:t>c</a:t>
            </a:r>
            <a:r>
              <a:rPr lang="en-US" sz="2000" baseline="30000"/>
              <a:t>2</a:t>
            </a:r>
            <a:r>
              <a:rPr lang="en-US" sz="2000">
                <a:cs typeface="Arial" charset="0"/>
              </a:rPr>
              <a:t/>
            </a:r>
            <a:br>
              <a:rPr lang="en-US" sz="2000">
                <a:cs typeface="Arial" charset="0"/>
              </a:rPr>
            </a:br>
            <a:r>
              <a:rPr lang="el-GR" sz="2000"/>
              <a:t>Γ</a:t>
            </a:r>
            <a:r>
              <a:rPr lang="en-US" sz="2000"/>
              <a:t>	= 	1.11	</a:t>
            </a:r>
            <a:r>
              <a:rPr lang="el-GR" sz="2000"/>
              <a:t>±</a:t>
            </a:r>
            <a:r>
              <a:rPr lang="en-US" sz="2000"/>
              <a:t>	0.08 MeV/c</a:t>
            </a:r>
            <a:r>
              <a:rPr lang="en-US" sz="2000" baseline="30000"/>
              <a:t>2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endParaRPr lang="en-US" sz="2000">
              <a:cs typeface="Arial" charset="0"/>
            </a:endParaRP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r>
              <a:rPr lang="en-US" sz="2000"/>
              <a:t>→ 	</a:t>
            </a:r>
            <a:r>
              <a:rPr lang="en-US" sz="2000">
                <a:cs typeface="Arial" charset="0"/>
              </a:rPr>
              <a:t>Unfolding beam profile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r>
              <a:rPr lang="en-US" sz="2000">
                <a:solidFill>
                  <a:srgbClr val="0000FF"/>
                </a:solidFill>
                <a:sym typeface="Symbol" charset="0"/>
              </a:rPr>
              <a:t>	</a:t>
            </a:r>
            <a:r>
              <a:rPr lang="en-US" sz="2000">
                <a:sym typeface="Symbol" charset="0"/>
              </a:rPr>
              <a:t>(</a:t>
            </a:r>
            <a:r>
              <a:rPr lang="en-US" sz="2000"/>
              <a:t>p/p </a:t>
            </a:r>
            <a:r>
              <a:rPr lang="en-US" sz="2000">
                <a:cs typeface="Times New Roman" charset="0"/>
              </a:rPr>
              <a:t>=</a:t>
            </a:r>
            <a:r>
              <a:rPr lang="en-US" sz="2000"/>
              <a:t> 3 </a:t>
            </a:r>
            <a:r>
              <a:rPr lang="en-US" sz="2000">
                <a:cs typeface="Times New Roman" charset="0"/>
              </a:rPr>
              <a:t>· </a:t>
            </a:r>
            <a:r>
              <a:rPr lang="en-US" sz="2000"/>
              <a:t>10</a:t>
            </a:r>
            <a:r>
              <a:rPr lang="en-US" sz="2000" baseline="30000"/>
              <a:t>-5</a:t>
            </a:r>
            <a:r>
              <a:rPr lang="en-US" sz="2000"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endParaRPr lang="en-US" sz="2000">
              <a:cs typeface="Arial" charset="0"/>
            </a:endParaRP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r>
              <a:rPr lang="en-US" sz="2000">
                <a:solidFill>
                  <a:srgbClr val="0000FF"/>
                </a:solidFill>
                <a:cs typeface="Arial" charset="0"/>
              </a:rPr>
              <a:t>Mass resolution	~ 50 keV/</a:t>
            </a:r>
            <a:r>
              <a:rPr lang="en-US" sz="2000">
                <a:solidFill>
                  <a:srgbClr val="0000FF"/>
                </a:solidFill>
              </a:rPr>
              <a:t>c</a:t>
            </a:r>
            <a:r>
              <a:rPr lang="en-US" sz="2000" baseline="30000">
                <a:solidFill>
                  <a:srgbClr val="0000FF"/>
                </a:solidFill>
              </a:rPr>
              <a:t>2</a:t>
            </a:r>
            <a:endParaRPr lang="en-US" sz="200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r>
              <a:rPr lang="en-US" sz="2000">
                <a:solidFill>
                  <a:srgbClr val="0000FF"/>
                </a:solidFill>
                <a:cs typeface="Arial" charset="0"/>
              </a:rPr>
              <a:t>Width precision	~ 10% </a:t>
            </a:r>
          </a:p>
          <a:p>
            <a:pPr eaLnBrk="1" hangingPunct="1">
              <a:lnSpc>
                <a:spcPct val="130000"/>
              </a:lnSpc>
              <a:buClr>
                <a:srgbClr val="000000"/>
              </a:buClr>
              <a:buSzPct val="54000"/>
            </a:pPr>
            <a:endParaRPr lang="en-US" sz="20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81000" y="227013"/>
            <a:ext cx="83820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Heavy-light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3200" b="1" i="1" baseline="-25000" dirty="0" err="1" smtClean="0">
                <a:solidFill>
                  <a:srgbClr val="FF0000"/>
                </a:solidFill>
                <a:latin typeface="+mn-lt"/>
              </a:rPr>
              <a:t>sJ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systems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Up to now the widths of the new discovered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sJ</a:t>
            </a:r>
            <a:r>
              <a:rPr lang="en-US" baseline="-25000" dirty="0" smtClean="0"/>
              <a:t> </a:t>
            </a:r>
            <a:r>
              <a:rPr lang="en-US" dirty="0" smtClean="0"/>
              <a:t>state </a:t>
            </a:r>
            <a:r>
              <a:rPr lang="en-US" dirty="0"/>
              <a:t>are only constrained by </a:t>
            </a:r>
            <a:r>
              <a:rPr lang="en-US" dirty="0" smtClean="0"/>
              <a:t>upper </a:t>
            </a:r>
            <a:r>
              <a:rPr lang="en-US" dirty="0"/>
              <a:t>limits </a:t>
            </a:r>
            <a:r>
              <a:rPr lang="en-US" dirty="0" smtClean="0"/>
              <a:t>of </a:t>
            </a:r>
            <a:r>
              <a:rPr lang="en-US" dirty="0"/>
              <a:t>few MeV due to detector </a:t>
            </a:r>
            <a:r>
              <a:rPr lang="en-US" dirty="0" smtClean="0"/>
              <a:t>resolution.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060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VerdanaBar"/>
                <a:cs typeface="VerdanaBar"/>
              </a:rPr>
              <a:t>p</a:t>
            </a:r>
            <a:r>
              <a:rPr lang="en-US" dirty="0"/>
              <a:t> momentum spread in the HESR is sufficiently small to allow the measurement of the </a:t>
            </a:r>
            <a:r>
              <a:rPr lang="en-US" dirty="0" err="1"/>
              <a:t>D</a:t>
            </a:r>
            <a:r>
              <a:rPr lang="en-US" baseline="-25000" dirty="0" err="1"/>
              <a:t>sJ</a:t>
            </a:r>
            <a:r>
              <a:rPr lang="en-US" dirty="0"/>
              <a:t> widths </a:t>
            </a:r>
            <a:r>
              <a:rPr lang="en-US" dirty="0" smtClean="0"/>
              <a:t>in a threshold scan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reaction</a:t>
            </a:r>
          </a:p>
          <a:p>
            <a:r>
              <a:rPr lang="en-US" dirty="0"/>
              <a:t>	</a:t>
            </a:r>
            <a:r>
              <a:rPr lang="en-US" dirty="0" err="1" smtClean="0">
                <a:latin typeface="VerdanaBar"/>
                <a:cs typeface="VerdanaBar"/>
              </a:rPr>
              <a:t>p</a:t>
            </a:r>
            <a:r>
              <a:rPr lang="en-US" dirty="0" err="1" smtClean="0"/>
              <a:t>p</a:t>
            </a:r>
            <a:r>
              <a:rPr lang="en-US" dirty="0"/>
              <a:t> </a:t>
            </a:r>
            <a:r>
              <a:rPr lang="en-US" dirty="0" smtClean="0"/>
              <a:t>→</a:t>
            </a:r>
            <a:r>
              <a:rPr lang="en-US" dirty="0"/>
              <a:t> </a:t>
            </a:r>
            <a:r>
              <a:rPr lang="en-US" dirty="0" smtClean="0">
                <a:latin typeface="VerdanaBar"/>
                <a:cs typeface="VerdanaBar"/>
              </a:rPr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sJ</a:t>
            </a:r>
            <a:endParaRPr lang="en-US" baseline="-25000" dirty="0"/>
          </a:p>
        </p:txBody>
      </p:sp>
      <p:pic>
        <p:nvPicPr>
          <p:cNvPr id="5" name="Picture 4" descr="PBdsds0_sc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7493" y="1952340"/>
            <a:ext cx="3279926" cy="4793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6384" y="5910180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Fit of the excitation function obtained from the reconstructed signal </a:t>
            </a:r>
            <a:r>
              <a:rPr lang="en-US" dirty="0" smtClean="0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2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2888"/>
            <a:ext cx="3817938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50825" y="1125538"/>
            <a:ext cx="889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In the light meson region, about 10 states have been classified as “Exotics”. Almost all of them have been seen in p</a:t>
            </a:r>
            <a:r>
              <a:rPr lang="en-US" sz="1600">
                <a:latin typeface="VerdanaBar" charset="0"/>
                <a:cs typeface="+mn-cs"/>
              </a:rPr>
              <a:t>p…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476375" y="5013325"/>
            <a:ext cx="863600" cy="314325"/>
          </a:xfrm>
          <a:prstGeom prst="rect">
            <a:avLst/>
          </a:prstGeom>
          <a:solidFill>
            <a:srgbClr val="F47D34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777777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>
                <a:cs typeface="+mn-cs"/>
              </a:rPr>
              <a:t>OBELIX</a:t>
            </a:r>
          </a:p>
        </p:txBody>
      </p:sp>
      <p:grpSp>
        <p:nvGrpSpPr>
          <p:cNvPr id="31748" name="Group 9"/>
          <p:cNvGrpSpPr>
            <a:grpSpLocks/>
          </p:cNvGrpSpPr>
          <p:nvPr/>
        </p:nvGrpSpPr>
        <p:grpSpPr bwMode="auto">
          <a:xfrm>
            <a:off x="0" y="6381750"/>
            <a:ext cx="2860675" cy="539750"/>
            <a:chOff x="0" y="4112"/>
            <a:chExt cx="1802" cy="340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0" y="4173"/>
              <a:ext cx="17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it-IT" sz="800">
                  <a:cs typeface="+mn-cs"/>
                </a:rPr>
                <a:t>A.Bertin et al.,Physics Letters </a:t>
              </a:r>
              <a:r>
                <a:rPr lang="it-IT" sz="800" b="1">
                  <a:cs typeface="+mn-cs"/>
                </a:rPr>
                <a:t>B385</a:t>
              </a:r>
              <a:r>
                <a:rPr lang="it-IT" sz="800">
                  <a:cs typeface="+mn-cs"/>
                </a:rPr>
                <a:t>, (1996), 493. </a:t>
              </a: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0" y="4248"/>
              <a:ext cx="17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it-IT" sz="800">
                  <a:cs typeface="+mn-cs"/>
                </a:rPr>
                <a:t>A.Bertin et al.,Physics Letters </a:t>
              </a:r>
              <a:r>
                <a:rPr lang="it-IT" sz="800" b="1">
                  <a:cs typeface="+mn-cs"/>
                </a:rPr>
                <a:t>B400</a:t>
              </a:r>
              <a:r>
                <a:rPr lang="it-IT" sz="800">
                  <a:cs typeface="+mn-cs"/>
                </a:rPr>
                <a:t>, (1997), 226. </a:t>
              </a: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1" y="4112"/>
              <a:ext cx="176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it-IT" sz="800">
                  <a:cs typeface="+mn-cs"/>
                </a:rPr>
                <a:t>A.Bertin et al.,Physics Letters </a:t>
              </a:r>
              <a:r>
                <a:rPr lang="it-IT" sz="800" b="1">
                  <a:cs typeface="+mn-cs"/>
                </a:rPr>
                <a:t>B361</a:t>
              </a:r>
              <a:r>
                <a:rPr lang="it-IT" sz="800">
                  <a:cs typeface="+mn-cs"/>
                </a:rPr>
                <a:t>, (1995), 187. </a:t>
              </a: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0" y="4317"/>
              <a:ext cx="180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it-IT" sz="800">
                  <a:cs typeface="+mn-cs"/>
                </a:rPr>
                <a:t>F.Nichitiu et al.,Physics Letters </a:t>
              </a:r>
              <a:r>
                <a:rPr lang="it-IT" sz="800" b="1">
                  <a:cs typeface="+mn-cs"/>
                </a:rPr>
                <a:t>B545</a:t>
              </a:r>
              <a:r>
                <a:rPr lang="it-IT" sz="800">
                  <a:cs typeface="+mn-cs"/>
                </a:rPr>
                <a:t>, (2002), 261. </a:t>
              </a:r>
            </a:p>
          </p:txBody>
        </p:sp>
      </p:grp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816600" y="6381750"/>
            <a:ext cx="1924050" cy="376238"/>
          </a:xfrm>
          <a:prstGeom prst="rect">
            <a:avLst/>
          </a:prstGeom>
          <a:solidFill>
            <a:srgbClr val="F47D34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77777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cs typeface="+mn-cs"/>
              </a:rPr>
              <a:t>Crystal Barrel</a:t>
            </a:r>
          </a:p>
        </p:txBody>
      </p:sp>
      <p:pic>
        <p:nvPicPr>
          <p:cNvPr id="31750" name="Picture 15" descr="Exotic_Swave_Pp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64025"/>
            <a:ext cx="3714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Group 16"/>
          <p:cNvGrpSpPr>
            <a:grpSpLocks/>
          </p:cNvGrpSpPr>
          <p:nvPr/>
        </p:nvGrpSpPr>
        <p:grpSpPr bwMode="auto">
          <a:xfrm>
            <a:off x="161925" y="1700213"/>
            <a:ext cx="2609850" cy="2520950"/>
            <a:chOff x="692" y="2659"/>
            <a:chExt cx="1644" cy="1588"/>
          </a:xfrm>
        </p:grpSpPr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703" y="2659"/>
              <a:ext cx="1633" cy="158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1755" name="Picture 18" descr="f1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" y="2675"/>
              <a:ext cx="1644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52" name="Picture 20" descr="exotic_candida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>
            <a:fillRect/>
          </a:stretch>
        </p:blipFill>
        <p:spPr bwMode="auto">
          <a:xfrm>
            <a:off x="3238500" y="2090738"/>
            <a:ext cx="5797550" cy="2201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95288" y="404813"/>
            <a:ext cx="35734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de-DE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Exotic hadrons</a:t>
            </a:r>
            <a:endParaRPr lang="it-IT" sz="3200" b="1" i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4213" y="431800"/>
            <a:ext cx="32273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FAIR Facility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25" y="976313"/>
            <a:ext cx="554355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8150" y="2256780"/>
            <a:ext cx="2028825" cy="374650"/>
          </a:xfrm>
          <a:prstGeom prst="roundRect">
            <a:avLst>
              <a:gd name="adj" fmla="val 16667"/>
            </a:avLst>
          </a:prstGeom>
          <a:solidFill>
            <a:srgbClr val="5FBD71"/>
          </a:solidFill>
          <a:ln w="9525">
            <a:solidFill>
              <a:srgbClr val="18753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1600">
                <a:cs typeface="+mn-cs"/>
              </a:rPr>
              <a:t>Primary Beams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3850" y="2706043"/>
            <a:ext cx="3779838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1600" dirty="0">
                <a:cs typeface="+mn-cs"/>
              </a:rPr>
              <a:t> </a:t>
            </a:r>
            <a:r>
              <a:rPr lang="de-DE" sz="1600" baseline="30000" dirty="0">
                <a:cs typeface="+mn-cs"/>
              </a:rPr>
              <a:t>238</a:t>
            </a:r>
            <a:r>
              <a:rPr lang="de-DE" sz="1600" dirty="0">
                <a:cs typeface="+mn-cs"/>
              </a:rPr>
              <a:t>U</a:t>
            </a:r>
            <a:r>
              <a:rPr lang="de-DE" sz="1600" baseline="30000" dirty="0">
                <a:cs typeface="+mn-cs"/>
              </a:rPr>
              <a:t>28+</a:t>
            </a:r>
            <a:r>
              <a:rPr lang="de-DE" sz="1600" dirty="0">
                <a:cs typeface="+mn-cs"/>
              </a:rPr>
              <a:t> 1.5 </a:t>
            </a:r>
            <a:r>
              <a:rPr lang="de-DE" sz="1600" dirty="0" err="1">
                <a:cs typeface="+mn-cs"/>
              </a:rPr>
              <a:t>GeV</a:t>
            </a:r>
            <a:r>
              <a:rPr lang="de-DE" sz="1600" dirty="0">
                <a:cs typeface="+mn-cs"/>
              </a:rPr>
              <a:t>/</a:t>
            </a:r>
            <a:r>
              <a:rPr lang="de-DE" sz="1600" dirty="0" err="1">
                <a:cs typeface="+mn-cs"/>
              </a:rPr>
              <a:t>u</a:t>
            </a:r>
            <a:r>
              <a:rPr lang="de-DE" sz="1600" dirty="0">
                <a:cs typeface="+mn-cs"/>
              </a:rPr>
              <a:t>; 10</a:t>
            </a:r>
            <a:r>
              <a:rPr lang="de-DE" sz="1600" baseline="30000" dirty="0">
                <a:cs typeface="+mn-cs"/>
              </a:rPr>
              <a:t>12</a:t>
            </a:r>
            <a:r>
              <a:rPr lang="de-DE" sz="1600" dirty="0">
                <a:cs typeface="+mn-cs"/>
              </a:rPr>
              <a:t>/s </a:t>
            </a:r>
            <a:r>
              <a:rPr lang="de-DE" sz="1600" dirty="0" err="1">
                <a:cs typeface="+mn-cs"/>
              </a:rPr>
              <a:t>ions</a:t>
            </a:r>
            <a:r>
              <a:rPr lang="de-DE" sz="1600" dirty="0">
                <a:cs typeface="+mn-cs"/>
              </a:rPr>
              <a:t>/pulse 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1600" dirty="0">
                <a:cs typeface="+mn-cs"/>
              </a:rPr>
              <a:t> 30 </a:t>
            </a:r>
            <a:r>
              <a:rPr lang="de-DE" sz="1600" dirty="0" err="1">
                <a:cs typeface="+mn-cs"/>
              </a:rPr>
              <a:t>GeV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protons</a:t>
            </a:r>
            <a:r>
              <a:rPr lang="de-DE" sz="1600" dirty="0">
                <a:cs typeface="+mn-cs"/>
              </a:rPr>
              <a:t>; 2.5x10</a:t>
            </a:r>
            <a:r>
              <a:rPr lang="de-DE" sz="1600" baseline="30000" dirty="0">
                <a:cs typeface="+mn-cs"/>
              </a:rPr>
              <a:t>13</a:t>
            </a:r>
            <a:r>
              <a:rPr lang="de-DE" sz="1600" dirty="0">
                <a:cs typeface="+mn-cs"/>
              </a:rPr>
              <a:t>/s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1600" dirty="0">
                <a:cs typeface="+mn-cs"/>
              </a:rPr>
              <a:t> </a:t>
            </a:r>
            <a:r>
              <a:rPr lang="de-DE" sz="1600" baseline="30000" dirty="0">
                <a:cs typeface="+mn-cs"/>
              </a:rPr>
              <a:t>238</a:t>
            </a:r>
            <a:r>
              <a:rPr lang="de-DE" sz="1600" dirty="0">
                <a:cs typeface="+mn-cs"/>
              </a:rPr>
              <a:t>U</a:t>
            </a:r>
            <a:r>
              <a:rPr lang="de-DE" sz="1600" baseline="30000" dirty="0">
                <a:cs typeface="+mn-cs"/>
              </a:rPr>
              <a:t>73+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up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to</a:t>
            </a:r>
            <a:r>
              <a:rPr lang="de-DE" sz="1600" dirty="0">
                <a:cs typeface="+mn-cs"/>
              </a:rPr>
              <a:t> 25 (- 35) </a:t>
            </a:r>
            <a:r>
              <a:rPr lang="de-DE" sz="1600" dirty="0" err="1">
                <a:cs typeface="+mn-cs"/>
              </a:rPr>
              <a:t>GeV</a:t>
            </a:r>
            <a:r>
              <a:rPr lang="de-DE" sz="1600" dirty="0">
                <a:cs typeface="+mn-cs"/>
              </a:rPr>
              <a:t>/</a:t>
            </a:r>
            <a:r>
              <a:rPr lang="de-DE" sz="1600" dirty="0" err="1">
                <a:cs typeface="+mn-cs"/>
              </a:rPr>
              <a:t>u</a:t>
            </a:r>
            <a:r>
              <a:rPr lang="de-DE" sz="1600" dirty="0">
                <a:cs typeface="+mn-cs"/>
              </a:rPr>
              <a:t> 10</a:t>
            </a:r>
            <a:r>
              <a:rPr lang="de-DE" sz="1600" baseline="30000" dirty="0">
                <a:cs typeface="+mn-cs"/>
              </a:rPr>
              <a:t>10</a:t>
            </a:r>
            <a:r>
              <a:rPr lang="de-DE" sz="1600" dirty="0">
                <a:cs typeface="+mn-cs"/>
              </a:rPr>
              <a:t>/s 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508625" y="5084763"/>
            <a:ext cx="2052638" cy="374650"/>
          </a:xfrm>
          <a:prstGeom prst="roundRect">
            <a:avLst>
              <a:gd name="adj" fmla="val 16667"/>
            </a:avLst>
          </a:prstGeom>
          <a:solidFill>
            <a:srgbClr val="5FBD71"/>
          </a:solidFill>
          <a:ln w="9525">
            <a:solidFill>
              <a:srgbClr val="18753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sz="1600" dirty="0" err="1">
                <a:cs typeface="+mn-cs"/>
              </a:rPr>
              <a:t>Secondary</a:t>
            </a:r>
            <a:r>
              <a:rPr lang="de-DE" sz="1600" dirty="0">
                <a:cs typeface="+mn-cs"/>
              </a:rPr>
              <a:t> Beams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364163" y="5516563"/>
            <a:ext cx="3779837" cy="117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Verdana" charset="0"/>
              <a:buChar char="•"/>
              <a:defRPr/>
            </a:pP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Broad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range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of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radioactive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beams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up</a:t>
            </a:r>
            <a:r>
              <a:rPr lang="de-DE" sz="1600" dirty="0">
                <a:cs typeface="+mn-cs"/>
              </a:rPr>
              <a:t> </a:t>
            </a:r>
            <a:r>
              <a:rPr lang="de-DE" sz="1600" dirty="0" err="1">
                <a:cs typeface="+mn-cs"/>
              </a:rPr>
              <a:t>to</a:t>
            </a:r>
            <a:endParaRPr lang="de-DE" sz="1600" dirty="0">
              <a:cs typeface="+mn-cs"/>
            </a:endParaRPr>
          </a:p>
          <a:p>
            <a:pPr>
              <a:lnSpc>
                <a:spcPct val="110000"/>
              </a:lnSpc>
              <a:buFont typeface="Verdana" charset="0"/>
              <a:buNone/>
              <a:defRPr/>
            </a:pPr>
            <a:r>
              <a:rPr lang="de-DE" sz="1600" dirty="0">
                <a:cs typeface="+mn-cs"/>
              </a:rPr>
              <a:t>   1.5 - 2 </a:t>
            </a:r>
            <a:r>
              <a:rPr lang="de-DE" sz="1600" dirty="0" err="1">
                <a:cs typeface="+mn-cs"/>
              </a:rPr>
              <a:t>GeV</a:t>
            </a:r>
            <a:r>
              <a:rPr lang="de-DE" sz="1600" dirty="0">
                <a:cs typeface="+mn-cs"/>
              </a:rPr>
              <a:t>/</a:t>
            </a:r>
            <a:r>
              <a:rPr lang="de-DE" sz="1600" dirty="0" err="1">
                <a:cs typeface="+mn-cs"/>
              </a:rPr>
              <a:t>u</a:t>
            </a:r>
            <a:endParaRPr lang="de-DE" sz="1600" dirty="0">
              <a:cs typeface="+mn-cs"/>
            </a:endParaRP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1600" dirty="0">
                <a:cs typeface="+mn-cs"/>
              </a:rPr>
              <a:t> Antiprotons 3 (0) - 30 </a:t>
            </a:r>
            <a:r>
              <a:rPr lang="de-DE" sz="1600" dirty="0" err="1">
                <a:cs typeface="+mn-cs"/>
              </a:rPr>
              <a:t>GeV</a:t>
            </a:r>
            <a:endParaRPr lang="de-DE" sz="1600" dirty="0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4872" y="4622701"/>
            <a:ext cx="3313112" cy="13985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1" dirty="0" err="1">
                <a:cs typeface="+mn-cs"/>
              </a:rPr>
              <a:t>Antiproton</a:t>
            </a:r>
            <a:r>
              <a:rPr lang="it-IT" sz="1200" b="1" dirty="0">
                <a:cs typeface="+mn-cs"/>
              </a:rPr>
              <a:t> production</a:t>
            </a:r>
          </a:p>
          <a:p>
            <a:pPr>
              <a:defRPr/>
            </a:pPr>
            <a:r>
              <a:rPr lang="it-IT" sz="1200" dirty="0">
                <a:cs typeface="+mn-cs"/>
              </a:rPr>
              <a:t> </a:t>
            </a:r>
            <a:r>
              <a:rPr lang="it-IT" sz="1200" dirty="0" err="1">
                <a:cs typeface="+mn-cs"/>
              </a:rPr>
              <a:t>Linac</a:t>
            </a:r>
            <a:r>
              <a:rPr lang="it-IT" sz="1200" dirty="0">
                <a:cs typeface="+mn-cs"/>
              </a:rPr>
              <a:t>: 50MeV H-</a:t>
            </a:r>
          </a:p>
          <a:p>
            <a:pPr>
              <a:defRPr/>
            </a:pPr>
            <a:r>
              <a:rPr lang="it-IT" sz="1200" dirty="0">
                <a:cs typeface="+mn-cs"/>
              </a:rPr>
              <a:t> SIS18: 5∙10</a:t>
            </a:r>
            <a:r>
              <a:rPr lang="it-IT" sz="1200" baseline="30000" dirty="0">
                <a:cs typeface="+mn-cs"/>
              </a:rPr>
              <a:t>12</a:t>
            </a:r>
            <a:r>
              <a:rPr lang="it-IT" sz="1200" dirty="0">
                <a:cs typeface="+mn-cs"/>
              </a:rPr>
              <a:t> </a:t>
            </a:r>
            <a:r>
              <a:rPr lang="it-IT" sz="1200" dirty="0" err="1">
                <a:cs typeface="+mn-cs"/>
              </a:rPr>
              <a:t>protons</a:t>
            </a:r>
            <a:r>
              <a:rPr lang="it-IT" sz="1200" dirty="0">
                <a:cs typeface="+mn-cs"/>
              </a:rPr>
              <a:t> / </a:t>
            </a:r>
            <a:r>
              <a:rPr lang="it-IT" sz="1200" dirty="0" err="1">
                <a:cs typeface="+mn-cs"/>
              </a:rPr>
              <a:t>cycle</a:t>
            </a:r>
            <a:endParaRPr lang="it-IT" sz="1200" dirty="0">
              <a:cs typeface="+mn-cs"/>
            </a:endParaRPr>
          </a:p>
          <a:p>
            <a:pPr>
              <a:defRPr/>
            </a:pPr>
            <a:r>
              <a:rPr lang="it-IT" sz="1200" dirty="0">
                <a:cs typeface="+mn-cs"/>
              </a:rPr>
              <a:t> SIS100: 2-2.5∙10</a:t>
            </a:r>
            <a:r>
              <a:rPr lang="it-IT" sz="1200" baseline="30000" dirty="0">
                <a:cs typeface="+mn-cs"/>
              </a:rPr>
              <a:t>13</a:t>
            </a:r>
            <a:r>
              <a:rPr lang="it-IT" sz="1200" dirty="0">
                <a:cs typeface="+mn-cs"/>
              </a:rPr>
              <a:t> </a:t>
            </a:r>
            <a:r>
              <a:rPr lang="it-IT" sz="1200" dirty="0" err="1">
                <a:cs typeface="+mn-cs"/>
              </a:rPr>
              <a:t>protons</a:t>
            </a:r>
            <a:r>
              <a:rPr lang="it-IT" sz="1200" dirty="0">
                <a:cs typeface="+mn-cs"/>
              </a:rPr>
              <a:t> / </a:t>
            </a:r>
            <a:r>
              <a:rPr lang="it-IT" sz="1200" dirty="0" err="1">
                <a:cs typeface="+mn-cs"/>
              </a:rPr>
              <a:t>cycle</a:t>
            </a:r>
            <a:endParaRPr lang="it-IT" sz="1200" dirty="0">
              <a:cs typeface="+mn-cs"/>
            </a:endParaRPr>
          </a:p>
          <a:p>
            <a:pPr>
              <a:defRPr/>
            </a:pPr>
            <a:r>
              <a:rPr lang="it-IT" sz="1200" dirty="0">
                <a:cs typeface="+mn-cs"/>
              </a:rPr>
              <a:t> Production target: 29 </a:t>
            </a:r>
            <a:r>
              <a:rPr lang="it-IT" sz="1200" dirty="0" err="1">
                <a:cs typeface="+mn-cs"/>
              </a:rPr>
              <a:t>GeV</a:t>
            </a:r>
            <a:r>
              <a:rPr lang="it-IT" sz="1200" dirty="0">
                <a:cs typeface="+mn-cs"/>
              </a:rPr>
              <a:t> </a:t>
            </a:r>
            <a:r>
              <a:rPr lang="it-IT" sz="1200" dirty="0" err="1">
                <a:cs typeface="+mn-cs"/>
              </a:rPr>
              <a:t>protons</a:t>
            </a:r>
            <a:endParaRPr lang="it-IT" sz="1200" dirty="0">
              <a:cs typeface="+mn-cs"/>
            </a:endParaRPr>
          </a:p>
          <a:p>
            <a:pPr>
              <a:defRPr/>
            </a:pPr>
            <a:r>
              <a:rPr lang="it-IT" sz="1200" dirty="0" err="1">
                <a:cs typeface="+mn-cs"/>
              </a:rPr>
              <a:t>bunch</a:t>
            </a:r>
            <a:r>
              <a:rPr lang="it-IT" sz="1200" dirty="0">
                <a:cs typeface="+mn-cs"/>
              </a:rPr>
              <a:t> </a:t>
            </a:r>
            <a:r>
              <a:rPr lang="it-IT" sz="1200" dirty="0" err="1">
                <a:cs typeface="+mn-cs"/>
              </a:rPr>
              <a:t>compressed</a:t>
            </a:r>
            <a:r>
              <a:rPr lang="it-IT" sz="1200" dirty="0">
                <a:cs typeface="+mn-cs"/>
              </a:rPr>
              <a:t> to 50nsec</a:t>
            </a:r>
          </a:p>
          <a:p>
            <a:pPr>
              <a:defRPr/>
            </a:pPr>
            <a:r>
              <a:rPr lang="it-IT" sz="1200" dirty="0">
                <a:cs typeface="+mn-cs"/>
              </a:rPr>
              <a:t>2∙10</a:t>
            </a:r>
            <a:r>
              <a:rPr lang="it-IT" sz="1200" baseline="30000" dirty="0">
                <a:cs typeface="+mn-cs"/>
              </a:rPr>
              <a:t>7</a:t>
            </a:r>
            <a:r>
              <a:rPr lang="it-IT" sz="1200" dirty="0">
                <a:cs typeface="+mn-cs"/>
              </a:rPr>
              <a:t>/</a:t>
            </a:r>
            <a:r>
              <a:rPr lang="it-IT" sz="1200" dirty="0" err="1">
                <a:cs typeface="+mn-cs"/>
              </a:rPr>
              <a:t>s</a:t>
            </a:r>
            <a:r>
              <a:rPr lang="it-IT" sz="1200" dirty="0">
                <a:cs typeface="+mn-cs"/>
              </a:rPr>
              <a:t> (7∙10</a:t>
            </a:r>
            <a:r>
              <a:rPr lang="it-IT" sz="1200" baseline="30000" dirty="0">
                <a:cs typeface="+mn-cs"/>
              </a:rPr>
              <a:t>10</a:t>
            </a:r>
            <a:r>
              <a:rPr lang="it-IT" sz="1200" dirty="0">
                <a:cs typeface="+mn-cs"/>
              </a:rPr>
              <a:t>/h) </a:t>
            </a:r>
            <a:r>
              <a:rPr lang="it-IT" sz="1200" dirty="0" err="1">
                <a:cs typeface="+mn-cs"/>
              </a:rPr>
              <a:t>antiprotons</a:t>
            </a:r>
            <a:endParaRPr lang="it-IT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Spectroscopy with antiprotons</a:t>
            </a:r>
          </a:p>
        </p:txBody>
      </p:sp>
      <p:grpSp>
        <p:nvGrpSpPr>
          <p:cNvPr id="45060" name="Group 2"/>
          <p:cNvGrpSpPr>
            <a:grpSpLocks/>
          </p:cNvGrpSpPr>
          <p:nvPr/>
        </p:nvGrpSpPr>
        <p:grpSpPr bwMode="auto">
          <a:xfrm>
            <a:off x="327025" y="1601788"/>
            <a:ext cx="3565525" cy="1223962"/>
            <a:chOff x="209" y="890"/>
            <a:chExt cx="2246" cy="771"/>
          </a:xfrm>
        </p:grpSpPr>
        <p:sp>
          <p:nvSpPr>
            <p:cNvPr id="45205" name="Text Box 3"/>
            <p:cNvSpPr txBox="1">
              <a:spLocks noChangeArrowheads="1"/>
            </p:cNvSpPr>
            <p:nvPr/>
          </p:nvSpPr>
          <p:spPr bwMode="auto">
            <a:xfrm>
              <a:off x="460" y="1064"/>
              <a:ext cx="8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latin typeface="Verdana" charset="0"/>
                </a:rPr>
                <a:t>Production</a:t>
              </a:r>
            </a:p>
          </p:txBody>
        </p:sp>
        <p:sp>
          <p:nvSpPr>
            <p:cNvPr id="45206" name="Text Box 4"/>
            <p:cNvSpPr txBox="1">
              <a:spLocks noChangeArrowheads="1"/>
            </p:cNvSpPr>
            <p:nvPr/>
          </p:nvSpPr>
          <p:spPr bwMode="auto">
            <a:xfrm>
              <a:off x="209" y="1424"/>
              <a:ext cx="9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Verdana" charset="0"/>
                </a:rPr>
                <a:t>all J</a:t>
              </a:r>
              <a:r>
                <a:rPr lang="en-US" sz="1400" baseline="30000">
                  <a:latin typeface="Verdana" charset="0"/>
                </a:rPr>
                <a:t>PC</a:t>
              </a:r>
              <a:r>
                <a:rPr lang="en-US" sz="1400">
                  <a:latin typeface="Verdana" charset="0"/>
                </a:rPr>
                <a:t> available</a:t>
              </a:r>
            </a:p>
          </p:txBody>
        </p:sp>
        <p:pic>
          <p:nvPicPr>
            <p:cNvPr id="45207" name="Picture 5" descr="Production_Form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77"/>
            <a:stretch>
              <a:fillRect/>
            </a:stretch>
          </p:blipFill>
          <p:spPr bwMode="auto">
            <a:xfrm>
              <a:off x="1292" y="890"/>
              <a:ext cx="116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43500" y="4692650"/>
            <a:ext cx="3786188" cy="650875"/>
          </a:xfrm>
          <a:prstGeom prst="rect">
            <a:avLst/>
          </a:prstGeom>
          <a:solidFill>
            <a:srgbClr val="FCB6F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777777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0000"/>
                </a:solidFill>
                <a:latin typeface="Verdana" charset="0"/>
              </a:rPr>
              <a:t>All ordinary </a:t>
            </a:r>
            <a:r>
              <a:rPr lang="it-IT" sz="1800">
                <a:latin typeface="Verdana" charset="0"/>
              </a:rPr>
              <a:t>quantum numbers </a:t>
            </a:r>
          </a:p>
          <a:p>
            <a:pPr eaLnBrk="1" hangingPunct="1"/>
            <a:r>
              <a:rPr lang="it-IT" sz="1800">
                <a:latin typeface="Verdana" charset="0"/>
              </a:rPr>
              <a:t>can be reached </a:t>
            </a:r>
            <a:r>
              <a:rPr lang="el-GR" sz="1800">
                <a:latin typeface="Verdana" charset="0"/>
              </a:rPr>
              <a:t>σ</a:t>
            </a:r>
            <a:r>
              <a:rPr lang="it-IT" sz="1800">
                <a:latin typeface="Verdana" charset="0"/>
              </a:rPr>
              <a:t> </a:t>
            </a:r>
            <a:r>
              <a:rPr lang="en-US" sz="1800">
                <a:latin typeface="Verdana" charset="0"/>
              </a:rPr>
              <a:t>~1 </a:t>
            </a:r>
            <a:r>
              <a:rPr lang="el-GR" sz="1800">
                <a:latin typeface="Verdana" charset="0"/>
              </a:rPr>
              <a:t>μ</a:t>
            </a:r>
            <a:r>
              <a:rPr lang="en-US" sz="1800">
                <a:latin typeface="Verdana" charset="0"/>
              </a:rPr>
              <a:t>b</a:t>
            </a:r>
            <a:endParaRPr lang="it-IT" sz="1800">
              <a:latin typeface="Verdana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0525" y="1385888"/>
            <a:ext cx="8569325" cy="1439862"/>
            <a:chOff x="22" y="754"/>
            <a:chExt cx="5398" cy="907"/>
          </a:xfrm>
        </p:grpSpPr>
        <p:sp>
          <p:nvSpPr>
            <p:cNvPr id="45133" name="Rectangle 13"/>
            <p:cNvSpPr>
              <a:spLocks noChangeArrowheads="1"/>
            </p:cNvSpPr>
            <p:nvPr/>
          </p:nvSpPr>
          <p:spPr bwMode="auto">
            <a:xfrm>
              <a:off x="22" y="754"/>
              <a:ext cx="5398" cy="907"/>
            </a:xfrm>
            <a:prstGeom prst="rect">
              <a:avLst/>
            </a:prstGeom>
            <a:solidFill>
              <a:srgbClr val="F1FB6F"/>
            </a:solidFill>
            <a:ln w="9525">
              <a:solidFill>
                <a:srgbClr val="F1FB6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grpSp>
          <p:nvGrpSpPr>
            <p:cNvPr id="45134" name="Group 14"/>
            <p:cNvGrpSpPr>
              <a:grpSpLocks/>
            </p:cNvGrpSpPr>
            <p:nvPr/>
          </p:nvGrpSpPr>
          <p:grpSpPr bwMode="auto">
            <a:xfrm>
              <a:off x="1242" y="859"/>
              <a:ext cx="4052" cy="575"/>
              <a:chOff x="1469" y="1382"/>
              <a:chExt cx="4052" cy="575"/>
            </a:xfrm>
          </p:grpSpPr>
          <p:grpSp>
            <p:nvGrpSpPr>
              <p:cNvPr id="45135" name="Group 15"/>
              <p:cNvGrpSpPr>
                <a:grpSpLocks/>
              </p:cNvGrpSpPr>
              <p:nvPr/>
            </p:nvGrpSpPr>
            <p:grpSpPr bwMode="auto">
              <a:xfrm>
                <a:off x="1469" y="1394"/>
                <a:ext cx="1220" cy="563"/>
                <a:chOff x="1052" y="953"/>
                <a:chExt cx="1220" cy="563"/>
              </a:xfrm>
            </p:grpSpPr>
            <p:sp>
              <p:nvSpPr>
                <p:cNvPr id="45180" name="Freeform 16"/>
                <p:cNvSpPr>
                  <a:spLocks/>
                </p:cNvSpPr>
                <p:nvPr/>
              </p:nvSpPr>
              <p:spPr bwMode="auto">
                <a:xfrm>
                  <a:off x="1182" y="1062"/>
                  <a:ext cx="432" cy="332"/>
                </a:xfrm>
                <a:custGeom>
                  <a:avLst/>
                  <a:gdLst>
                    <a:gd name="T0" fmla="*/ 8 w 432"/>
                    <a:gd name="T1" fmla="*/ 0 h 248"/>
                    <a:gd name="T2" fmla="*/ 432 w 432"/>
                    <a:gd name="T3" fmla="*/ 0 h 248"/>
                    <a:gd name="T4" fmla="*/ 432 w 432"/>
                    <a:gd name="T5" fmla="*/ 1906 h 248"/>
                    <a:gd name="T6" fmla="*/ 0 w 432"/>
                    <a:gd name="T7" fmla="*/ 1906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248"/>
                    <a:gd name="T14" fmla="*/ 432 w 432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248">
                      <a:moveTo>
                        <a:pt x="8" y="0"/>
                      </a:moveTo>
                      <a:lnTo>
                        <a:pt x="432" y="0"/>
                      </a:lnTo>
                      <a:lnTo>
                        <a:pt x="432" y="248"/>
                      </a:lnTo>
                      <a:lnTo>
                        <a:pt x="0" y="2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45181" name="Line 17"/>
                <p:cNvSpPr>
                  <a:spLocks noChangeShapeType="1"/>
                </p:cNvSpPr>
                <p:nvPr/>
              </p:nvSpPr>
              <p:spPr bwMode="auto">
                <a:xfrm>
                  <a:off x="1184" y="1452"/>
                  <a:ext cx="99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82" name="Freeform 18"/>
                <p:cNvSpPr>
                  <a:spLocks/>
                </p:cNvSpPr>
                <p:nvPr/>
              </p:nvSpPr>
              <p:spPr bwMode="auto">
                <a:xfrm>
                  <a:off x="1188" y="1010"/>
                  <a:ext cx="997" cy="384"/>
                </a:xfrm>
                <a:custGeom>
                  <a:avLst/>
                  <a:gdLst>
                    <a:gd name="T0" fmla="*/ 0 w 984"/>
                    <a:gd name="T1" fmla="*/ 0 h 384"/>
                    <a:gd name="T2" fmla="*/ 526 w 984"/>
                    <a:gd name="T3" fmla="*/ 0 h 384"/>
                    <a:gd name="T4" fmla="*/ 526 w 984"/>
                    <a:gd name="T5" fmla="*/ 384 h 384"/>
                    <a:gd name="T6" fmla="*/ 1079 w 984"/>
                    <a:gd name="T7" fmla="*/ 384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4"/>
                    <a:gd name="T13" fmla="*/ 0 h 384"/>
                    <a:gd name="T14" fmla="*/ 984 w 984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4" h="384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480" y="384"/>
                      </a:lnTo>
                      <a:lnTo>
                        <a:pt x="984" y="384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grpSp>
              <p:nvGrpSpPr>
                <p:cNvPr id="45183" name="Group 19"/>
                <p:cNvGrpSpPr>
                  <a:grpSpLocks/>
                </p:cNvGrpSpPr>
                <p:nvPr/>
              </p:nvGrpSpPr>
              <p:grpSpPr bwMode="auto">
                <a:xfrm>
                  <a:off x="1624" y="1034"/>
                  <a:ext cx="521" cy="52"/>
                  <a:chOff x="1769" y="1731"/>
                  <a:chExt cx="2201" cy="472"/>
                </a:xfrm>
              </p:grpSpPr>
              <p:sp>
                <p:nvSpPr>
                  <p:cNvPr id="45203" name="Freeform 20"/>
                  <p:cNvSpPr>
                    <a:spLocks/>
                  </p:cNvSpPr>
                  <p:nvPr/>
                </p:nvSpPr>
                <p:spPr bwMode="auto">
                  <a:xfrm>
                    <a:off x="2868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204" name="Freeform 21"/>
                  <p:cNvSpPr>
                    <a:spLocks/>
                  </p:cNvSpPr>
                  <p:nvPr/>
                </p:nvSpPr>
                <p:spPr bwMode="auto">
                  <a:xfrm>
                    <a:off x="1769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</p:grpSp>
            <p:sp>
              <p:nvSpPr>
                <p:cNvPr id="45184" name="Freeform 22"/>
                <p:cNvSpPr>
                  <a:spLocks/>
                </p:cNvSpPr>
                <p:nvPr/>
              </p:nvSpPr>
              <p:spPr bwMode="auto">
                <a:xfrm>
                  <a:off x="1154" y="1114"/>
                  <a:ext cx="396" cy="224"/>
                </a:xfrm>
                <a:custGeom>
                  <a:avLst/>
                  <a:gdLst>
                    <a:gd name="T0" fmla="*/ 6 w 432"/>
                    <a:gd name="T1" fmla="*/ 0 h 248"/>
                    <a:gd name="T2" fmla="*/ 236 w 432"/>
                    <a:gd name="T3" fmla="*/ 0 h 248"/>
                    <a:gd name="T4" fmla="*/ 236 w 432"/>
                    <a:gd name="T5" fmla="*/ 121 h 248"/>
                    <a:gd name="T6" fmla="*/ 0 w 432"/>
                    <a:gd name="T7" fmla="*/ 121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248"/>
                    <a:gd name="T14" fmla="*/ 432 w 432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248">
                      <a:moveTo>
                        <a:pt x="8" y="0"/>
                      </a:moveTo>
                      <a:lnTo>
                        <a:pt x="432" y="0"/>
                      </a:lnTo>
                      <a:lnTo>
                        <a:pt x="432" y="248"/>
                      </a:lnTo>
                      <a:lnTo>
                        <a:pt x="0" y="2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grpSp>
              <p:nvGrpSpPr>
                <p:cNvPr id="45185" name="Group 23"/>
                <p:cNvGrpSpPr>
                  <a:grpSpLocks/>
                </p:cNvGrpSpPr>
                <p:nvPr/>
              </p:nvGrpSpPr>
              <p:grpSpPr bwMode="auto">
                <a:xfrm>
                  <a:off x="1562" y="1092"/>
                  <a:ext cx="521" cy="52"/>
                  <a:chOff x="1769" y="1731"/>
                  <a:chExt cx="2201" cy="472"/>
                </a:xfrm>
              </p:grpSpPr>
              <p:sp>
                <p:nvSpPr>
                  <p:cNvPr id="45201" name="Freeform 24"/>
                  <p:cNvSpPr>
                    <a:spLocks/>
                  </p:cNvSpPr>
                  <p:nvPr/>
                </p:nvSpPr>
                <p:spPr bwMode="auto">
                  <a:xfrm>
                    <a:off x="2868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202" name="Freeform 25"/>
                  <p:cNvSpPr>
                    <a:spLocks/>
                  </p:cNvSpPr>
                  <p:nvPr/>
                </p:nvSpPr>
                <p:spPr bwMode="auto">
                  <a:xfrm>
                    <a:off x="1769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45186" name="Group 26"/>
                <p:cNvGrpSpPr>
                  <a:grpSpLocks/>
                </p:cNvGrpSpPr>
                <p:nvPr/>
              </p:nvGrpSpPr>
              <p:grpSpPr bwMode="auto">
                <a:xfrm>
                  <a:off x="1052" y="953"/>
                  <a:ext cx="190" cy="199"/>
                  <a:chOff x="1052" y="953"/>
                  <a:chExt cx="190" cy="199"/>
                </a:xfrm>
              </p:grpSpPr>
              <p:sp>
                <p:nvSpPr>
                  <p:cNvPr id="78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968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41063"/>
                      </a:gs>
                      <a:gs pos="80000">
                        <a:srgbClr val="FF1983"/>
                      </a:gs>
                      <a:gs pos="100000">
                        <a:srgbClr val="FF1483"/>
                      </a:gs>
                    </a:gsLst>
                    <a:lin ang="16200000"/>
                  </a:gradFill>
                  <a:ln w="9525">
                    <a:solidFill>
                      <a:srgbClr val="FE3288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20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953"/>
                    <a:ext cx="18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p</a:t>
                    </a:r>
                  </a:p>
                </p:txBody>
              </p:sp>
            </p:grpSp>
            <p:grpSp>
              <p:nvGrpSpPr>
                <p:cNvPr id="45187" name="Group 29"/>
                <p:cNvGrpSpPr>
                  <a:grpSpLocks/>
                </p:cNvGrpSpPr>
                <p:nvPr/>
              </p:nvGrpSpPr>
              <p:grpSpPr bwMode="auto">
                <a:xfrm>
                  <a:off x="1056" y="1214"/>
                  <a:ext cx="186" cy="274"/>
                  <a:chOff x="1056" y="1214"/>
                  <a:chExt cx="186" cy="274"/>
                </a:xfrm>
              </p:grpSpPr>
              <p:sp>
                <p:nvSpPr>
                  <p:cNvPr id="7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304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1D85"/>
                      </a:gs>
                      <a:gs pos="80000">
                        <a:srgbClr val="002AB0"/>
                      </a:gs>
                      <a:gs pos="100000">
                        <a:srgbClr val="0029B5"/>
                      </a:gs>
                    </a:gsLst>
                    <a:lin ang="16200000"/>
                  </a:gradFill>
                  <a:ln w="9525">
                    <a:solidFill>
                      <a:srgbClr val="00319E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9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1290"/>
                    <a:ext cx="18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p</a:t>
                    </a:r>
                  </a:p>
                </p:txBody>
              </p:sp>
              <p:sp>
                <p:nvSpPr>
                  <p:cNvPr id="4519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1214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200" b="1">
                        <a:latin typeface="Verdana" charset="0"/>
                      </a:rPr>
                      <a:t>_</a:t>
                    </a:r>
                  </a:p>
                </p:txBody>
              </p:sp>
            </p:grpSp>
            <p:grpSp>
              <p:nvGrpSpPr>
                <p:cNvPr id="45188" name="Group 33"/>
                <p:cNvGrpSpPr>
                  <a:grpSpLocks/>
                </p:cNvGrpSpPr>
                <p:nvPr/>
              </p:nvGrpSpPr>
              <p:grpSpPr bwMode="auto">
                <a:xfrm>
                  <a:off x="2066" y="986"/>
                  <a:ext cx="203" cy="196"/>
                  <a:chOff x="2066" y="986"/>
                  <a:chExt cx="203" cy="196"/>
                </a:xfrm>
              </p:grpSpPr>
              <p:sp>
                <p:nvSpPr>
                  <p:cNvPr id="73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076" y="998"/>
                    <a:ext cx="184" cy="18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chemeClr val="accent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 sz="180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95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6" y="986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G</a:t>
                    </a:r>
                  </a:p>
                </p:txBody>
              </p:sp>
            </p:grpSp>
            <p:grpSp>
              <p:nvGrpSpPr>
                <p:cNvPr id="45189" name="Group 36"/>
                <p:cNvGrpSpPr>
                  <a:grpSpLocks/>
                </p:cNvGrpSpPr>
                <p:nvPr/>
              </p:nvGrpSpPr>
              <p:grpSpPr bwMode="auto">
                <a:xfrm>
                  <a:off x="2062" y="1324"/>
                  <a:ext cx="210" cy="192"/>
                  <a:chOff x="2062" y="1324"/>
                  <a:chExt cx="210" cy="192"/>
                </a:xfrm>
              </p:grpSpPr>
              <p:sp>
                <p:nvSpPr>
                  <p:cNvPr id="4519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076" y="1330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66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19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1324"/>
                    <a:ext cx="21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M</a:t>
                    </a:r>
                  </a:p>
                </p:txBody>
              </p:sp>
            </p:grpSp>
          </p:grpSp>
          <p:grpSp>
            <p:nvGrpSpPr>
              <p:cNvPr id="45136" name="Group 39"/>
              <p:cNvGrpSpPr>
                <a:grpSpLocks/>
              </p:cNvGrpSpPr>
              <p:nvPr/>
            </p:nvGrpSpPr>
            <p:grpSpPr bwMode="auto">
              <a:xfrm>
                <a:off x="2890" y="1382"/>
                <a:ext cx="1229" cy="575"/>
                <a:chOff x="2500" y="1005"/>
                <a:chExt cx="1229" cy="575"/>
              </a:xfrm>
            </p:grpSpPr>
            <p:sp>
              <p:nvSpPr>
                <p:cNvPr id="45159" name="Freeform 40"/>
                <p:cNvSpPr>
                  <a:spLocks/>
                </p:cNvSpPr>
                <p:nvPr/>
              </p:nvSpPr>
              <p:spPr bwMode="auto">
                <a:xfrm flipV="1">
                  <a:off x="2572" y="1178"/>
                  <a:ext cx="997" cy="278"/>
                </a:xfrm>
                <a:custGeom>
                  <a:avLst/>
                  <a:gdLst>
                    <a:gd name="T0" fmla="*/ 0 w 984"/>
                    <a:gd name="T1" fmla="*/ 0 h 384"/>
                    <a:gd name="T2" fmla="*/ 526 w 984"/>
                    <a:gd name="T3" fmla="*/ 0 h 384"/>
                    <a:gd name="T4" fmla="*/ 526 w 984"/>
                    <a:gd name="T5" fmla="*/ 41 h 384"/>
                    <a:gd name="T6" fmla="*/ 1079 w 984"/>
                    <a:gd name="T7" fmla="*/ 41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4"/>
                    <a:gd name="T13" fmla="*/ 0 h 384"/>
                    <a:gd name="T14" fmla="*/ 984 w 984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4" h="384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480" y="384"/>
                      </a:lnTo>
                      <a:lnTo>
                        <a:pt x="984" y="384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45160" name="Line 41"/>
                <p:cNvSpPr>
                  <a:spLocks noChangeShapeType="1"/>
                </p:cNvSpPr>
                <p:nvPr/>
              </p:nvSpPr>
              <p:spPr bwMode="auto">
                <a:xfrm>
                  <a:off x="2632" y="1516"/>
                  <a:ext cx="99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1" name="Freeform 42"/>
                <p:cNvSpPr>
                  <a:spLocks/>
                </p:cNvSpPr>
                <p:nvPr/>
              </p:nvSpPr>
              <p:spPr bwMode="auto">
                <a:xfrm>
                  <a:off x="2636" y="1126"/>
                  <a:ext cx="997" cy="330"/>
                </a:xfrm>
                <a:custGeom>
                  <a:avLst/>
                  <a:gdLst>
                    <a:gd name="T0" fmla="*/ 0 w 984"/>
                    <a:gd name="T1" fmla="*/ 0 h 384"/>
                    <a:gd name="T2" fmla="*/ 526 w 984"/>
                    <a:gd name="T3" fmla="*/ 0 h 384"/>
                    <a:gd name="T4" fmla="*/ 526 w 984"/>
                    <a:gd name="T5" fmla="*/ 133 h 384"/>
                    <a:gd name="T6" fmla="*/ 1079 w 984"/>
                    <a:gd name="T7" fmla="*/ 133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4"/>
                    <a:gd name="T13" fmla="*/ 0 h 384"/>
                    <a:gd name="T14" fmla="*/ 984 w 984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4" h="384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480" y="384"/>
                      </a:lnTo>
                      <a:lnTo>
                        <a:pt x="984" y="384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grpSp>
              <p:nvGrpSpPr>
                <p:cNvPr id="45162" name="Group 43"/>
                <p:cNvGrpSpPr>
                  <a:grpSpLocks/>
                </p:cNvGrpSpPr>
                <p:nvPr/>
              </p:nvGrpSpPr>
              <p:grpSpPr bwMode="auto">
                <a:xfrm>
                  <a:off x="3132" y="1098"/>
                  <a:ext cx="521" cy="52"/>
                  <a:chOff x="1769" y="1731"/>
                  <a:chExt cx="2201" cy="472"/>
                </a:xfrm>
              </p:grpSpPr>
              <p:sp>
                <p:nvSpPr>
                  <p:cNvPr id="45178" name="Freeform 44"/>
                  <p:cNvSpPr>
                    <a:spLocks/>
                  </p:cNvSpPr>
                  <p:nvPr/>
                </p:nvSpPr>
                <p:spPr bwMode="auto">
                  <a:xfrm>
                    <a:off x="2868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179" name="Freeform 45"/>
                  <p:cNvSpPr>
                    <a:spLocks/>
                  </p:cNvSpPr>
                  <p:nvPr/>
                </p:nvSpPr>
                <p:spPr bwMode="auto">
                  <a:xfrm>
                    <a:off x="1769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</p:grpSp>
            <p:sp>
              <p:nvSpPr>
                <p:cNvPr id="45163" name="Freeform 46"/>
                <p:cNvSpPr>
                  <a:spLocks/>
                </p:cNvSpPr>
                <p:nvPr/>
              </p:nvSpPr>
              <p:spPr bwMode="auto">
                <a:xfrm>
                  <a:off x="2602" y="1178"/>
                  <a:ext cx="396" cy="224"/>
                </a:xfrm>
                <a:custGeom>
                  <a:avLst/>
                  <a:gdLst>
                    <a:gd name="T0" fmla="*/ 6 w 432"/>
                    <a:gd name="T1" fmla="*/ 0 h 248"/>
                    <a:gd name="T2" fmla="*/ 236 w 432"/>
                    <a:gd name="T3" fmla="*/ 0 h 248"/>
                    <a:gd name="T4" fmla="*/ 236 w 432"/>
                    <a:gd name="T5" fmla="*/ 121 h 248"/>
                    <a:gd name="T6" fmla="*/ 0 w 432"/>
                    <a:gd name="T7" fmla="*/ 121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248"/>
                    <a:gd name="T14" fmla="*/ 432 w 432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248">
                      <a:moveTo>
                        <a:pt x="8" y="0"/>
                      </a:moveTo>
                      <a:lnTo>
                        <a:pt x="432" y="0"/>
                      </a:lnTo>
                      <a:lnTo>
                        <a:pt x="432" y="248"/>
                      </a:lnTo>
                      <a:lnTo>
                        <a:pt x="0" y="2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45164" name="Line 47"/>
                <p:cNvSpPr>
                  <a:spLocks noChangeShapeType="1"/>
                </p:cNvSpPr>
                <p:nvPr/>
              </p:nvSpPr>
              <p:spPr bwMode="auto">
                <a:xfrm>
                  <a:off x="2636" y="1072"/>
                  <a:ext cx="99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165" name="Group 48"/>
                <p:cNvGrpSpPr>
                  <a:grpSpLocks/>
                </p:cNvGrpSpPr>
                <p:nvPr/>
              </p:nvGrpSpPr>
              <p:grpSpPr bwMode="auto">
                <a:xfrm>
                  <a:off x="2500" y="1005"/>
                  <a:ext cx="190" cy="211"/>
                  <a:chOff x="2500" y="1005"/>
                  <a:chExt cx="190" cy="211"/>
                </a:xfrm>
              </p:grpSpPr>
              <p:sp>
                <p:nvSpPr>
                  <p:cNvPr id="5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1032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41063"/>
                      </a:gs>
                      <a:gs pos="80000">
                        <a:srgbClr val="FF1983"/>
                      </a:gs>
                      <a:gs pos="100000">
                        <a:srgbClr val="FF1483"/>
                      </a:gs>
                    </a:gsLst>
                    <a:lin ang="16200000"/>
                  </a:gradFill>
                  <a:ln w="9525">
                    <a:solidFill>
                      <a:srgbClr val="FE3288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7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1005"/>
                    <a:ext cx="18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p</a:t>
                    </a:r>
                  </a:p>
                </p:txBody>
              </p:sp>
            </p:grpSp>
            <p:grpSp>
              <p:nvGrpSpPr>
                <p:cNvPr id="45166" name="Group 51"/>
                <p:cNvGrpSpPr>
                  <a:grpSpLocks/>
                </p:cNvGrpSpPr>
                <p:nvPr/>
              </p:nvGrpSpPr>
              <p:grpSpPr bwMode="auto">
                <a:xfrm>
                  <a:off x="3510" y="1388"/>
                  <a:ext cx="210" cy="192"/>
                  <a:chOff x="3510" y="1388"/>
                  <a:chExt cx="210" cy="192"/>
                </a:xfrm>
              </p:grpSpPr>
              <p:sp>
                <p:nvSpPr>
                  <p:cNvPr id="45174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1394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66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175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0" y="1388"/>
                    <a:ext cx="21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M</a:t>
                    </a:r>
                  </a:p>
                </p:txBody>
              </p:sp>
            </p:grpSp>
            <p:grpSp>
              <p:nvGrpSpPr>
                <p:cNvPr id="45167" name="Group 54"/>
                <p:cNvGrpSpPr>
                  <a:grpSpLocks/>
                </p:cNvGrpSpPr>
                <p:nvPr/>
              </p:nvGrpSpPr>
              <p:grpSpPr bwMode="auto">
                <a:xfrm>
                  <a:off x="3520" y="1030"/>
                  <a:ext cx="209" cy="192"/>
                  <a:chOff x="3520" y="1030"/>
                  <a:chExt cx="209" cy="192"/>
                </a:xfrm>
              </p:grpSpPr>
              <p:sp>
                <p:nvSpPr>
                  <p:cNvPr id="45172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520" y="1032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173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9" y="1030"/>
                    <a:ext cx="20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H</a:t>
                    </a:r>
                  </a:p>
                </p:txBody>
              </p:sp>
            </p:grpSp>
            <p:grpSp>
              <p:nvGrpSpPr>
                <p:cNvPr id="45168" name="Group 57"/>
                <p:cNvGrpSpPr>
                  <a:grpSpLocks/>
                </p:cNvGrpSpPr>
                <p:nvPr/>
              </p:nvGrpSpPr>
              <p:grpSpPr bwMode="auto">
                <a:xfrm>
                  <a:off x="2500" y="1278"/>
                  <a:ext cx="190" cy="274"/>
                  <a:chOff x="2500" y="1278"/>
                  <a:chExt cx="190" cy="274"/>
                </a:xfrm>
              </p:grpSpPr>
              <p:sp>
                <p:nvSpPr>
                  <p:cNvPr id="50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1368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1D85"/>
                      </a:gs>
                      <a:gs pos="80000">
                        <a:srgbClr val="002AB0"/>
                      </a:gs>
                      <a:gs pos="100000">
                        <a:srgbClr val="0029B5"/>
                      </a:gs>
                    </a:gsLst>
                    <a:lin ang="16200000"/>
                  </a:gradFill>
                  <a:ln w="9525">
                    <a:solidFill>
                      <a:srgbClr val="00319E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70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1354"/>
                    <a:ext cx="18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p</a:t>
                    </a:r>
                  </a:p>
                </p:txBody>
              </p:sp>
              <p:sp>
                <p:nvSpPr>
                  <p:cNvPr id="45171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127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200" b="1">
                        <a:latin typeface="Verdana" charset="0"/>
                      </a:rPr>
                      <a:t>_</a:t>
                    </a:r>
                  </a:p>
                </p:txBody>
              </p:sp>
            </p:grpSp>
          </p:grpSp>
          <p:grpSp>
            <p:nvGrpSpPr>
              <p:cNvPr id="45137" name="Group 61"/>
              <p:cNvGrpSpPr>
                <a:grpSpLocks/>
              </p:cNvGrpSpPr>
              <p:nvPr/>
            </p:nvGrpSpPr>
            <p:grpSpPr bwMode="auto">
              <a:xfrm>
                <a:off x="4301" y="1382"/>
                <a:ext cx="1220" cy="575"/>
                <a:chOff x="3884" y="1053"/>
                <a:chExt cx="1220" cy="575"/>
              </a:xfrm>
            </p:grpSpPr>
            <p:sp>
              <p:nvSpPr>
                <p:cNvPr id="45138" name="Freeform 62"/>
                <p:cNvSpPr>
                  <a:spLocks/>
                </p:cNvSpPr>
                <p:nvPr/>
              </p:nvSpPr>
              <p:spPr bwMode="auto">
                <a:xfrm>
                  <a:off x="4050" y="1174"/>
                  <a:ext cx="396" cy="336"/>
                </a:xfrm>
                <a:custGeom>
                  <a:avLst/>
                  <a:gdLst>
                    <a:gd name="T0" fmla="*/ 6 w 432"/>
                    <a:gd name="T1" fmla="*/ 0 h 248"/>
                    <a:gd name="T2" fmla="*/ 236 w 432"/>
                    <a:gd name="T3" fmla="*/ 0 h 248"/>
                    <a:gd name="T4" fmla="*/ 236 w 432"/>
                    <a:gd name="T5" fmla="*/ 2076 h 248"/>
                    <a:gd name="T6" fmla="*/ 0 w 432"/>
                    <a:gd name="T7" fmla="*/ 2076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248"/>
                    <a:gd name="T14" fmla="*/ 432 w 432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248">
                      <a:moveTo>
                        <a:pt x="8" y="0"/>
                      </a:moveTo>
                      <a:lnTo>
                        <a:pt x="432" y="0"/>
                      </a:lnTo>
                      <a:lnTo>
                        <a:pt x="432" y="248"/>
                      </a:lnTo>
                      <a:lnTo>
                        <a:pt x="0" y="2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45139" name="Freeform 63"/>
                <p:cNvSpPr>
                  <a:spLocks/>
                </p:cNvSpPr>
                <p:nvPr/>
              </p:nvSpPr>
              <p:spPr bwMode="auto">
                <a:xfrm flipH="1">
                  <a:off x="4606" y="1120"/>
                  <a:ext cx="396" cy="112"/>
                </a:xfrm>
                <a:custGeom>
                  <a:avLst/>
                  <a:gdLst>
                    <a:gd name="T0" fmla="*/ 6 w 432"/>
                    <a:gd name="T1" fmla="*/ 0 h 248"/>
                    <a:gd name="T2" fmla="*/ 236 w 432"/>
                    <a:gd name="T3" fmla="*/ 0 h 248"/>
                    <a:gd name="T4" fmla="*/ 236 w 432"/>
                    <a:gd name="T5" fmla="*/ 1 h 248"/>
                    <a:gd name="T6" fmla="*/ 0 w 432"/>
                    <a:gd name="T7" fmla="*/ 1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248"/>
                    <a:gd name="T14" fmla="*/ 432 w 432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248">
                      <a:moveTo>
                        <a:pt x="8" y="0"/>
                      </a:moveTo>
                      <a:lnTo>
                        <a:pt x="432" y="0"/>
                      </a:lnTo>
                      <a:lnTo>
                        <a:pt x="432" y="248"/>
                      </a:lnTo>
                      <a:lnTo>
                        <a:pt x="0" y="2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45140" name="Line 64"/>
                <p:cNvSpPr>
                  <a:spLocks noChangeShapeType="1"/>
                </p:cNvSpPr>
                <p:nvPr/>
              </p:nvSpPr>
              <p:spPr bwMode="auto">
                <a:xfrm>
                  <a:off x="4016" y="1564"/>
                  <a:ext cx="99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41" name="Freeform 65"/>
                <p:cNvSpPr>
                  <a:spLocks/>
                </p:cNvSpPr>
                <p:nvPr/>
              </p:nvSpPr>
              <p:spPr bwMode="auto">
                <a:xfrm>
                  <a:off x="4020" y="1118"/>
                  <a:ext cx="997" cy="394"/>
                </a:xfrm>
                <a:custGeom>
                  <a:avLst/>
                  <a:gdLst>
                    <a:gd name="T0" fmla="*/ 0 w 984"/>
                    <a:gd name="T1" fmla="*/ 0 h 384"/>
                    <a:gd name="T2" fmla="*/ 526 w 984"/>
                    <a:gd name="T3" fmla="*/ 0 h 384"/>
                    <a:gd name="T4" fmla="*/ 526 w 984"/>
                    <a:gd name="T5" fmla="*/ 460 h 384"/>
                    <a:gd name="T6" fmla="*/ 1079 w 984"/>
                    <a:gd name="T7" fmla="*/ 460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4"/>
                    <a:gd name="T13" fmla="*/ 0 h 384"/>
                    <a:gd name="T14" fmla="*/ 984 w 984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4" h="384">
                      <a:moveTo>
                        <a:pt x="0" y="0"/>
                      </a:moveTo>
                      <a:lnTo>
                        <a:pt x="480" y="0"/>
                      </a:lnTo>
                      <a:lnTo>
                        <a:pt x="480" y="384"/>
                      </a:lnTo>
                      <a:lnTo>
                        <a:pt x="984" y="384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grpSp>
              <p:nvGrpSpPr>
                <p:cNvPr id="45142" name="Group 66"/>
                <p:cNvGrpSpPr>
                  <a:grpSpLocks/>
                </p:cNvGrpSpPr>
                <p:nvPr/>
              </p:nvGrpSpPr>
              <p:grpSpPr bwMode="auto">
                <a:xfrm>
                  <a:off x="4516" y="1146"/>
                  <a:ext cx="521" cy="52"/>
                  <a:chOff x="1769" y="1731"/>
                  <a:chExt cx="2201" cy="472"/>
                </a:xfrm>
              </p:grpSpPr>
              <p:sp>
                <p:nvSpPr>
                  <p:cNvPr id="45157" name="Freeform 67"/>
                  <p:cNvSpPr>
                    <a:spLocks/>
                  </p:cNvSpPr>
                  <p:nvPr/>
                </p:nvSpPr>
                <p:spPr bwMode="auto">
                  <a:xfrm>
                    <a:off x="2868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158" name="Freeform 68"/>
                  <p:cNvSpPr>
                    <a:spLocks/>
                  </p:cNvSpPr>
                  <p:nvPr/>
                </p:nvSpPr>
                <p:spPr bwMode="auto">
                  <a:xfrm>
                    <a:off x="1769" y="1731"/>
                    <a:ext cx="1102" cy="472"/>
                  </a:xfrm>
                  <a:custGeom>
                    <a:avLst/>
                    <a:gdLst>
                      <a:gd name="T0" fmla="*/ 0 w 1102"/>
                      <a:gd name="T1" fmla="*/ 240 h 472"/>
                      <a:gd name="T2" fmla="*/ 86 w 1102"/>
                      <a:gd name="T3" fmla="*/ 34 h 472"/>
                      <a:gd name="T4" fmla="*/ 210 w 1102"/>
                      <a:gd name="T5" fmla="*/ 444 h 472"/>
                      <a:gd name="T6" fmla="*/ 348 w 1102"/>
                      <a:gd name="T7" fmla="*/ 30 h 472"/>
                      <a:gd name="T8" fmla="*/ 482 w 1102"/>
                      <a:gd name="T9" fmla="*/ 444 h 472"/>
                      <a:gd name="T10" fmla="*/ 622 w 1102"/>
                      <a:gd name="T11" fmla="*/ 32 h 472"/>
                      <a:gd name="T12" fmla="*/ 754 w 1102"/>
                      <a:gd name="T13" fmla="*/ 446 h 472"/>
                      <a:gd name="T14" fmla="*/ 890 w 1102"/>
                      <a:gd name="T15" fmla="*/ 30 h 472"/>
                      <a:gd name="T16" fmla="*/ 1022 w 1102"/>
                      <a:gd name="T17" fmla="*/ 438 h 472"/>
                      <a:gd name="T18" fmla="*/ 1102 w 1102"/>
                      <a:gd name="T19" fmla="*/ 236 h 4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02"/>
                      <a:gd name="T31" fmla="*/ 0 h 472"/>
                      <a:gd name="T32" fmla="*/ 1102 w 1102"/>
                      <a:gd name="T33" fmla="*/ 472 h 4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02" h="472">
                        <a:moveTo>
                          <a:pt x="0" y="240"/>
                        </a:moveTo>
                        <a:cubicBezTo>
                          <a:pt x="14" y="206"/>
                          <a:pt x="51" y="0"/>
                          <a:pt x="86" y="34"/>
                        </a:cubicBezTo>
                        <a:cubicBezTo>
                          <a:pt x="121" y="68"/>
                          <a:pt x="166" y="445"/>
                          <a:pt x="210" y="444"/>
                        </a:cubicBezTo>
                        <a:cubicBezTo>
                          <a:pt x="254" y="443"/>
                          <a:pt x="303" y="30"/>
                          <a:pt x="348" y="30"/>
                        </a:cubicBezTo>
                        <a:cubicBezTo>
                          <a:pt x="393" y="30"/>
                          <a:pt x="436" y="444"/>
                          <a:pt x="482" y="444"/>
                        </a:cubicBezTo>
                        <a:cubicBezTo>
                          <a:pt x="528" y="444"/>
                          <a:pt x="577" y="32"/>
                          <a:pt x="622" y="32"/>
                        </a:cubicBezTo>
                        <a:cubicBezTo>
                          <a:pt x="667" y="32"/>
                          <a:pt x="709" y="446"/>
                          <a:pt x="754" y="446"/>
                        </a:cubicBezTo>
                        <a:cubicBezTo>
                          <a:pt x="799" y="446"/>
                          <a:pt x="845" y="31"/>
                          <a:pt x="890" y="30"/>
                        </a:cubicBezTo>
                        <a:cubicBezTo>
                          <a:pt x="935" y="29"/>
                          <a:pt x="987" y="404"/>
                          <a:pt x="1022" y="438"/>
                        </a:cubicBezTo>
                        <a:cubicBezTo>
                          <a:pt x="1057" y="472"/>
                          <a:pt x="1085" y="278"/>
                          <a:pt x="1102" y="2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</p:grpSp>
            <p:sp>
              <p:nvSpPr>
                <p:cNvPr id="45143" name="Freeform 69"/>
                <p:cNvSpPr>
                  <a:spLocks/>
                </p:cNvSpPr>
                <p:nvPr/>
              </p:nvSpPr>
              <p:spPr bwMode="auto">
                <a:xfrm>
                  <a:off x="3986" y="1226"/>
                  <a:ext cx="396" cy="224"/>
                </a:xfrm>
                <a:custGeom>
                  <a:avLst/>
                  <a:gdLst>
                    <a:gd name="T0" fmla="*/ 6 w 432"/>
                    <a:gd name="T1" fmla="*/ 0 h 248"/>
                    <a:gd name="T2" fmla="*/ 236 w 432"/>
                    <a:gd name="T3" fmla="*/ 0 h 248"/>
                    <a:gd name="T4" fmla="*/ 236 w 432"/>
                    <a:gd name="T5" fmla="*/ 121 h 248"/>
                    <a:gd name="T6" fmla="*/ 0 w 432"/>
                    <a:gd name="T7" fmla="*/ 121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248"/>
                    <a:gd name="T14" fmla="*/ 432 w 432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248">
                      <a:moveTo>
                        <a:pt x="8" y="0"/>
                      </a:moveTo>
                      <a:lnTo>
                        <a:pt x="432" y="0"/>
                      </a:lnTo>
                      <a:lnTo>
                        <a:pt x="432" y="248"/>
                      </a:lnTo>
                      <a:lnTo>
                        <a:pt x="0" y="2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grpSp>
              <p:nvGrpSpPr>
                <p:cNvPr id="45144" name="Group 70"/>
                <p:cNvGrpSpPr>
                  <a:grpSpLocks/>
                </p:cNvGrpSpPr>
                <p:nvPr/>
              </p:nvGrpSpPr>
              <p:grpSpPr bwMode="auto">
                <a:xfrm>
                  <a:off x="3884" y="1053"/>
                  <a:ext cx="190" cy="211"/>
                  <a:chOff x="2500" y="1005"/>
                  <a:chExt cx="190" cy="211"/>
                </a:xfrm>
              </p:grpSpPr>
              <p:sp>
                <p:nvSpPr>
                  <p:cNvPr id="3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1032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41063"/>
                      </a:gs>
                      <a:gs pos="80000">
                        <a:srgbClr val="FF1983"/>
                      </a:gs>
                      <a:gs pos="100000">
                        <a:srgbClr val="FF1483"/>
                      </a:gs>
                    </a:gsLst>
                    <a:lin ang="16200000"/>
                  </a:gradFill>
                  <a:ln w="9525">
                    <a:solidFill>
                      <a:srgbClr val="FE3288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56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1005"/>
                    <a:ext cx="18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p</a:t>
                    </a:r>
                  </a:p>
                </p:txBody>
              </p:sp>
            </p:grpSp>
            <p:grpSp>
              <p:nvGrpSpPr>
                <p:cNvPr id="45145" name="Group 73"/>
                <p:cNvGrpSpPr>
                  <a:grpSpLocks/>
                </p:cNvGrpSpPr>
                <p:nvPr/>
              </p:nvGrpSpPr>
              <p:grpSpPr bwMode="auto">
                <a:xfrm>
                  <a:off x="4894" y="1436"/>
                  <a:ext cx="210" cy="192"/>
                  <a:chOff x="3510" y="1388"/>
                  <a:chExt cx="210" cy="192"/>
                </a:xfrm>
              </p:grpSpPr>
              <p:sp>
                <p:nvSpPr>
                  <p:cNvPr id="45153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1394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66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154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0" y="1388"/>
                    <a:ext cx="21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M</a:t>
                    </a:r>
                  </a:p>
                </p:txBody>
              </p:sp>
            </p:grpSp>
            <p:grpSp>
              <p:nvGrpSpPr>
                <p:cNvPr id="45146" name="Group 76"/>
                <p:cNvGrpSpPr>
                  <a:grpSpLocks/>
                </p:cNvGrpSpPr>
                <p:nvPr/>
              </p:nvGrpSpPr>
              <p:grpSpPr bwMode="auto">
                <a:xfrm>
                  <a:off x="4896" y="1078"/>
                  <a:ext cx="200" cy="192"/>
                  <a:chOff x="3512" y="1030"/>
                  <a:chExt cx="200" cy="192"/>
                </a:xfrm>
              </p:grpSpPr>
              <p:sp>
                <p:nvSpPr>
                  <p:cNvPr id="4515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520" y="1032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AEAEA"/>
                      </a:gs>
                      <a:gs pos="100000">
                        <a:srgbClr val="008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n-US" sz="1800">
                      <a:latin typeface="Calibri" charset="0"/>
                    </a:endParaRPr>
                  </a:p>
                </p:txBody>
              </p:sp>
              <p:sp>
                <p:nvSpPr>
                  <p:cNvPr id="45152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2" y="1030"/>
                    <a:ext cx="20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H</a:t>
                    </a:r>
                  </a:p>
                </p:txBody>
              </p:sp>
            </p:grpSp>
            <p:grpSp>
              <p:nvGrpSpPr>
                <p:cNvPr id="45147" name="Group 79"/>
                <p:cNvGrpSpPr>
                  <a:grpSpLocks/>
                </p:cNvGrpSpPr>
                <p:nvPr/>
              </p:nvGrpSpPr>
              <p:grpSpPr bwMode="auto">
                <a:xfrm>
                  <a:off x="3884" y="1326"/>
                  <a:ext cx="190" cy="274"/>
                  <a:chOff x="2500" y="1278"/>
                  <a:chExt cx="190" cy="274"/>
                </a:xfrm>
              </p:grpSpPr>
              <p:sp>
                <p:nvSpPr>
                  <p:cNvPr id="2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1368"/>
                    <a:ext cx="184" cy="18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1D85"/>
                      </a:gs>
                      <a:gs pos="80000">
                        <a:srgbClr val="002AB0"/>
                      </a:gs>
                      <a:gs pos="100000">
                        <a:srgbClr val="0029B5"/>
                      </a:gs>
                    </a:gsLst>
                    <a:lin ang="16200000"/>
                  </a:gradFill>
                  <a:ln w="9525">
                    <a:solidFill>
                      <a:srgbClr val="00319E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49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1354"/>
                    <a:ext cx="18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400">
                        <a:latin typeface="Verdana" charset="0"/>
                      </a:rPr>
                      <a:t>p</a:t>
                    </a:r>
                  </a:p>
                </p:txBody>
              </p:sp>
              <p:sp>
                <p:nvSpPr>
                  <p:cNvPr id="45150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1278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200" b="1">
                        <a:latin typeface="Verdana" charset="0"/>
                      </a:rPr>
                      <a:t>_</a:t>
                    </a:r>
                  </a:p>
                </p:txBody>
              </p:sp>
            </p:grpSp>
          </p:grpSp>
        </p:grpSp>
      </p:grpSp>
      <p:sp>
        <p:nvSpPr>
          <p:cNvPr id="84" name="Text Box 83"/>
          <p:cNvSpPr txBox="1">
            <a:spLocks noChangeArrowheads="1"/>
          </p:cNvSpPr>
          <p:nvPr/>
        </p:nvSpPr>
        <p:spPr bwMode="auto">
          <a:xfrm>
            <a:off x="5214938" y="2749550"/>
            <a:ext cx="3790950" cy="650875"/>
          </a:xfrm>
          <a:prstGeom prst="rect">
            <a:avLst/>
          </a:prstGeom>
          <a:solidFill>
            <a:srgbClr val="FCB6F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777777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rPr>
              <a:t>Even </a:t>
            </a:r>
            <a:r>
              <a:rPr lang="it-IT" sz="1800">
                <a:solidFill>
                  <a:srgbClr val="FF0000"/>
                </a:solidFill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rPr>
              <a:t>exotic quantum numbers</a:t>
            </a:r>
            <a:r>
              <a:rPr lang="it-IT" sz="1800"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pPr eaLnBrk="1" hangingPunct="1">
              <a:defRPr/>
            </a:pPr>
            <a:r>
              <a:rPr lang="it-IT" sz="1800"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rPr>
              <a:t>can be reached </a:t>
            </a:r>
            <a:r>
              <a:rPr lang="el-GR" sz="1800"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rPr>
              <a:t>σ</a:t>
            </a:r>
            <a:r>
              <a:rPr lang="it-IT" sz="1800"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800">
                <a:latin typeface="Verdana" pitchFamily="-107" charset="0"/>
                <a:ea typeface="Arial" pitchFamily="-107" charset="0"/>
                <a:cs typeface="Arial" pitchFamily="-107" charset="0"/>
              </a:rPr>
              <a:t>~100 pb</a:t>
            </a:r>
          </a:p>
        </p:txBody>
      </p:sp>
      <p:sp>
        <p:nvSpPr>
          <p:cNvPr id="45064" name="CasellaDiTesto 145"/>
          <p:cNvSpPr txBox="1">
            <a:spLocks noChangeArrowheads="1"/>
          </p:cNvSpPr>
          <p:nvPr/>
        </p:nvSpPr>
        <p:spPr bwMode="auto">
          <a:xfrm>
            <a:off x="352425" y="1046064"/>
            <a:ext cx="8786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Two are the mechanisms to access particular final states:</a:t>
            </a:r>
          </a:p>
        </p:txBody>
      </p:sp>
      <p:grpSp>
        <p:nvGrpSpPr>
          <p:cNvPr id="45065" name="Group 6"/>
          <p:cNvGrpSpPr>
            <a:grpSpLocks/>
          </p:cNvGrpSpPr>
          <p:nvPr/>
        </p:nvGrpSpPr>
        <p:grpSpPr bwMode="auto">
          <a:xfrm>
            <a:off x="669925" y="5556250"/>
            <a:ext cx="3897313" cy="1085850"/>
            <a:chOff x="137" y="2478"/>
            <a:chExt cx="2455" cy="684"/>
          </a:xfrm>
        </p:grpSpPr>
        <p:sp>
          <p:nvSpPr>
            <p:cNvPr id="45130" name="Text Box 7"/>
            <p:cNvSpPr txBox="1">
              <a:spLocks noChangeArrowheads="1"/>
            </p:cNvSpPr>
            <p:nvPr/>
          </p:nvSpPr>
          <p:spPr bwMode="auto">
            <a:xfrm>
              <a:off x="499" y="2549"/>
              <a:ext cx="7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latin typeface="Verdana" charset="0"/>
                </a:rPr>
                <a:t>Formation</a:t>
              </a:r>
            </a:p>
          </p:txBody>
        </p:sp>
        <p:sp>
          <p:nvSpPr>
            <p:cNvPr id="45131" name="Text Box 8"/>
            <p:cNvSpPr txBox="1">
              <a:spLocks noChangeArrowheads="1"/>
            </p:cNvSpPr>
            <p:nvPr/>
          </p:nvSpPr>
          <p:spPr bwMode="auto">
            <a:xfrm>
              <a:off x="137" y="2921"/>
              <a:ext cx="10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Verdana" charset="0"/>
                </a:rPr>
                <a:t>only selected J</a:t>
              </a:r>
              <a:r>
                <a:rPr lang="en-US" sz="1400" baseline="30000">
                  <a:latin typeface="Verdana" charset="0"/>
                </a:rPr>
                <a:t>PC</a:t>
              </a:r>
            </a:p>
          </p:txBody>
        </p:sp>
        <p:pic>
          <p:nvPicPr>
            <p:cNvPr id="45132" name="Picture 9" descr="Production_Form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54"/>
            <a:stretch>
              <a:fillRect/>
            </a:stretch>
          </p:blipFill>
          <p:spPr bwMode="auto">
            <a:xfrm>
              <a:off x="1429" y="2478"/>
              <a:ext cx="116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o 149"/>
          <p:cNvGrpSpPr>
            <a:grpSpLocks/>
          </p:cNvGrpSpPr>
          <p:nvPr/>
        </p:nvGrpSpPr>
        <p:grpSpPr bwMode="auto">
          <a:xfrm>
            <a:off x="390525" y="5372943"/>
            <a:ext cx="8713788" cy="1368425"/>
            <a:chOff x="395288" y="5418161"/>
            <a:chExt cx="8713787" cy="1368425"/>
          </a:xfrm>
        </p:grpSpPr>
        <p:sp>
          <p:nvSpPr>
            <p:cNvPr id="45071" name="Rectangle 85"/>
            <p:cNvSpPr>
              <a:spLocks noChangeArrowheads="1"/>
            </p:cNvSpPr>
            <p:nvPr/>
          </p:nvSpPr>
          <p:spPr bwMode="auto">
            <a:xfrm>
              <a:off x="395288" y="5418161"/>
              <a:ext cx="8713787" cy="1368425"/>
            </a:xfrm>
            <a:prstGeom prst="rect">
              <a:avLst/>
            </a:prstGeom>
            <a:solidFill>
              <a:srgbClr val="F1FB6F"/>
            </a:solidFill>
            <a:ln w="9525">
              <a:solidFill>
                <a:srgbClr val="F1FB6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5072" name="Freeform 87"/>
            <p:cNvSpPr>
              <a:spLocks/>
            </p:cNvSpPr>
            <p:nvPr/>
          </p:nvSpPr>
          <p:spPr bwMode="auto">
            <a:xfrm>
              <a:off x="2708275" y="5680099"/>
              <a:ext cx="768350" cy="717550"/>
            </a:xfrm>
            <a:custGeom>
              <a:avLst/>
              <a:gdLst>
                <a:gd name="T0" fmla="*/ 2147483647 w 432"/>
                <a:gd name="T1" fmla="*/ 0 h 248"/>
                <a:gd name="T2" fmla="*/ 2147483647 w 432"/>
                <a:gd name="T3" fmla="*/ 0 h 248"/>
                <a:gd name="T4" fmla="*/ 2147483647 w 432"/>
                <a:gd name="T5" fmla="*/ 2147483647 h 248"/>
                <a:gd name="T6" fmla="*/ 0 w 432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48"/>
                <a:gd name="T14" fmla="*/ 432 w 432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48">
                  <a:moveTo>
                    <a:pt x="8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0" y="2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5073" name="Line 88"/>
            <p:cNvSpPr>
              <a:spLocks noChangeShapeType="1"/>
            </p:cNvSpPr>
            <p:nvPr/>
          </p:nvSpPr>
          <p:spPr bwMode="auto">
            <a:xfrm>
              <a:off x="2794000" y="5689624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89"/>
            <p:cNvSpPr>
              <a:spLocks/>
            </p:cNvSpPr>
            <p:nvPr/>
          </p:nvSpPr>
          <p:spPr bwMode="auto">
            <a:xfrm>
              <a:off x="2682875" y="5775349"/>
              <a:ext cx="685800" cy="527050"/>
            </a:xfrm>
            <a:custGeom>
              <a:avLst/>
              <a:gdLst>
                <a:gd name="T0" fmla="*/ 2147483647 w 432"/>
                <a:gd name="T1" fmla="*/ 0 h 248"/>
                <a:gd name="T2" fmla="*/ 2147483647 w 432"/>
                <a:gd name="T3" fmla="*/ 0 h 248"/>
                <a:gd name="T4" fmla="*/ 2147483647 w 432"/>
                <a:gd name="T5" fmla="*/ 2147483647 h 248"/>
                <a:gd name="T6" fmla="*/ 0 w 432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48"/>
                <a:gd name="T14" fmla="*/ 432 w 432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48">
                  <a:moveTo>
                    <a:pt x="8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0" y="2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grpSp>
          <p:nvGrpSpPr>
            <p:cNvPr id="45075" name="Group 90"/>
            <p:cNvGrpSpPr>
              <a:grpSpLocks/>
            </p:cNvGrpSpPr>
            <p:nvPr/>
          </p:nvGrpSpPr>
          <p:grpSpPr bwMode="auto">
            <a:xfrm>
              <a:off x="3384550" y="5959499"/>
              <a:ext cx="827087" cy="82550"/>
              <a:chOff x="1769" y="1731"/>
              <a:chExt cx="2201" cy="472"/>
            </a:xfrm>
          </p:grpSpPr>
          <p:sp>
            <p:nvSpPr>
              <p:cNvPr id="45128" name="Freeform 91"/>
              <p:cNvSpPr>
                <a:spLocks/>
              </p:cNvSpPr>
              <p:nvPr/>
            </p:nvSpPr>
            <p:spPr bwMode="auto">
              <a:xfrm>
                <a:off x="2868" y="1731"/>
                <a:ext cx="1102" cy="472"/>
              </a:xfrm>
              <a:custGeom>
                <a:avLst/>
                <a:gdLst>
                  <a:gd name="T0" fmla="*/ 0 w 1102"/>
                  <a:gd name="T1" fmla="*/ 240 h 472"/>
                  <a:gd name="T2" fmla="*/ 86 w 1102"/>
                  <a:gd name="T3" fmla="*/ 34 h 472"/>
                  <a:gd name="T4" fmla="*/ 210 w 1102"/>
                  <a:gd name="T5" fmla="*/ 444 h 472"/>
                  <a:gd name="T6" fmla="*/ 348 w 1102"/>
                  <a:gd name="T7" fmla="*/ 30 h 472"/>
                  <a:gd name="T8" fmla="*/ 482 w 1102"/>
                  <a:gd name="T9" fmla="*/ 444 h 472"/>
                  <a:gd name="T10" fmla="*/ 622 w 1102"/>
                  <a:gd name="T11" fmla="*/ 32 h 472"/>
                  <a:gd name="T12" fmla="*/ 754 w 1102"/>
                  <a:gd name="T13" fmla="*/ 446 h 472"/>
                  <a:gd name="T14" fmla="*/ 890 w 1102"/>
                  <a:gd name="T15" fmla="*/ 30 h 472"/>
                  <a:gd name="T16" fmla="*/ 1022 w 1102"/>
                  <a:gd name="T17" fmla="*/ 438 h 472"/>
                  <a:gd name="T18" fmla="*/ 1102 w 1102"/>
                  <a:gd name="T19" fmla="*/ 236 h 4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2"/>
                  <a:gd name="T31" fmla="*/ 0 h 472"/>
                  <a:gd name="T32" fmla="*/ 1102 w 1102"/>
                  <a:gd name="T33" fmla="*/ 472 h 4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2" h="472">
                    <a:moveTo>
                      <a:pt x="0" y="240"/>
                    </a:moveTo>
                    <a:cubicBezTo>
                      <a:pt x="14" y="206"/>
                      <a:pt x="51" y="0"/>
                      <a:pt x="86" y="34"/>
                    </a:cubicBezTo>
                    <a:cubicBezTo>
                      <a:pt x="121" y="68"/>
                      <a:pt x="166" y="445"/>
                      <a:pt x="210" y="444"/>
                    </a:cubicBezTo>
                    <a:cubicBezTo>
                      <a:pt x="254" y="443"/>
                      <a:pt x="303" y="30"/>
                      <a:pt x="348" y="30"/>
                    </a:cubicBezTo>
                    <a:cubicBezTo>
                      <a:pt x="393" y="30"/>
                      <a:pt x="436" y="444"/>
                      <a:pt x="482" y="444"/>
                    </a:cubicBezTo>
                    <a:cubicBezTo>
                      <a:pt x="528" y="444"/>
                      <a:pt x="577" y="32"/>
                      <a:pt x="622" y="32"/>
                    </a:cubicBezTo>
                    <a:cubicBezTo>
                      <a:pt x="667" y="32"/>
                      <a:pt x="709" y="446"/>
                      <a:pt x="754" y="446"/>
                    </a:cubicBezTo>
                    <a:cubicBezTo>
                      <a:pt x="799" y="446"/>
                      <a:pt x="845" y="31"/>
                      <a:pt x="890" y="30"/>
                    </a:cubicBezTo>
                    <a:cubicBezTo>
                      <a:pt x="935" y="29"/>
                      <a:pt x="987" y="404"/>
                      <a:pt x="1022" y="438"/>
                    </a:cubicBezTo>
                    <a:cubicBezTo>
                      <a:pt x="1057" y="472"/>
                      <a:pt x="1085" y="278"/>
                      <a:pt x="1102" y="236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sp>
            <p:nvSpPr>
              <p:cNvPr id="45129" name="Freeform 92"/>
              <p:cNvSpPr>
                <a:spLocks/>
              </p:cNvSpPr>
              <p:nvPr/>
            </p:nvSpPr>
            <p:spPr bwMode="auto">
              <a:xfrm>
                <a:off x="1769" y="1731"/>
                <a:ext cx="1102" cy="472"/>
              </a:xfrm>
              <a:custGeom>
                <a:avLst/>
                <a:gdLst>
                  <a:gd name="T0" fmla="*/ 0 w 1102"/>
                  <a:gd name="T1" fmla="*/ 240 h 472"/>
                  <a:gd name="T2" fmla="*/ 86 w 1102"/>
                  <a:gd name="T3" fmla="*/ 34 h 472"/>
                  <a:gd name="T4" fmla="*/ 210 w 1102"/>
                  <a:gd name="T5" fmla="*/ 444 h 472"/>
                  <a:gd name="T6" fmla="*/ 348 w 1102"/>
                  <a:gd name="T7" fmla="*/ 30 h 472"/>
                  <a:gd name="T8" fmla="*/ 482 w 1102"/>
                  <a:gd name="T9" fmla="*/ 444 h 472"/>
                  <a:gd name="T10" fmla="*/ 622 w 1102"/>
                  <a:gd name="T11" fmla="*/ 32 h 472"/>
                  <a:gd name="T12" fmla="*/ 754 w 1102"/>
                  <a:gd name="T13" fmla="*/ 446 h 472"/>
                  <a:gd name="T14" fmla="*/ 890 w 1102"/>
                  <a:gd name="T15" fmla="*/ 30 h 472"/>
                  <a:gd name="T16" fmla="*/ 1022 w 1102"/>
                  <a:gd name="T17" fmla="*/ 438 h 472"/>
                  <a:gd name="T18" fmla="*/ 1102 w 1102"/>
                  <a:gd name="T19" fmla="*/ 236 h 4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2"/>
                  <a:gd name="T31" fmla="*/ 0 h 472"/>
                  <a:gd name="T32" fmla="*/ 1102 w 1102"/>
                  <a:gd name="T33" fmla="*/ 472 h 4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2" h="472">
                    <a:moveTo>
                      <a:pt x="0" y="240"/>
                    </a:moveTo>
                    <a:cubicBezTo>
                      <a:pt x="14" y="206"/>
                      <a:pt x="51" y="0"/>
                      <a:pt x="86" y="34"/>
                    </a:cubicBezTo>
                    <a:cubicBezTo>
                      <a:pt x="121" y="68"/>
                      <a:pt x="166" y="445"/>
                      <a:pt x="210" y="444"/>
                    </a:cubicBezTo>
                    <a:cubicBezTo>
                      <a:pt x="254" y="443"/>
                      <a:pt x="303" y="30"/>
                      <a:pt x="348" y="30"/>
                    </a:cubicBezTo>
                    <a:cubicBezTo>
                      <a:pt x="393" y="30"/>
                      <a:pt x="436" y="444"/>
                      <a:pt x="482" y="444"/>
                    </a:cubicBezTo>
                    <a:cubicBezTo>
                      <a:pt x="528" y="444"/>
                      <a:pt x="577" y="32"/>
                      <a:pt x="622" y="32"/>
                    </a:cubicBezTo>
                    <a:cubicBezTo>
                      <a:pt x="667" y="32"/>
                      <a:pt x="709" y="446"/>
                      <a:pt x="754" y="446"/>
                    </a:cubicBezTo>
                    <a:cubicBezTo>
                      <a:pt x="799" y="446"/>
                      <a:pt x="845" y="31"/>
                      <a:pt x="890" y="30"/>
                    </a:cubicBezTo>
                    <a:cubicBezTo>
                      <a:pt x="935" y="29"/>
                      <a:pt x="987" y="404"/>
                      <a:pt x="1022" y="438"/>
                    </a:cubicBezTo>
                    <a:cubicBezTo>
                      <a:pt x="1057" y="472"/>
                      <a:pt x="1085" y="278"/>
                      <a:pt x="1102" y="236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</p:grpSp>
        <p:sp>
          <p:nvSpPr>
            <p:cNvPr id="45076" name="Freeform 93"/>
            <p:cNvSpPr>
              <a:spLocks/>
            </p:cNvSpPr>
            <p:nvPr/>
          </p:nvSpPr>
          <p:spPr bwMode="auto">
            <a:xfrm>
              <a:off x="2638425" y="5857899"/>
              <a:ext cx="628650" cy="355600"/>
            </a:xfrm>
            <a:custGeom>
              <a:avLst/>
              <a:gdLst>
                <a:gd name="T0" fmla="*/ 2147483647 w 432"/>
                <a:gd name="T1" fmla="*/ 0 h 248"/>
                <a:gd name="T2" fmla="*/ 2147483647 w 432"/>
                <a:gd name="T3" fmla="*/ 0 h 248"/>
                <a:gd name="T4" fmla="*/ 2147483647 w 432"/>
                <a:gd name="T5" fmla="*/ 2147483647 h 248"/>
                <a:gd name="T6" fmla="*/ 0 w 432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48"/>
                <a:gd name="T14" fmla="*/ 432 w 432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48">
                  <a:moveTo>
                    <a:pt x="8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0" y="2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grpSp>
          <p:nvGrpSpPr>
            <p:cNvPr id="45077" name="Group 94"/>
            <p:cNvGrpSpPr>
              <a:grpSpLocks/>
            </p:cNvGrpSpPr>
            <p:nvPr/>
          </p:nvGrpSpPr>
          <p:grpSpPr bwMode="auto">
            <a:xfrm>
              <a:off x="3286125" y="6051574"/>
              <a:ext cx="827087" cy="82550"/>
              <a:chOff x="1769" y="1731"/>
              <a:chExt cx="2201" cy="472"/>
            </a:xfrm>
          </p:grpSpPr>
          <p:sp>
            <p:nvSpPr>
              <p:cNvPr id="45126" name="Freeform 95"/>
              <p:cNvSpPr>
                <a:spLocks/>
              </p:cNvSpPr>
              <p:nvPr/>
            </p:nvSpPr>
            <p:spPr bwMode="auto">
              <a:xfrm>
                <a:off x="2868" y="1731"/>
                <a:ext cx="1102" cy="472"/>
              </a:xfrm>
              <a:custGeom>
                <a:avLst/>
                <a:gdLst>
                  <a:gd name="T0" fmla="*/ 0 w 1102"/>
                  <a:gd name="T1" fmla="*/ 240 h 472"/>
                  <a:gd name="T2" fmla="*/ 86 w 1102"/>
                  <a:gd name="T3" fmla="*/ 34 h 472"/>
                  <a:gd name="T4" fmla="*/ 210 w 1102"/>
                  <a:gd name="T5" fmla="*/ 444 h 472"/>
                  <a:gd name="T6" fmla="*/ 348 w 1102"/>
                  <a:gd name="T7" fmla="*/ 30 h 472"/>
                  <a:gd name="T8" fmla="*/ 482 w 1102"/>
                  <a:gd name="T9" fmla="*/ 444 h 472"/>
                  <a:gd name="T10" fmla="*/ 622 w 1102"/>
                  <a:gd name="T11" fmla="*/ 32 h 472"/>
                  <a:gd name="T12" fmla="*/ 754 w 1102"/>
                  <a:gd name="T13" fmla="*/ 446 h 472"/>
                  <a:gd name="T14" fmla="*/ 890 w 1102"/>
                  <a:gd name="T15" fmla="*/ 30 h 472"/>
                  <a:gd name="T16" fmla="*/ 1022 w 1102"/>
                  <a:gd name="T17" fmla="*/ 438 h 472"/>
                  <a:gd name="T18" fmla="*/ 1102 w 1102"/>
                  <a:gd name="T19" fmla="*/ 236 h 4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2"/>
                  <a:gd name="T31" fmla="*/ 0 h 472"/>
                  <a:gd name="T32" fmla="*/ 1102 w 1102"/>
                  <a:gd name="T33" fmla="*/ 472 h 4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2" h="472">
                    <a:moveTo>
                      <a:pt x="0" y="240"/>
                    </a:moveTo>
                    <a:cubicBezTo>
                      <a:pt x="14" y="206"/>
                      <a:pt x="51" y="0"/>
                      <a:pt x="86" y="34"/>
                    </a:cubicBezTo>
                    <a:cubicBezTo>
                      <a:pt x="121" y="68"/>
                      <a:pt x="166" y="445"/>
                      <a:pt x="210" y="444"/>
                    </a:cubicBezTo>
                    <a:cubicBezTo>
                      <a:pt x="254" y="443"/>
                      <a:pt x="303" y="30"/>
                      <a:pt x="348" y="30"/>
                    </a:cubicBezTo>
                    <a:cubicBezTo>
                      <a:pt x="393" y="30"/>
                      <a:pt x="436" y="444"/>
                      <a:pt x="482" y="444"/>
                    </a:cubicBezTo>
                    <a:cubicBezTo>
                      <a:pt x="528" y="444"/>
                      <a:pt x="577" y="32"/>
                      <a:pt x="622" y="32"/>
                    </a:cubicBezTo>
                    <a:cubicBezTo>
                      <a:pt x="667" y="32"/>
                      <a:pt x="709" y="446"/>
                      <a:pt x="754" y="446"/>
                    </a:cubicBezTo>
                    <a:cubicBezTo>
                      <a:pt x="799" y="446"/>
                      <a:pt x="845" y="31"/>
                      <a:pt x="890" y="30"/>
                    </a:cubicBezTo>
                    <a:cubicBezTo>
                      <a:pt x="935" y="29"/>
                      <a:pt x="987" y="404"/>
                      <a:pt x="1022" y="438"/>
                    </a:cubicBezTo>
                    <a:cubicBezTo>
                      <a:pt x="1057" y="472"/>
                      <a:pt x="1085" y="278"/>
                      <a:pt x="1102" y="236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sp>
            <p:nvSpPr>
              <p:cNvPr id="45127" name="Freeform 96"/>
              <p:cNvSpPr>
                <a:spLocks/>
              </p:cNvSpPr>
              <p:nvPr/>
            </p:nvSpPr>
            <p:spPr bwMode="auto">
              <a:xfrm>
                <a:off x="1769" y="1731"/>
                <a:ext cx="1102" cy="472"/>
              </a:xfrm>
              <a:custGeom>
                <a:avLst/>
                <a:gdLst>
                  <a:gd name="T0" fmla="*/ 0 w 1102"/>
                  <a:gd name="T1" fmla="*/ 240 h 472"/>
                  <a:gd name="T2" fmla="*/ 86 w 1102"/>
                  <a:gd name="T3" fmla="*/ 34 h 472"/>
                  <a:gd name="T4" fmla="*/ 210 w 1102"/>
                  <a:gd name="T5" fmla="*/ 444 h 472"/>
                  <a:gd name="T6" fmla="*/ 348 w 1102"/>
                  <a:gd name="T7" fmla="*/ 30 h 472"/>
                  <a:gd name="T8" fmla="*/ 482 w 1102"/>
                  <a:gd name="T9" fmla="*/ 444 h 472"/>
                  <a:gd name="T10" fmla="*/ 622 w 1102"/>
                  <a:gd name="T11" fmla="*/ 32 h 472"/>
                  <a:gd name="T12" fmla="*/ 754 w 1102"/>
                  <a:gd name="T13" fmla="*/ 446 h 472"/>
                  <a:gd name="T14" fmla="*/ 890 w 1102"/>
                  <a:gd name="T15" fmla="*/ 30 h 472"/>
                  <a:gd name="T16" fmla="*/ 1022 w 1102"/>
                  <a:gd name="T17" fmla="*/ 438 h 472"/>
                  <a:gd name="T18" fmla="*/ 1102 w 1102"/>
                  <a:gd name="T19" fmla="*/ 236 h 4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2"/>
                  <a:gd name="T31" fmla="*/ 0 h 472"/>
                  <a:gd name="T32" fmla="*/ 1102 w 1102"/>
                  <a:gd name="T33" fmla="*/ 472 h 4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2" h="472">
                    <a:moveTo>
                      <a:pt x="0" y="240"/>
                    </a:moveTo>
                    <a:cubicBezTo>
                      <a:pt x="14" y="206"/>
                      <a:pt x="51" y="0"/>
                      <a:pt x="86" y="34"/>
                    </a:cubicBezTo>
                    <a:cubicBezTo>
                      <a:pt x="121" y="68"/>
                      <a:pt x="166" y="445"/>
                      <a:pt x="210" y="444"/>
                    </a:cubicBezTo>
                    <a:cubicBezTo>
                      <a:pt x="254" y="443"/>
                      <a:pt x="303" y="30"/>
                      <a:pt x="348" y="30"/>
                    </a:cubicBezTo>
                    <a:cubicBezTo>
                      <a:pt x="393" y="30"/>
                      <a:pt x="436" y="444"/>
                      <a:pt x="482" y="444"/>
                    </a:cubicBezTo>
                    <a:cubicBezTo>
                      <a:pt x="528" y="444"/>
                      <a:pt x="577" y="32"/>
                      <a:pt x="622" y="32"/>
                    </a:cubicBezTo>
                    <a:cubicBezTo>
                      <a:pt x="667" y="32"/>
                      <a:pt x="709" y="446"/>
                      <a:pt x="754" y="446"/>
                    </a:cubicBezTo>
                    <a:cubicBezTo>
                      <a:pt x="799" y="446"/>
                      <a:pt x="845" y="31"/>
                      <a:pt x="890" y="30"/>
                    </a:cubicBezTo>
                    <a:cubicBezTo>
                      <a:pt x="935" y="29"/>
                      <a:pt x="987" y="404"/>
                      <a:pt x="1022" y="438"/>
                    </a:cubicBezTo>
                    <a:cubicBezTo>
                      <a:pt x="1057" y="472"/>
                      <a:pt x="1085" y="278"/>
                      <a:pt x="1102" y="236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</p:grpSp>
        <p:grpSp>
          <p:nvGrpSpPr>
            <p:cNvPr id="45078" name="Group 97"/>
            <p:cNvGrpSpPr>
              <a:grpSpLocks/>
            </p:cNvGrpSpPr>
            <p:nvPr/>
          </p:nvGrpSpPr>
          <p:grpSpPr bwMode="auto">
            <a:xfrm>
              <a:off x="2476500" y="5597549"/>
              <a:ext cx="301625" cy="320675"/>
              <a:chOff x="1052" y="950"/>
              <a:chExt cx="190" cy="202"/>
            </a:xfrm>
          </p:grpSpPr>
          <p:sp>
            <p:nvSpPr>
              <p:cNvPr id="139" name="Oval 98"/>
              <p:cNvSpPr>
                <a:spLocks noChangeArrowheads="1"/>
              </p:cNvSpPr>
              <p:nvPr/>
            </p:nvSpPr>
            <p:spPr bwMode="auto">
              <a:xfrm>
                <a:off x="1052" y="968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D41063"/>
                  </a:gs>
                  <a:gs pos="80000">
                    <a:srgbClr val="FF1983"/>
                  </a:gs>
                  <a:gs pos="100000">
                    <a:srgbClr val="FF1483"/>
                  </a:gs>
                </a:gsLst>
                <a:lin ang="16200000"/>
              </a:gradFill>
              <a:ln w="9525">
                <a:solidFill>
                  <a:srgbClr val="FE328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125" name="Text Box 99"/>
              <p:cNvSpPr txBox="1">
                <a:spLocks noChangeArrowheads="1"/>
              </p:cNvSpPr>
              <p:nvPr/>
            </p:nvSpPr>
            <p:spPr bwMode="auto">
              <a:xfrm>
                <a:off x="1056" y="950"/>
                <a:ext cx="18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400">
                    <a:latin typeface="Verdana" charset="0"/>
                  </a:rPr>
                  <a:t>p</a:t>
                </a:r>
              </a:p>
            </p:txBody>
          </p:sp>
        </p:grpSp>
        <p:grpSp>
          <p:nvGrpSpPr>
            <p:cNvPr id="45079" name="Group 100"/>
            <p:cNvGrpSpPr>
              <a:grpSpLocks/>
            </p:cNvGrpSpPr>
            <p:nvPr/>
          </p:nvGrpSpPr>
          <p:grpSpPr bwMode="auto">
            <a:xfrm>
              <a:off x="2476500" y="6016649"/>
              <a:ext cx="301625" cy="425450"/>
              <a:chOff x="1052" y="1214"/>
              <a:chExt cx="190" cy="268"/>
            </a:xfrm>
          </p:grpSpPr>
          <p:sp>
            <p:nvSpPr>
              <p:cNvPr id="136" name="Oval 101"/>
              <p:cNvSpPr>
                <a:spLocks noChangeArrowheads="1"/>
              </p:cNvSpPr>
              <p:nvPr/>
            </p:nvSpPr>
            <p:spPr bwMode="auto">
              <a:xfrm>
                <a:off x="1052" y="1294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001D85"/>
                  </a:gs>
                  <a:gs pos="80000">
                    <a:srgbClr val="002AB0"/>
                  </a:gs>
                  <a:gs pos="100000">
                    <a:srgbClr val="0029B5"/>
                  </a:gs>
                </a:gsLst>
                <a:lin ang="16200000"/>
              </a:gradFill>
              <a:ln w="9525">
                <a:solidFill>
                  <a:srgbClr val="00319E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122" name="Text Box 102"/>
              <p:cNvSpPr txBox="1">
                <a:spLocks noChangeArrowheads="1"/>
              </p:cNvSpPr>
              <p:nvPr/>
            </p:nvSpPr>
            <p:spPr bwMode="auto">
              <a:xfrm>
                <a:off x="1056" y="1290"/>
                <a:ext cx="18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400">
                    <a:latin typeface="Verdana" charset="0"/>
                  </a:rPr>
                  <a:t>p</a:t>
                </a:r>
              </a:p>
            </p:txBody>
          </p:sp>
          <p:sp>
            <p:nvSpPr>
              <p:cNvPr id="45123" name="Text Box 103"/>
              <p:cNvSpPr txBox="1">
                <a:spLocks noChangeArrowheads="1"/>
              </p:cNvSpPr>
              <p:nvPr/>
            </p:nvSpPr>
            <p:spPr bwMode="auto">
              <a:xfrm>
                <a:off x="1056" y="1214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200" b="1">
                    <a:latin typeface="Verdana" charset="0"/>
                  </a:rPr>
                  <a:t>_</a:t>
                </a:r>
              </a:p>
            </p:txBody>
          </p:sp>
        </p:grpSp>
        <p:grpSp>
          <p:nvGrpSpPr>
            <p:cNvPr id="45080" name="Group 107"/>
            <p:cNvGrpSpPr>
              <a:grpSpLocks/>
            </p:cNvGrpSpPr>
            <p:nvPr/>
          </p:nvGrpSpPr>
          <p:grpSpPr bwMode="auto">
            <a:xfrm>
              <a:off x="6972300" y="5580086"/>
              <a:ext cx="1930400" cy="871538"/>
              <a:chOff x="3954" y="1879"/>
              <a:chExt cx="1216" cy="549"/>
            </a:xfrm>
          </p:grpSpPr>
          <p:sp>
            <p:nvSpPr>
              <p:cNvPr id="45103" name="Freeform 108"/>
              <p:cNvSpPr>
                <a:spLocks/>
              </p:cNvSpPr>
              <p:nvPr/>
            </p:nvSpPr>
            <p:spPr bwMode="auto">
              <a:xfrm flipH="1">
                <a:off x="4700" y="2112"/>
                <a:ext cx="336" cy="112"/>
              </a:xfrm>
              <a:custGeom>
                <a:avLst/>
                <a:gdLst>
                  <a:gd name="T0" fmla="*/ 2 w 432"/>
                  <a:gd name="T1" fmla="*/ 0 h 248"/>
                  <a:gd name="T2" fmla="*/ 75 w 432"/>
                  <a:gd name="T3" fmla="*/ 0 h 248"/>
                  <a:gd name="T4" fmla="*/ 75 w 432"/>
                  <a:gd name="T5" fmla="*/ 1 h 248"/>
                  <a:gd name="T6" fmla="*/ 0 w 432"/>
                  <a:gd name="T7" fmla="*/ 1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248"/>
                  <a:gd name="T14" fmla="*/ 432 w 432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248">
                    <a:moveTo>
                      <a:pt x="8" y="0"/>
                    </a:moveTo>
                    <a:lnTo>
                      <a:pt x="432" y="0"/>
                    </a:lnTo>
                    <a:lnTo>
                      <a:pt x="432" y="248"/>
                    </a:lnTo>
                    <a:lnTo>
                      <a:pt x="0" y="2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sp>
            <p:nvSpPr>
              <p:cNvPr id="45104" name="Freeform 109"/>
              <p:cNvSpPr>
                <a:spLocks/>
              </p:cNvSpPr>
              <p:nvPr/>
            </p:nvSpPr>
            <p:spPr bwMode="auto">
              <a:xfrm>
                <a:off x="4100" y="1942"/>
                <a:ext cx="484" cy="452"/>
              </a:xfrm>
              <a:custGeom>
                <a:avLst/>
                <a:gdLst>
                  <a:gd name="T0" fmla="*/ 17 w 432"/>
                  <a:gd name="T1" fmla="*/ 0 h 248"/>
                  <a:gd name="T2" fmla="*/ 957 w 432"/>
                  <a:gd name="T3" fmla="*/ 0 h 248"/>
                  <a:gd name="T4" fmla="*/ 957 w 432"/>
                  <a:gd name="T5" fmla="*/ 16576 h 248"/>
                  <a:gd name="T6" fmla="*/ 0 w 432"/>
                  <a:gd name="T7" fmla="*/ 16576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248"/>
                  <a:gd name="T14" fmla="*/ 432 w 432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248">
                    <a:moveTo>
                      <a:pt x="8" y="0"/>
                    </a:moveTo>
                    <a:lnTo>
                      <a:pt x="432" y="0"/>
                    </a:lnTo>
                    <a:lnTo>
                      <a:pt x="432" y="248"/>
                    </a:lnTo>
                    <a:lnTo>
                      <a:pt x="0" y="2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sp>
            <p:nvSpPr>
              <p:cNvPr id="45105" name="Line 110"/>
              <p:cNvSpPr>
                <a:spLocks noChangeShapeType="1"/>
              </p:cNvSpPr>
              <p:nvPr/>
            </p:nvSpPr>
            <p:spPr bwMode="auto">
              <a:xfrm>
                <a:off x="4154" y="1948"/>
                <a:ext cx="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Freeform 111"/>
              <p:cNvSpPr>
                <a:spLocks/>
              </p:cNvSpPr>
              <p:nvPr/>
            </p:nvSpPr>
            <p:spPr bwMode="auto">
              <a:xfrm>
                <a:off x="4084" y="2002"/>
                <a:ext cx="432" cy="332"/>
              </a:xfrm>
              <a:custGeom>
                <a:avLst/>
                <a:gdLst>
                  <a:gd name="T0" fmla="*/ 8 w 432"/>
                  <a:gd name="T1" fmla="*/ 0 h 248"/>
                  <a:gd name="T2" fmla="*/ 432 w 432"/>
                  <a:gd name="T3" fmla="*/ 0 h 248"/>
                  <a:gd name="T4" fmla="*/ 432 w 432"/>
                  <a:gd name="T5" fmla="*/ 1906 h 248"/>
                  <a:gd name="T6" fmla="*/ 0 w 432"/>
                  <a:gd name="T7" fmla="*/ 1906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248"/>
                  <a:gd name="T14" fmla="*/ 432 w 432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248">
                    <a:moveTo>
                      <a:pt x="8" y="0"/>
                    </a:moveTo>
                    <a:lnTo>
                      <a:pt x="432" y="0"/>
                    </a:lnTo>
                    <a:lnTo>
                      <a:pt x="432" y="248"/>
                    </a:lnTo>
                    <a:lnTo>
                      <a:pt x="0" y="2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sp>
            <p:nvSpPr>
              <p:cNvPr id="45107" name="Freeform 112"/>
              <p:cNvSpPr>
                <a:spLocks/>
              </p:cNvSpPr>
              <p:nvPr/>
            </p:nvSpPr>
            <p:spPr bwMode="auto">
              <a:xfrm>
                <a:off x="4056" y="2054"/>
                <a:ext cx="396" cy="224"/>
              </a:xfrm>
              <a:custGeom>
                <a:avLst/>
                <a:gdLst>
                  <a:gd name="T0" fmla="*/ 6 w 432"/>
                  <a:gd name="T1" fmla="*/ 0 h 248"/>
                  <a:gd name="T2" fmla="*/ 236 w 432"/>
                  <a:gd name="T3" fmla="*/ 0 h 248"/>
                  <a:gd name="T4" fmla="*/ 236 w 432"/>
                  <a:gd name="T5" fmla="*/ 121 h 248"/>
                  <a:gd name="T6" fmla="*/ 0 w 432"/>
                  <a:gd name="T7" fmla="*/ 121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248"/>
                  <a:gd name="T14" fmla="*/ 432 w 432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248">
                    <a:moveTo>
                      <a:pt x="8" y="0"/>
                    </a:moveTo>
                    <a:lnTo>
                      <a:pt x="432" y="0"/>
                    </a:lnTo>
                    <a:lnTo>
                      <a:pt x="432" y="248"/>
                    </a:lnTo>
                    <a:lnTo>
                      <a:pt x="0" y="2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grpSp>
            <p:nvGrpSpPr>
              <p:cNvPr id="45108" name="Group 113"/>
              <p:cNvGrpSpPr>
                <a:grpSpLocks/>
              </p:cNvGrpSpPr>
              <p:nvPr/>
            </p:nvGrpSpPr>
            <p:grpSpPr bwMode="auto">
              <a:xfrm>
                <a:off x="4464" y="2144"/>
                <a:ext cx="521" cy="52"/>
                <a:chOff x="1769" y="1731"/>
                <a:chExt cx="2201" cy="472"/>
              </a:xfrm>
            </p:grpSpPr>
            <p:sp>
              <p:nvSpPr>
                <p:cNvPr id="45119" name="Freeform 114"/>
                <p:cNvSpPr>
                  <a:spLocks/>
                </p:cNvSpPr>
                <p:nvPr/>
              </p:nvSpPr>
              <p:spPr bwMode="auto">
                <a:xfrm>
                  <a:off x="2868" y="1731"/>
                  <a:ext cx="1102" cy="472"/>
                </a:xfrm>
                <a:custGeom>
                  <a:avLst/>
                  <a:gdLst>
                    <a:gd name="T0" fmla="*/ 0 w 1102"/>
                    <a:gd name="T1" fmla="*/ 240 h 472"/>
                    <a:gd name="T2" fmla="*/ 86 w 1102"/>
                    <a:gd name="T3" fmla="*/ 34 h 472"/>
                    <a:gd name="T4" fmla="*/ 210 w 1102"/>
                    <a:gd name="T5" fmla="*/ 444 h 472"/>
                    <a:gd name="T6" fmla="*/ 348 w 1102"/>
                    <a:gd name="T7" fmla="*/ 30 h 472"/>
                    <a:gd name="T8" fmla="*/ 482 w 1102"/>
                    <a:gd name="T9" fmla="*/ 444 h 472"/>
                    <a:gd name="T10" fmla="*/ 622 w 1102"/>
                    <a:gd name="T11" fmla="*/ 32 h 472"/>
                    <a:gd name="T12" fmla="*/ 754 w 1102"/>
                    <a:gd name="T13" fmla="*/ 446 h 472"/>
                    <a:gd name="T14" fmla="*/ 890 w 1102"/>
                    <a:gd name="T15" fmla="*/ 30 h 472"/>
                    <a:gd name="T16" fmla="*/ 1022 w 1102"/>
                    <a:gd name="T17" fmla="*/ 438 h 472"/>
                    <a:gd name="T18" fmla="*/ 1102 w 1102"/>
                    <a:gd name="T19" fmla="*/ 236 h 4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02"/>
                    <a:gd name="T31" fmla="*/ 0 h 472"/>
                    <a:gd name="T32" fmla="*/ 1102 w 1102"/>
                    <a:gd name="T33" fmla="*/ 472 h 4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02" h="472">
                      <a:moveTo>
                        <a:pt x="0" y="240"/>
                      </a:moveTo>
                      <a:cubicBezTo>
                        <a:pt x="14" y="206"/>
                        <a:pt x="51" y="0"/>
                        <a:pt x="86" y="34"/>
                      </a:cubicBezTo>
                      <a:cubicBezTo>
                        <a:pt x="121" y="68"/>
                        <a:pt x="166" y="445"/>
                        <a:pt x="210" y="444"/>
                      </a:cubicBezTo>
                      <a:cubicBezTo>
                        <a:pt x="254" y="443"/>
                        <a:pt x="303" y="30"/>
                        <a:pt x="348" y="30"/>
                      </a:cubicBezTo>
                      <a:cubicBezTo>
                        <a:pt x="393" y="30"/>
                        <a:pt x="436" y="444"/>
                        <a:pt x="482" y="444"/>
                      </a:cubicBezTo>
                      <a:cubicBezTo>
                        <a:pt x="528" y="444"/>
                        <a:pt x="577" y="32"/>
                        <a:pt x="622" y="32"/>
                      </a:cubicBezTo>
                      <a:cubicBezTo>
                        <a:pt x="667" y="32"/>
                        <a:pt x="709" y="446"/>
                        <a:pt x="754" y="446"/>
                      </a:cubicBezTo>
                      <a:cubicBezTo>
                        <a:pt x="799" y="446"/>
                        <a:pt x="845" y="31"/>
                        <a:pt x="890" y="30"/>
                      </a:cubicBezTo>
                      <a:cubicBezTo>
                        <a:pt x="935" y="29"/>
                        <a:pt x="987" y="404"/>
                        <a:pt x="1022" y="438"/>
                      </a:cubicBezTo>
                      <a:cubicBezTo>
                        <a:pt x="1057" y="472"/>
                        <a:pt x="1085" y="278"/>
                        <a:pt x="1102" y="236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45120" name="Freeform 115"/>
                <p:cNvSpPr>
                  <a:spLocks/>
                </p:cNvSpPr>
                <p:nvPr/>
              </p:nvSpPr>
              <p:spPr bwMode="auto">
                <a:xfrm>
                  <a:off x="1769" y="1731"/>
                  <a:ext cx="1102" cy="472"/>
                </a:xfrm>
                <a:custGeom>
                  <a:avLst/>
                  <a:gdLst>
                    <a:gd name="T0" fmla="*/ 0 w 1102"/>
                    <a:gd name="T1" fmla="*/ 240 h 472"/>
                    <a:gd name="T2" fmla="*/ 86 w 1102"/>
                    <a:gd name="T3" fmla="*/ 34 h 472"/>
                    <a:gd name="T4" fmla="*/ 210 w 1102"/>
                    <a:gd name="T5" fmla="*/ 444 h 472"/>
                    <a:gd name="T6" fmla="*/ 348 w 1102"/>
                    <a:gd name="T7" fmla="*/ 30 h 472"/>
                    <a:gd name="T8" fmla="*/ 482 w 1102"/>
                    <a:gd name="T9" fmla="*/ 444 h 472"/>
                    <a:gd name="T10" fmla="*/ 622 w 1102"/>
                    <a:gd name="T11" fmla="*/ 32 h 472"/>
                    <a:gd name="T12" fmla="*/ 754 w 1102"/>
                    <a:gd name="T13" fmla="*/ 446 h 472"/>
                    <a:gd name="T14" fmla="*/ 890 w 1102"/>
                    <a:gd name="T15" fmla="*/ 30 h 472"/>
                    <a:gd name="T16" fmla="*/ 1022 w 1102"/>
                    <a:gd name="T17" fmla="*/ 438 h 472"/>
                    <a:gd name="T18" fmla="*/ 1102 w 1102"/>
                    <a:gd name="T19" fmla="*/ 236 h 4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02"/>
                    <a:gd name="T31" fmla="*/ 0 h 472"/>
                    <a:gd name="T32" fmla="*/ 1102 w 1102"/>
                    <a:gd name="T33" fmla="*/ 472 h 4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02" h="472">
                      <a:moveTo>
                        <a:pt x="0" y="240"/>
                      </a:moveTo>
                      <a:cubicBezTo>
                        <a:pt x="14" y="206"/>
                        <a:pt x="51" y="0"/>
                        <a:pt x="86" y="34"/>
                      </a:cubicBezTo>
                      <a:cubicBezTo>
                        <a:pt x="121" y="68"/>
                        <a:pt x="166" y="445"/>
                        <a:pt x="210" y="444"/>
                      </a:cubicBezTo>
                      <a:cubicBezTo>
                        <a:pt x="254" y="443"/>
                        <a:pt x="303" y="30"/>
                        <a:pt x="348" y="30"/>
                      </a:cubicBezTo>
                      <a:cubicBezTo>
                        <a:pt x="393" y="30"/>
                        <a:pt x="436" y="444"/>
                        <a:pt x="482" y="444"/>
                      </a:cubicBezTo>
                      <a:cubicBezTo>
                        <a:pt x="528" y="444"/>
                        <a:pt x="577" y="32"/>
                        <a:pt x="622" y="32"/>
                      </a:cubicBezTo>
                      <a:cubicBezTo>
                        <a:pt x="667" y="32"/>
                        <a:pt x="709" y="446"/>
                        <a:pt x="754" y="446"/>
                      </a:cubicBezTo>
                      <a:cubicBezTo>
                        <a:pt x="799" y="446"/>
                        <a:pt x="845" y="31"/>
                        <a:pt x="890" y="30"/>
                      </a:cubicBezTo>
                      <a:cubicBezTo>
                        <a:pt x="935" y="29"/>
                        <a:pt x="987" y="404"/>
                        <a:pt x="1022" y="438"/>
                      </a:cubicBezTo>
                      <a:cubicBezTo>
                        <a:pt x="1057" y="472"/>
                        <a:pt x="1085" y="278"/>
                        <a:pt x="1102" y="236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</p:grpSp>
          <p:grpSp>
            <p:nvGrpSpPr>
              <p:cNvPr id="45109" name="Group 116"/>
              <p:cNvGrpSpPr>
                <a:grpSpLocks/>
              </p:cNvGrpSpPr>
              <p:nvPr/>
            </p:nvGrpSpPr>
            <p:grpSpPr bwMode="auto">
              <a:xfrm>
                <a:off x="3954" y="1879"/>
                <a:ext cx="190" cy="213"/>
                <a:chOff x="1052" y="939"/>
                <a:chExt cx="190" cy="213"/>
              </a:xfrm>
            </p:grpSpPr>
            <p:sp>
              <p:nvSpPr>
                <p:cNvPr id="121" name="Oval 117"/>
                <p:cNvSpPr>
                  <a:spLocks noChangeArrowheads="1"/>
                </p:cNvSpPr>
                <p:nvPr/>
              </p:nvSpPr>
              <p:spPr bwMode="auto">
                <a:xfrm>
                  <a:off x="1052" y="968"/>
                  <a:ext cx="18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41063"/>
                    </a:gs>
                    <a:gs pos="80000">
                      <a:srgbClr val="FF1983"/>
                    </a:gs>
                    <a:gs pos="100000">
                      <a:srgbClr val="FF1483"/>
                    </a:gs>
                  </a:gsLst>
                  <a:lin ang="16200000"/>
                </a:gradFill>
                <a:ln w="9525">
                  <a:solidFill>
                    <a:srgbClr val="FE3288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11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056" y="939"/>
                  <a:ext cx="18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1400">
                      <a:latin typeface="Verdana" charset="0"/>
                    </a:rPr>
                    <a:t>p</a:t>
                  </a:r>
                </a:p>
              </p:txBody>
            </p:sp>
          </p:grpSp>
          <p:grpSp>
            <p:nvGrpSpPr>
              <p:cNvPr id="45110" name="Group 119"/>
              <p:cNvGrpSpPr>
                <a:grpSpLocks/>
              </p:cNvGrpSpPr>
              <p:nvPr/>
            </p:nvGrpSpPr>
            <p:grpSpPr bwMode="auto">
              <a:xfrm>
                <a:off x="3954" y="2154"/>
                <a:ext cx="190" cy="274"/>
                <a:chOff x="1052" y="1214"/>
                <a:chExt cx="190" cy="274"/>
              </a:xfrm>
            </p:grpSpPr>
            <p:sp>
              <p:nvSpPr>
                <p:cNvPr id="118" name="Oval 120"/>
                <p:cNvSpPr>
                  <a:spLocks noChangeArrowheads="1"/>
                </p:cNvSpPr>
                <p:nvPr/>
              </p:nvSpPr>
              <p:spPr bwMode="auto">
                <a:xfrm>
                  <a:off x="1052" y="1304"/>
                  <a:ext cx="18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1D85"/>
                    </a:gs>
                    <a:gs pos="80000">
                      <a:srgbClr val="002AB0"/>
                    </a:gs>
                    <a:gs pos="100000">
                      <a:srgbClr val="0029B5"/>
                    </a:gs>
                  </a:gsLst>
                  <a:lin ang="16200000"/>
                </a:gradFill>
                <a:ln w="9525">
                  <a:solidFill>
                    <a:srgbClr val="00319E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11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056" y="1290"/>
                  <a:ext cx="18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1400">
                      <a:latin typeface="Verdana" charset="0"/>
                    </a:rPr>
                    <a:t>p</a:t>
                  </a:r>
                </a:p>
              </p:txBody>
            </p:sp>
            <p:sp>
              <p:nvSpPr>
                <p:cNvPr id="45116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056" y="1214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1200" b="1">
                      <a:latin typeface="Verdana" charset="0"/>
                    </a:rPr>
                    <a:t>_</a:t>
                  </a:r>
                </a:p>
              </p:txBody>
            </p:sp>
          </p:grpSp>
          <p:grpSp>
            <p:nvGrpSpPr>
              <p:cNvPr id="45111" name="Group 123"/>
              <p:cNvGrpSpPr>
                <a:grpSpLocks/>
              </p:cNvGrpSpPr>
              <p:nvPr/>
            </p:nvGrpSpPr>
            <p:grpSpPr bwMode="auto">
              <a:xfrm>
                <a:off x="4970" y="2081"/>
                <a:ext cx="200" cy="192"/>
                <a:chOff x="3512" y="1030"/>
                <a:chExt cx="200" cy="192"/>
              </a:xfrm>
            </p:grpSpPr>
            <p:sp>
              <p:nvSpPr>
                <p:cNvPr id="45112" name="Oval 124"/>
                <p:cNvSpPr>
                  <a:spLocks noChangeArrowheads="1"/>
                </p:cNvSpPr>
                <p:nvPr/>
              </p:nvSpPr>
              <p:spPr bwMode="auto">
                <a:xfrm>
                  <a:off x="3520" y="1032"/>
                  <a:ext cx="184" cy="1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AEAEA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latin typeface="Calibri" charset="0"/>
                  </a:endParaRPr>
                </a:p>
              </p:txBody>
            </p:sp>
            <p:sp>
              <p:nvSpPr>
                <p:cNvPr id="45113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512" y="1030"/>
                  <a:ext cx="20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1400">
                      <a:latin typeface="Verdana" charset="0"/>
                    </a:rPr>
                    <a:t>H</a:t>
                  </a:r>
                </a:p>
              </p:txBody>
            </p:sp>
          </p:grpSp>
        </p:grpSp>
        <p:sp>
          <p:nvSpPr>
            <p:cNvPr id="45081" name="Freeform 126"/>
            <p:cNvSpPr>
              <a:spLocks/>
            </p:cNvSpPr>
            <p:nvPr/>
          </p:nvSpPr>
          <p:spPr bwMode="auto">
            <a:xfrm>
              <a:off x="4948238" y="5686449"/>
              <a:ext cx="1582737" cy="263525"/>
            </a:xfrm>
            <a:custGeom>
              <a:avLst/>
              <a:gdLst>
                <a:gd name="T0" fmla="*/ 0 w 984"/>
                <a:gd name="T1" fmla="*/ 0 h 384"/>
                <a:gd name="T2" fmla="*/ 2147483647 w 984"/>
                <a:gd name="T3" fmla="*/ 0 h 384"/>
                <a:gd name="T4" fmla="*/ 2147483647 w 984"/>
                <a:gd name="T5" fmla="*/ 2147483647 h 384"/>
                <a:gd name="T6" fmla="*/ 2147483647 w 984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4"/>
                <a:gd name="T13" fmla="*/ 0 h 384"/>
                <a:gd name="T14" fmla="*/ 984 w 98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4" h="384">
                  <a:moveTo>
                    <a:pt x="0" y="0"/>
                  </a:moveTo>
                  <a:lnTo>
                    <a:pt x="480" y="0"/>
                  </a:lnTo>
                  <a:lnTo>
                    <a:pt x="480" y="384"/>
                  </a:lnTo>
                  <a:lnTo>
                    <a:pt x="984" y="38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5082" name="Freeform 127"/>
            <p:cNvSpPr>
              <a:spLocks/>
            </p:cNvSpPr>
            <p:nvPr/>
          </p:nvSpPr>
          <p:spPr bwMode="auto">
            <a:xfrm flipV="1">
              <a:off x="4948238" y="6130949"/>
              <a:ext cx="1582737" cy="263525"/>
            </a:xfrm>
            <a:custGeom>
              <a:avLst/>
              <a:gdLst>
                <a:gd name="T0" fmla="*/ 0 w 984"/>
                <a:gd name="T1" fmla="*/ 0 h 384"/>
                <a:gd name="T2" fmla="*/ 2147483647 w 984"/>
                <a:gd name="T3" fmla="*/ 0 h 384"/>
                <a:gd name="T4" fmla="*/ 2147483647 w 984"/>
                <a:gd name="T5" fmla="*/ 2147483647 h 384"/>
                <a:gd name="T6" fmla="*/ 2147483647 w 984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4"/>
                <a:gd name="T13" fmla="*/ 0 h 384"/>
                <a:gd name="T14" fmla="*/ 984 w 98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4" h="384">
                  <a:moveTo>
                    <a:pt x="0" y="0"/>
                  </a:moveTo>
                  <a:lnTo>
                    <a:pt x="480" y="0"/>
                  </a:lnTo>
                  <a:lnTo>
                    <a:pt x="480" y="384"/>
                  </a:lnTo>
                  <a:lnTo>
                    <a:pt x="984" y="38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5083" name="Line 128"/>
            <p:cNvSpPr>
              <a:spLocks noChangeShapeType="1"/>
            </p:cNvSpPr>
            <p:nvPr/>
          </p:nvSpPr>
          <p:spPr bwMode="auto">
            <a:xfrm>
              <a:off x="5049838" y="5689624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129"/>
            <p:cNvSpPr>
              <a:spLocks/>
            </p:cNvSpPr>
            <p:nvPr/>
          </p:nvSpPr>
          <p:spPr bwMode="auto">
            <a:xfrm>
              <a:off x="4938713" y="5775349"/>
              <a:ext cx="685800" cy="527050"/>
            </a:xfrm>
            <a:custGeom>
              <a:avLst/>
              <a:gdLst>
                <a:gd name="T0" fmla="*/ 2147483647 w 432"/>
                <a:gd name="T1" fmla="*/ 0 h 248"/>
                <a:gd name="T2" fmla="*/ 2147483647 w 432"/>
                <a:gd name="T3" fmla="*/ 0 h 248"/>
                <a:gd name="T4" fmla="*/ 2147483647 w 432"/>
                <a:gd name="T5" fmla="*/ 2147483647 h 248"/>
                <a:gd name="T6" fmla="*/ 0 w 432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48"/>
                <a:gd name="T14" fmla="*/ 432 w 432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48">
                  <a:moveTo>
                    <a:pt x="8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0" y="248"/>
                  </a:lnTo>
                </a:path>
              </a:pathLst>
            </a:custGeom>
            <a:solidFill>
              <a:srgbClr val="F1FB6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sp>
          <p:nvSpPr>
            <p:cNvPr id="45085" name="Freeform 130"/>
            <p:cNvSpPr>
              <a:spLocks/>
            </p:cNvSpPr>
            <p:nvPr/>
          </p:nvSpPr>
          <p:spPr bwMode="auto">
            <a:xfrm>
              <a:off x="4894263" y="5857899"/>
              <a:ext cx="628650" cy="355600"/>
            </a:xfrm>
            <a:custGeom>
              <a:avLst/>
              <a:gdLst>
                <a:gd name="T0" fmla="*/ 2147483647 w 432"/>
                <a:gd name="T1" fmla="*/ 0 h 248"/>
                <a:gd name="T2" fmla="*/ 2147483647 w 432"/>
                <a:gd name="T3" fmla="*/ 0 h 248"/>
                <a:gd name="T4" fmla="*/ 2147483647 w 432"/>
                <a:gd name="T5" fmla="*/ 2147483647 h 248"/>
                <a:gd name="T6" fmla="*/ 0 w 432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48"/>
                <a:gd name="T14" fmla="*/ 432 w 432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48">
                  <a:moveTo>
                    <a:pt x="8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0" y="2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latin typeface="Calibri" charset="0"/>
              </a:endParaRPr>
            </a:p>
          </p:txBody>
        </p:sp>
        <p:grpSp>
          <p:nvGrpSpPr>
            <p:cNvPr id="45086" name="Group 131"/>
            <p:cNvGrpSpPr>
              <a:grpSpLocks/>
            </p:cNvGrpSpPr>
            <p:nvPr/>
          </p:nvGrpSpPr>
          <p:grpSpPr bwMode="auto">
            <a:xfrm>
              <a:off x="5541963" y="6000774"/>
              <a:ext cx="827087" cy="82550"/>
              <a:chOff x="1769" y="1731"/>
              <a:chExt cx="2201" cy="472"/>
            </a:xfrm>
          </p:grpSpPr>
          <p:sp>
            <p:nvSpPr>
              <p:cNvPr id="45101" name="Freeform 132"/>
              <p:cNvSpPr>
                <a:spLocks/>
              </p:cNvSpPr>
              <p:nvPr/>
            </p:nvSpPr>
            <p:spPr bwMode="auto">
              <a:xfrm>
                <a:off x="2868" y="1731"/>
                <a:ext cx="1102" cy="472"/>
              </a:xfrm>
              <a:custGeom>
                <a:avLst/>
                <a:gdLst>
                  <a:gd name="T0" fmla="*/ 0 w 1102"/>
                  <a:gd name="T1" fmla="*/ 240 h 472"/>
                  <a:gd name="T2" fmla="*/ 86 w 1102"/>
                  <a:gd name="T3" fmla="*/ 34 h 472"/>
                  <a:gd name="T4" fmla="*/ 210 w 1102"/>
                  <a:gd name="T5" fmla="*/ 444 h 472"/>
                  <a:gd name="T6" fmla="*/ 348 w 1102"/>
                  <a:gd name="T7" fmla="*/ 30 h 472"/>
                  <a:gd name="T8" fmla="*/ 482 w 1102"/>
                  <a:gd name="T9" fmla="*/ 444 h 472"/>
                  <a:gd name="T10" fmla="*/ 622 w 1102"/>
                  <a:gd name="T11" fmla="*/ 32 h 472"/>
                  <a:gd name="T12" fmla="*/ 754 w 1102"/>
                  <a:gd name="T13" fmla="*/ 446 h 472"/>
                  <a:gd name="T14" fmla="*/ 890 w 1102"/>
                  <a:gd name="T15" fmla="*/ 30 h 472"/>
                  <a:gd name="T16" fmla="*/ 1022 w 1102"/>
                  <a:gd name="T17" fmla="*/ 438 h 472"/>
                  <a:gd name="T18" fmla="*/ 1102 w 1102"/>
                  <a:gd name="T19" fmla="*/ 236 h 4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2"/>
                  <a:gd name="T31" fmla="*/ 0 h 472"/>
                  <a:gd name="T32" fmla="*/ 1102 w 1102"/>
                  <a:gd name="T33" fmla="*/ 472 h 4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2" h="472">
                    <a:moveTo>
                      <a:pt x="0" y="240"/>
                    </a:moveTo>
                    <a:cubicBezTo>
                      <a:pt x="14" y="206"/>
                      <a:pt x="51" y="0"/>
                      <a:pt x="86" y="34"/>
                    </a:cubicBezTo>
                    <a:cubicBezTo>
                      <a:pt x="121" y="68"/>
                      <a:pt x="166" y="445"/>
                      <a:pt x="210" y="444"/>
                    </a:cubicBezTo>
                    <a:cubicBezTo>
                      <a:pt x="254" y="443"/>
                      <a:pt x="303" y="30"/>
                      <a:pt x="348" y="30"/>
                    </a:cubicBezTo>
                    <a:cubicBezTo>
                      <a:pt x="393" y="30"/>
                      <a:pt x="436" y="444"/>
                      <a:pt x="482" y="444"/>
                    </a:cubicBezTo>
                    <a:cubicBezTo>
                      <a:pt x="528" y="444"/>
                      <a:pt x="577" y="32"/>
                      <a:pt x="622" y="32"/>
                    </a:cubicBezTo>
                    <a:cubicBezTo>
                      <a:pt x="667" y="32"/>
                      <a:pt x="709" y="446"/>
                      <a:pt x="754" y="446"/>
                    </a:cubicBezTo>
                    <a:cubicBezTo>
                      <a:pt x="799" y="446"/>
                      <a:pt x="845" y="31"/>
                      <a:pt x="890" y="30"/>
                    </a:cubicBezTo>
                    <a:cubicBezTo>
                      <a:pt x="935" y="29"/>
                      <a:pt x="987" y="404"/>
                      <a:pt x="1022" y="438"/>
                    </a:cubicBezTo>
                    <a:cubicBezTo>
                      <a:pt x="1057" y="472"/>
                      <a:pt x="1085" y="278"/>
                      <a:pt x="1102" y="236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sp>
            <p:nvSpPr>
              <p:cNvPr id="45102" name="Freeform 133"/>
              <p:cNvSpPr>
                <a:spLocks/>
              </p:cNvSpPr>
              <p:nvPr/>
            </p:nvSpPr>
            <p:spPr bwMode="auto">
              <a:xfrm>
                <a:off x="1769" y="1731"/>
                <a:ext cx="1102" cy="472"/>
              </a:xfrm>
              <a:custGeom>
                <a:avLst/>
                <a:gdLst>
                  <a:gd name="T0" fmla="*/ 0 w 1102"/>
                  <a:gd name="T1" fmla="*/ 240 h 472"/>
                  <a:gd name="T2" fmla="*/ 86 w 1102"/>
                  <a:gd name="T3" fmla="*/ 34 h 472"/>
                  <a:gd name="T4" fmla="*/ 210 w 1102"/>
                  <a:gd name="T5" fmla="*/ 444 h 472"/>
                  <a:gd name="T6" fmla="*/ 348 w 1102"/>
                  <a:gd name="T7" fmla="*/ 30 h 472"/>
                  <a:gd name="T8" fmla="*/ 482 w 1102"/>
                  <a:gd name="T9" fmla="*/ 444 h 472"/>
                  <a:gd name="T10" fmla="*/ 622 w 1102"/>
                  <a:gd name="T11" fmla="*/ 32 h 472"/>
                  <a:gd name="T12" fmla="*/ 754 w 1102"/>
                  <a:gd name="T13" fmla="*/ 446 h 472"/>
                  <a:gd name="T14" fmla="*/ 890 w 1102"/>
                  <a:gd name="T15" fmla="*/ 30 h 472"/>
                  <a:gd name="T16" fmla="*/ 1022 w 1102"/>
                  <a:gd name="T17" fmla="*/ 438 h 472"/>
                  <a:gd name="T18" fmla="*/ 1102 w 1102"/>
                  <a:gd name="T19" fmla="*/ 236 h 4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2"/>
                  <a:gd name="T31" fmla="*/ 0 h 472"/>
                  <a:gd name="T32" fmla="*/ 1102 w 1102"/>
                  <a:gd name="T33" fmla="*/ 472 h 4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2" h="472">
                    <a:moveTo>
                      <a:pt x="0" y="240"/>
                    </a:moveTo>
                    <a:cubicBezTo>
                      <a:pt x="14" y="206"/>
                      <a:pt x="51" y="0"/>
                      <a:pt x="86" y="34"/>
                    </a:cubicBezTo>
                    <a:cubicBezTo>
                      <a:pt x="121" y="68"/>
                      <a:pt x="166" y="445"/>
                      <a:pt x="210" y="444"/>
                    </a:cubicBezTo>
                    <a:cubicBezTo>
                      <a:pt x="254" y="443"/>
                      <a:pt x="303" y="30"/>
                      <a:pt x="348" y="30"/>
                    </a:cubicBezTo>
                    <a:cubicBezTo>
                      <a:pt x="393" y="30"/>
                      <a:pt x="436" y="444"/>
                      <a:pt x="482" y="444"/>
                    </a:cubicBezTo>
                    <a:cubicBezTo>
                      <a:pt x="528" y="444"/>
                      <a:pt x="577" y="32"/>
                      <a:pt x="622" y="32"/>
                    </a:cubicBezTo>
                    <a:cubicBezTo>
                      <a:pt x="667" y="32"/>
                      <a:pt x="709" y="446"/>
                      <a:pt x="754" y="446"/>
                    </a:cubicBezTo>
                    <a:cubicBezTo>
                      <a:pt x="799" y="446"/>
                      <a:pt x="845" y="31"/>
                      <a:pt x="890" y="30"/>
                    </a:cubicBezTo>
                    <a:cubicBezTo>
                      <a:pt x="935" y="29"/>
                      <a:pt x="987" y="404"/>
                      <a:pt x="1022" y="438"/>
                    </a:cubicBezTo>
                    <a:cubicBezTo>
                      <a:pt x="1057" y="472"/>
                      <a:pt x="1085" y="278"/>
                      <a:pt x="1102" y="236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</p:grpSp>
        <p:grpSp>
          <p:nvGrpSpPr>
            <p:cNvPr id="45087" name="Group 134"/>
            <p:cNvGrpSpPr>
              <a:grpSpLocks/>
            </p:cNvGrpSpPr>
            <p:nvPr/>
          </p:nvGrpSpPr>
          <p:grpSpPr bwMode="auto">
            <a:xfrm>
              <a:off x="4732338" y="5594374"/>
              <a:ext cx="301625" cy="323850"/>
              <a:chOff x="1052" y="948"/>
              <a:chExt cx="190" cy="204"/>
            </a:xfrm>
          </p:grpSpPr>
          <p:sp>
            <p:nvSpPr>
              <p:cNvPr id="103" name="Oval 135"/>
              <p:cNvSpPr>
                <a:spLocks noChangeArrowheads="1"/>
              </p:cNvSpPr>
              <p:nvPr/>
            </p:nvSpPr>
            <p:spPr bwMode="auto">
              <a:xfrm>
                <a:off x="1052" y="968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D41063"/>
                  </a:gs>
                  <a:gs pos="80000">
                    <a:srgbClr val="FF1983"/>
                  </a:gs>
                  <a:gs pos="100000">
                    <a:srgbClr val="FF1483"/>
                  </a:gs>
                </a:gsLst>
                <a:lin ang="16200000"/>
              </a:gradFill>
              <a:ln w="9525">
                <a:solidFill>
                  <a:srgbClr val="FE3288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100" name="Text Box 136"/>
              <p:cNvSpPr txBox="1">
                <a:spLocks noChangeArrowheads="1"/>
              </p:cNvSpPr>
              <p:nvPr/>
            </p:nvSpPr>
            <p:spPr bwMode="auto">
              <a:xfrm>
                <a:off x="1056" y="948"/>
                <a:ext cx="18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400">
                    <a:latin typeface="Verdana" charset="0"/>
                  </a:rPr>
                  <a:t>p</a:t>
                </a:r>
              </a:p>
            </p:txBody>
          </p:sp>
        </p:grpSp>
        <p:grpSp>
          <p:nvGrpSpPr>
            <p:cNvPr id="45088" name="Group 137"/>
            <p:cNvGrpSpPr>
              <a:grpSpLocks/>
            </p:cNvGrpSpPr>
            <p:nvPr/>
          </p:nvGrpSpPr>
          <p:grpSpPr bwMode="auto">
            <a:xfrm>
              <a:off x="4732338" y="6016649"/>
              <a:ext cx="301625" cy="434975"/>
              <a:chOff x="1052" y="1214"/>
              <a:chExt cx="190" cy="274"/>
            </a:xfrm>
          </p:grpSpPr>
          <p:sp>
            <p:nvSpPr>
              <p:cNvPr id="100" name="Oval 138"/>
              <p:cNvSpPr>
                <a:spLocks noChangeArrowheads="1"/>
              </p:cNvSpPr>
              <p:nvPr/>
            </p:nvSpPr>
            <p:spPr bwMode="auto">
              <a:xfrm>
                <a:off x="1052" y="1304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001D85"/>
                  </a:gs>
                  <a:gs pos="80000">
                    <a:srgbClr val="002AB0"/>
                  </a:gs>
                  <a:gs pos="100000">
                    <a:srgbClr val="0029B5"/>
                  </a:gs>
                </a:gsLst>
                <a:lin ang="16200000"/>
              </a:gradFill>
              <a:ln w="9525">
                <a:solidFill>
                  <a:srgbClr val="00319E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097" name="Text Box 139"/>
              <p:cNvSpPr txBox="1">
                <a:spLocks noChangeArrowheads="1"/>
              </p:cNvSpPr>
              <p:nvPr/>
            </p:nvSpPr>
            <p:spPr bwMode="auto">
              <a:xfrm>
                <a:off x="1056" y="1290"/>
                <a:ext cx="18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400">
                    <a:latin typeface="Verdana" charset="0"/>
                  </a:rPr>
                  <a:t>p</a:t>
                </a:r>
              </a:p>
            </p:txBody>
          </p:sp>
          <p:sp>
            <p:nvSpPr>
              <p:cNvPr id="45098" name="Text Box 140"/>
              <p:cNvSpPr txBox="1">
                <a:spLocks noChangeArrowheads="1"/>
              </p:cNvSpPr>
              <p:nvPr/>
            </p:nvSpPr>
            <p:spPr bwMode="auto">
              <a:xfrm>
                <a:off x="1056" y="1214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200" b="1">
                    <a:latin typeface="Verdana" charset="0"/>
                  </a:rPr>
                  <a:t>_</a:t>
                </a:r>
              </a:p>
            </p:txBody>
          </p:sp>
        </p:grpSp>
        <p:grpSp>
          <p:nvGrpSpPr>
            <p:cNvPr id="45089" name="Group 141"/>
            <p:cNvGrpSpPr>
              <a:grpSpLocks/>
            </p:cNvGrpSpPr>
            <p:nvPr/>
          </p:nvGrpSpPr>
          <p:grpSpPr bwMode="auto">
            <a:xfrm>
              <a:off x="6345238" y="5900761"/>
              <a:ext cx="317500" cy="304800"/>
              <a:chOff x="3512" y="1030"/>
              <a:chExt cx="200" cy="192"/>
            </a:xfrm>
          </p:grpSpPr>
          <p:sp>
            <p:nvSpPr>
              <p:cNvPr id="45094" name="Oval 142"/>
              <p:cNvSpPr>
                <a:spLocks noChangeArrowheads="1"/>
              </p:cNvSpPr>
              <p:nvPr/>
            </p:nvSpPr>
            <p:spPr bwMode="auto">
              <a:xfrm>
                <a:off x="3520" y="1032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Calibri" charset="0"/>
                </a:endParaRPr>
              </a:p>
            </p:txBody>
          </p:sp>
          <p:sp>
            <p:nvSpPr>
              <p:cNvPr id="45095" name="Text Box 143"/>
              <p:cNvSpPr txBox="1">
                <a:spLocks noChangeArrowheads="1"/>
              </p:cNvSpPr>
              <p:nvPr/>
            </p:nvSpPr>
            <p:spPr bwMode="auto">
              <a:xfrm>
                <a:off x="3512" y="1030"/>
                <a:ext cx="2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1400">
                    <a:latin typeface="Verdana" charset="0"/>
                  </a:rPr>
                  <a:t>H</a:t>
                </a:r>
              </a:p>
            </p:txBody>
          </p:sp>
        </p:grpSp>
        <p:sp>
          <p:nvSpPr>
            <p:cNvPr id="147" name="Oval 34"/>
            <p:cNvSpPr>
              <a:spLocks noChangeArrowheads="1"/>
            </p:cNvSpPr>
            <p:nvPr/>
          </p:nvSpPr>
          <p:spPr bwMode="auto">
            <a:xfrm>
              <a:off x="4143372" y="5919784"/>
              <a:ext cx="292100" cy="29210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93" name="Text Box 106"/>
            <p:cNvSpPr txBox="1">
              <a:spLocks noChangeArrowheads="1"/>
            </p:cNvSpPr>
            <p:nvPr/>
          </p:nvSpPr>
          <p:spPr bwMode="auto">
            <a:xfrm>
              <a:off x="4128429" y="5920732"/>
              <a:ext cx="3222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>
                  <a:latin typeface="Verdana" charset="0"/>
                </a:rPr>
                <a:t>G</a:t>
              </a:r>
            </a:p>
          </p:txBody>
        </p:sp>
      </p:grpSp>
      <p:grpSp>
        <p:nvGrpSpPr>
          <p:cNvPr id="42" name="Group 151"/>
          <p:cNvGrpSpPr>
            <a:grpSpLocks/>
          </p:cNvGrpSpPr>
          <p:nvPr/>
        </p:nvGrpSpPr>
        <p:grpSpPr bwMode="auto">
          <a:xfrm>
            <a:off x="534988" y="3617913"/>
            <a:ext cx="8135937" cy="914400"/>
            <a:chOff x="337" y="2279"/>
            <a:chExt cx="5125" cy="576"/>
          </a:xfrm>
        </p:grpSpPr>
        <p:sp>
          <p:nvSpPr>
            <p:cNvPr id="45069" name="AutoShape 10"/>
            <p:cNvSpPr>
              <a:spLocks noChangeArrowheads="1"/>
            </p:cNvSpPr>
            <p:nvPr/>
          </p:nvSpPr>
          <p:spPr bwMode="auto">
            <a:xfrm>
              <a:off x="337" y="2279"/>
              <a:ext cx="5125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Verdana" charset="0"/>
                </a:rPr>
                <a:t>Exotic states are produced with rates similar to q</a:t>
              </a:r>
              <a:r>
                <a:rPr lang="en-US" sz="2400">
                  <a:solidFill>
                    <a:schemeClr val="bg1"/>
                  </a:solidFill>
                  <a:latin typeface="VerdanaBar" charset="0"/>
                </a:rPr>
                <a:t>q</a:t>
              </a:r>
              <a:r>
                <a:rPr lang="en-US" sz="2400">
                  <a:solidFill>
                    <a:schemeClr val="bg1"/>
                  </a:solidFill>
                  <a:latin typeface="Verdana" charset="0"/>
                </a:rPr>
                <a:t> </a:t>
              </a:r>
            </a:p>
            <a:p>
              <a:pPr algn="ctr" eaLnBrk="1" hangingPunct="1"/>
              <a:r>
                <a:rPr lang="en-US" sz="2400">
                  <a:solidFill>
                    <a:schemeClr val="bg1"/>
                  </a:solidFill>
                  <a:latin typeface="Verdana" charset="0"/>
                </a:rPr>
                <a:t>conventional systems</a:t>
              </a:r>
            </a:p>
          </p:txBody>
        </p:sp>
        <p:sp>
          <p:nvSpPr>
            <p:cNvPr id="45070" name="Line 150"/>
            <p:cNvSpPr>
              <a:spLocks noChangeShapeType="1"/>
            </p:cNvSpPr>
            <p:nvPr/>
          </p:nvSpPr>
          <p:spPr bwMode="auto">
            <a:xfrm>
              <a:off x="5193" y="2361"/>
              <a:ext cx="11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39725" y="279400"/>
            <a:ext cx="2289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de-DE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Glueballs</a:t>
            </a:r>
            <a:endParaRPr lang="it-IT" sz="3200" b="1" i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95288" y="3573463"/>
            <a:ext cx="49688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endParaRPr lang="en-GB" sz="2000" dirty="0"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chemeClr val="bg2"/>
              </a:buClr>
              <a:buFont typeface="Wingdings" charset="0"/>
              <a:buChar char="p"/>
              <a:defRPr/>
            </a:pPr>
            <a:r>
              <a:rPr lang="it-IT" dirty="0" err="1" smtClean="0">
                <a:cs typeface="+mn-cs"/>
              </a:rPr>
              <a:t>Glueballs</a:t>
            </a:r>
            <a:r>
              <a:rPr lang="it-IT" dirty="0" smtClean="0">
                <a:cs typeface="+mn-cs"/>
              </a:rPr>
              <a:t> </a:t>
            </a:r>
            <a:r>
              <a:rPr lang="it-IT" dirty="0" err="1">
                <a:cs typeface="+mn-cs"/>
              </a:rPr>
              <a:t>decays</a:t>
            </a:r>
            <a:r>
              <a:rPr lang="it-IT" dirty="0">
                <a:cs typeface="+mn-cs"/>
              </a:rPr>
              <a:t> </a:t>
            </a:r>
            <a:r>
              <a:rPr lang="it-IT" dirty="0" err="1">
                <a:cs typeface="+mn-cs"/>
              </a:rPr>
              <a:t>most</a:t>
            </a:r>
            <a:r>
              <a:rPr lang="it-IT" dirty="0">
                <a:cs typeface="+mn-cs"/>
              </a:rPr>
              <a:t> </a:t>
            </a:r>
            <a:r>
              <a:rPr lang="it-IT" dirty="0" err="1">
                <a:cs typeface="+mn-cs"/>
              </a:rPr>
              <a:t>favourable</a:t>
            </a:r>
            <a:r>
              <a:rPr lang="it-IT" dirty="0">
                <a:cs typeface="+mn-cs"/>
              </a:rPr>
              <a:t> to </a:t>
            </a:r>
            <a:r>
              <a:rPr lang="it-IT" dirty="0" smtClean="0">
                <a:cs typeface="+mn-cs"/>
              </a:rPr>
              <a:t> PANDA </a:t>
            </a:r>
            <a:r>
              <a:rPr lang="it-IT" dirty="0">
                <a:cs typeface="+mn-cs"/>
              </a:rPr>
              <a:t>are:</a:t>
            </a:r>
          </a:p>
          <a:p>
            <a:pPr marL="414338" lvl="1" indent="-234950">
              <a:spcBef>
                <a:spcPct val="20000"/>
              </a:spcBef>
              <a:buClr>
                <a:schemeClr val="tx2"/>
              </a:buClr>
              <a:buSzPct val="85000"/>
              <a:buFont typeface="Wingdings" charset="0"/>
              <a:buChar char="n"/>
              <a:defRPr/>
            </a:pPr>
            <a:r>
              <a:rPr lang="it-IT" sz="1600" dirty="0">
                <a:solidFill>
                  <a:srgbClr val="FF0000"/>
                </a:solidFill>
                <a:cs typeface="+mn-cs"/>
              </a:rPr>
              <a:t> </a:t>
            </a:r>
            <a:r>
              <a:rPr lang="el-GR" sz="1600" dirty="0">
                <a:solidFill>
                  <a:srgbClr val="FF0000"/>
                </a:solidFill>
                <a:cs typeface="+mn-cs"/>
              </a:rPr>
              <a:t>ΦΦ</a:t>
            </a:r>
            <a:r>
              <a:rPr lang="it-IT" sz="1600" dirty="0">
                <a:solidFill>
                  <a:srgbClr val="FF0000"/>
                </a:solidFill>
                <a:cs typeface="+mn-cs"/>
              </a:rPr>
              <a:t> </a:t>
            </a:r>
            <a:r>
              <a:rPr lang="it-IT" sz="1600" dirty="0">
                <a:cs typeface="+mn-cs"/>
              </a:rPr>
              <a:t>or</a:t>
            </a:r>
            <a:r>
              <a:rPr lang="it-IT" sz="1600" dirty="0">
                <a:solidFill>
                  <a:srgbClr val="FF0000"/>
                </a:solidFill>
                <a:cs typeface="+mn-cs"/>
              </a:rPr>
              <a:t> </a:t>
            </a:r>
            <a:r>
              <a:rPr lang="el-GR" sz="1600" dirty="0">
                <a:solidFill>
                  <a:srgbClr val="FF0000"/>
                </a:solidFill>
                <a:cs typeface="+mn-cs"/>
              </a:rPr>
              <a:t>Φ</a:t>
            </a:r>
            <a:r>
              <a:rPr lang="el-GR" sz="1600" dirty="0">
                <a:solidFill>
                  <a:srgbClr val="FF0000"/>
                </a:solidFill>
                <a:cs typeface="+mn-cs"/>
                <a:sym typeface="Symbol" charset="0"/>
              </a:rPr>
              <a:t>η</a:t>
            </a:r>
            <a:r>
              <a:rPr lang="it-IT" sz="1600" dirty="0">
                <a:cs typeface="+mn-cs"/>
              </a:rPr>
              <a:t> </a:t>
            </a:r>
            <a:r>
              <a:rPr lang="it-IT" sz="1600" dirty="0" err="1">
                <a:cs typeface="+mn-cs"/>
              </a:rPr>
              <a:t>if</a:t>
            </a:r>
            <a:r>
              <a:rPr lang="it-IT" sz="1600" dirty="0">
                <a:cs typeface="+mn-cs"/>
              </a:rPr>
              <a:t> mass &lt; 3.6 </a:t>
            </a:r>
            <a:r>
              <a:rPr lang="it-IT" sz="1600" dirty="0" err="1">
                <a:cs typeface="+mn-cs"/>
              </a:rPr>
              <a:t>GeV</a:t>
            </a:r>
            <a:r>
              <a:rPr lang="it-IT" sz="1600" dirty="0">
                <a:cs typeface="+mn-cs"/>
              </a:rPr>
              <a:t>/c</a:t>
            </a:r>
            <a:r>
              <a:rPr lang="it-IT" sz="1600" baseline="30000" dirty="0">
                <a:cs typeface="+mn-cs"/>
              </a:rPr>
              <a:t>2</a:t>
            </a:r>
            <a:r>
              <a:rPr lang="it-IT" sz="1600" dirty="0">
                <a:cs typeface="+mn-cs"/>
              </a:rPr>
              <a:t>  </a:t>
            </a:r>
          </a:p>
          <a:p>
            <a:pPr marL="414338" lvl="1" indent="-234950">
              <a:spcBef>
                <a:spcPct val="20000"/>
              </a:spcBef>
              <a:buClr>
                <a:schemeClr val="tx2"/>
              </a:buClr>
              <a:buSzPct val="85000"/>
              <a:buFont typeface="Wingdings" charset="0"/>
              <a:buChar char="n"/>
              <a:defRPr/>
            </a:pPr>
            <a:r>
              <a:rPr lang="it-IT" sz="1600" dirty="0">
                <a:solidFill>
                  <a:srgbClr val="FF0000"/>
                </a:solidFill>
                <a:cs typeface="+mn-cs"/>
              </a:rPr>
              <a:t> </a:t>
            </a:r>
            <a:r>
              <a:rPr lang="it-IT" sz="1600" dirty="0" err="1">
                <a:solidFill>
                  <a:srgbClr val="FF0000"/>
                </a:solidFill>
                <a:cs typeface="+mn-cs"/>
              </a:rPr>
              <a:t>J</a:t>
            </a:r>
            <a:r>
              <a:rPr lang="it-IT" sz="1600" dirty="0">
                <a:solidFill>
                  <a:srgbClr val="FF0000"/>
                </a:solidFill>
                <a:cs typeface="+mn-cs"/>
              </a:rPr>
              <a:t>/</a:t>
            </a:r>
            <a:r>
              <a:rPr lang="el-GR" sz="1600" dirty="0">
                <a:solidFill>
                  <a:srgbClr val="FF0000"/>
                </a:solidFill>
                <a:cs typeface="+mn-cs"/>
                <a:sym typeface="Symbol" charset="0"/>
              </a:rPr>
              <a:t>ψη</a:t>
            </a:r>
            <a:r>
              <a:rPr lang="it-IT" sz="1600" dirty="0">
                <a:cs typeface="+mn-cs"/>
                <a:sym typeface="Symbol" charset="0"/>
              </a:rPr>
              <a:t> or </a:t>
            </a:r>
            <a:r>
              <a:rPr lang="it-IT" sz="1600" dirty="0" err="1">
                <a:solidFill>
                  <a:srgbClr val="FF0000"/>
                </a:solidFill>
                <a:cs typeface="+mn-cs"/>
              </a:rPr>
              <a:t>J</a:t>
            </a:r>
            <a:r>
              <a:rPr lang="it-IT" sz="1600" dirty="0">
                <a:solidFill>
                  <a:srgbClr val="FF0000"/>
                </a:solidFill>
                <a:cs typeface="+mn-cs"/>
              </a:rPr>
              <a:t>/</a:t>
            </a:r>
            <a:r>
              <a:rPr lang="el-GR" sz="1600" dirty="0" smtClean="0">
                <a:solidFill>
                  <a:srgbClr val="FF0000"/>
                </a:solidFill>
                <a:cs typeface="+mn-cs"/>
                <a:sym typeface="Symbol" charset="0"/>
              </a:rPr>
              <a:t>ψ</a:t>
            </a:r>
            <a:r>
              <a:rPr lang="el-GR" sz="1600" dirty="0" smtClean="0">
                <a:solidFill>
                  <a:srgbClr val="FF0000"/>
                </a:solidFill>
                <a:cs typeface="+mn-cs"/>
              </a:rPr>
              <a:t>Φ</a:t>
            </a:r>
            <a:r>
              <a:rPr lang="it-IT" sz="1600" dirty="0" smtClean="0">
                <a:cs typeface="+mn-cs"/>
                <a:sym typeface="Symbol" charset="0"/>
              </a:rPr>
              <a:t> </a:t>
            </a:r>
            <a:r>
              <a:rPr lang="it-IT" sz="1600" dirty="0" err="1">
                <a:cs typeface="+mn-cs"/>
              </a:rPr>
              <a:t>if</a:t>
            </a:r>
            <a:r>
              <a:rPr lang="it-IT" sz="1600" dirty="0">
                <a:cs typeface="+mn-cs"/>
              </a:rPr>
              <a:t> mass &gt;</a:t>
            </a:r>
            <a:r>
              <a:rPr lang="it-IT" sz="1600" dirty="0">
                <a:cs typeface="+mn-cs"/>
                <a:sym typeface="Symbol" charset="0"/>
              </a:rPr>
              <a:t> 3.6 </a:t>
            </a:r>
            <a:r>
              <a:rPr lang="it-IT" sz="1600" dirty="0" err="1">
                <a:cs typeface="+mn-cs"/>
                <a:sym typeface="Symbol" charset="0"/>
              </a:rPr>
              <a:t>GeV</a:t>
            </a:r>
            <a:r>
              <a:rPr lang="it-IT" sz="1600" dirty="0">
                <a:cs typeface="+mn-cs"/>
                <a:sym typeface="Symbol" charset="0"/>
              </a:rPr>
              <a:t>/</a:t>
            </a:r>
            <a:r>
              <a:rPr lang="it-IT" sz="1600" dirty="0" smtClean="0">
                <a:cs typeface="+mn-cs"/>
                <a:sym typeface="Symbol" charset="0"/>
              </a:rPr>
              <a:t>c</a:t>
            </a:r>
            <a:r>
              <a:rPr lang="it-IT" sz="1600" baseline="30000" dirty="0" smtClean="0">
                <a:cs typeface="+mn-cs"/>
                <a:sym typeface="Symbol" charset="0"/>
              </a:rPr>
              <a:t>2</a:t>
            </a:r>
            <a:endParaRPr lang="it-IT" sz="1600" dirty="0" smtClean="0">
              <a:cs typeface="+mn-cs"/>
              <a:sym typeface="Symbol" charset="0"/>
            </a:endParaRPr>
          </a:p>
          <a:p>
            <a:pPr marL="414338" lvl="1" indent="-234950">
              <a:spcBef>
                <a:spcPct val="20000"/>
              </a:spcBef>
              <a:buClr>
                <a:schemeClr val="tx2"/>
              </a:buClr>
              <a:buSzPct val="85000"/>
              <a:buFont typeface="Wingdings" charset="0"/>
              <a:buChar char="n"/>
              <a:defRPr/>
            </a:pPr>
            <a:r>
              <a:rPr lang="it-IT" sz="1600" dirty="0">
                <a:cs typeface="+mn-cs"/>
                <a:sym typeface="Symbol" charset="0"/>
              </a:rPr>
              <a:t> </a:t>
            </a:r>
            <a:r>
              <a:rPr lang="it-IT" sz="1600" dirty="0" err="1" smtClean="0">
                <a:cs typeface="+mn-cs"/>
                <a:sym typeface="Symbol" charset="0"/>
              </a:rPr>
              <a:t>heavy</a:t>
            </a:r>
            <a:r>
              <a:rPr lang="it-IT" sz="1600" dirty="0" smtClean="0">
                <a:cs typeface="+mn-cs"/>
                <a:sym typeface="Symbol" charset="0"/>
              </a:rPr>
              <a:t> </a:t>
            </a:r>
            <a:r>
              <a:rPr lang="it-IT" sz="1600" dirty="0" err="1" smtClean="0">
                <a:cs typeface="+mn-cs"/>
                <a:sym typeface="Symbol" charset="0"/>
              </a:rPr>
              <a:t>oddballs</a:t>
            </a:r>
            <a:r>
              <a:rPr lang="it-IT" sz="1600" dirty="0" smtClean="0">
                <a:cs typeface="+mn-cs"/>
                <a:sym typeface="Symbol" charset="0"/>
              </a:rPr>
              <a:t> (4-5</a:t>
            </a:r>
            <a:r>
              <a:rPr lang="it-IT" sz="1600" dirty="0">
                <a:sym typeface="Symbol" charset="0"/>
              </a:rPr>
              <a:t>GeV/</a:t>
            </a:r>
            <a:r>
              <a:rPr lang="it-IT" sz="1600" dirty="0" smtClean="0">
                <a:sym typeface="Symbol" charset="0"/>
              </a:rPr>
              <a:t>c</a:t>
            </a:r>
            <a:r>
              <a:rPr lang="it-IT" sz="1600" baseline="30000" dirty="0" smtClean="0">
                <a:sym typeface="Symbol" charset="0"/>
              </a:rPr>
              <a:t>2</a:t>
            </a:r>
            <a:r>
              <a:rPr lang="it-IT" sz="1600" dirty="0" smtClean="0">
                <a:sym typeface="Symbol" charset="0"/>
              </a:rPr>
              <a:t>) </a:t>
            </a:r>
            <a:r>
              <a:rPr lang="it-IT" sz="1600" dirty="0" smtClean="0">
                <a:solidFill>
                  <a:srgbClr val="FF0000"/>
                </a:solidFill>
                <a:sym typeface="Symbol" charset="0"/>
              </a:rPr>
              <a:t>DD*</a:t>
            </a:r>
            <a:r>
              <a:rPr lang="it-IT" sz="1600" dirty="0" err="1" smtClean="0">
                <a:solidFill>
                  <a:srgbClr val="FF0000"/>
                </a:solidFill>
                <a:sym typeface="Symbol" charset="0"/>
              </a:rPr>
              <a:t>η</a:t>
            </a:r>
            <a:r>
              <a:rPr lang="it-IT" sz="1600" dirty="0" smtClean="0">
                <a:solidFill>
                  <a:srgbClr val="FF0000"/>
                </a:solidFill>
                <a:sym typeface="Symbol" charset="0"/>
              </a:rPr>
              <a:t>/π</a:t>
            </a:r>
            <a:r>
              <a:rPr lang="it-IT" sz="1600" baseline="30000" dirty="0" smtClean="0">
                <a:solidFill>
                  <a:srgbClr val="FF0000"/>
                </a:solidFill>
                <a:sym typeface="Symbol" charset="0"/>
              </a:rPr>
              <a:t>0</a:t>
            </a:r>
            <a:r>
              <a:rPr lang="it-IT" sz="1600" dirty="0" smtClean="0">
                <a:solidFill>
                  <a:srgbClr val="FF0000"/>
                </a:solidFill>
                <a:sym typeface="Symbol" charset="0"/>
              </a:rPr>
              <a:t>, </a:t>
            </a:r>
            <a:endParaRPr lang="it-IT" sz="1600" baseline="30000" dirty="0">
              <a:cs typeface="+mn-cs"/>
              <a:sym typeface="Symbol" charset="0"/>
            </a:endParaRPr>
          </a:p>
          <a:p>
            <a:pPr marL="414338" lvl="1" indent="-2349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GB" sz="1600" baseline="30000" dirty="0">
              <a:cs typeface="+mn-cs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Font typeface="Wingdings" charset="0"/>
              <a:buChar char="p"/>
              <a:defRPr/>
            </a:pPr>
            <a:r>
              <a:rPr lang="en-GB" sz="2000" dirty="0">
                <a:cs typeface="+mn-cs"/>
              </a:rPr>
              <a:t> </a:t>
            </a:r>
            <a:r>
              <a:rPr lang="en-GB" dirty="0">
                <a:cs typeface="+mn-cs"/>
              </a:rPr>
              <a:t>Same run period as hybrids</a:t>
            </a:r>
          </a:p>
          <a:p>
            <a:pPr marL="414338" lvl="1" indent="-23495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GB" dirty="0">
              <a:cs typeface="+mn-cs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413" y="1677988"/>
            <a:ext cx="3886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95288" y="1268413"/>
            <a:ext cx="36718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bg2"/>
              </a:buClr>
              <a:buFont typeface="Wingdings" charset="0"/>
              <a:buChar char="p"/>
              <a:defRPr/>
            </a:pPr>
            <a:r>
              <a:rPr lang="en-GB">
                <a:cs typeface="+mn-cs"/>
              </a:rPr>
              <a:t> Light gg/ggg-systems are  </a:t>
            </a:r>
          </a:p>
          <a:p>
            <a:pPr>
              <a:defRPr/>
            </a:pPr>
            <a:r>
              <a:rPr lang="en-GB">
                <a:cs typeface="+mn-cs"/>
              </a:rPr>
              <a:t>   complicated to be identified</a:t>
            </a:r>
          </a:p>
          <a:p>
            <a:pPr>
              <a:spcBef>
                <a:spcPct val="50000"/>
              </a:spcBef>
              <a:defRPr/>
            </a:pPr>
            <a:endParaRPr lang="it-IT"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092950" y="1916113"/>
            <a:ext cx="719138" cy="6492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5288" y="2238375"/>
            <a:ext cx="5400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7550" indent="-968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303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97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5024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5481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93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39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853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bg2"/>
              </a:buClr>
              <a:buFont typeface="Wingdings" charset="0"/>
              <a:buChar char="p"/>
              <a:defRPr/>
            </a:pPr>
            <a:r>
              <a:rPr lang="en-GB" smtClean="0">
                <a:latin typeface="Verdana" charset="0"/>
                <a:cs typeface="+mn-cs"/>
              </a:rPr>
              <a:t> Oddballs:exotic heavy glueballs</a:t>
            </a:r>
          </a:p>
          <a:p>
            <a:pPr lvl="1">
              <a:buClr>
                <a:schemeClr val="tx2"/>
              </a:buClr>
              <a:buSzPct val="85000"/>
              <a:buFont typeface="Wingdings" charset="0"/>
              <a:buChar char="n"/>
              <a:defRPr/>
            </a:pPr>
            <a:r>
              <a:rPr lang="en-GB" smtClean="0">
                <a:latin typeface="Verdana" charset="0"/>
                <a:cs typeface="+mn-cs"/>
              </a:rPr>
              <a:t> m(0+-) = 4740(50)(200) MeV</a:t>
            </a:r>
          </a:p>
          <a:p>
            <a:pPr lvl="1">
              <a:buClr>
                <a:schemeClr val="tx2"/>
              </a:buClr>
              <a:buSzPct val="85000"/>
              <a:buFont typeface="Wingdings" charset="0"/>
              <a:buChar char="n"/>
              <a:defRPr/>
            </a:pPr>
            <a:r>
              <a:rPr lang="en-GB" smtClean="0">
                <a:latin typeface="Verdana" charset="0"/>
                <a:cs typeface="+mn-cs"/>
              </a:rPr>
              <a:t> m(2+-) = 4340(70)(230) MeV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292725" y="5991225"/>
            <a:ext cx="3600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1200" i="1" dirty="0" err="1">
                <a:cs typeface="+mn-cs"/>
              </a:rPr>
              <a:t>Morningstar</a:t>
            </a:r>
            <a:r>
              <a:rPr lang="de-DE" sz="1200" i="1" dirty="0">
                <a:cs typeface="+mn-cs"/>
              </a:rPr>
              <a:t> und </a:t>
            </a:r>
            <a:r>
              <a:rPr lang="de-DE" sz="1200" i="1" dirty="0" err="1">
                <a:cs typeface="+mn-cs"/>
              </a:rPr>
              <a:t>Peardon</a:t>
            </a:r>
            <a:r>
              <a:rPr lang="de-DE" sz="1200" i="1" dirty="0">
                <a:cs typeface="+mn-cs"/>
              </a:rPr>
              <a:t>, PRD60 (1999) </a:t>
            </a:r>
            <a:r>
              <a:rPr lang="de-DE" sz="1200" i="1" dirty="0" smtClean="0">
                <a:cs typeface="+mn-cs"/>
              </a:rPr>
              <a:t>034509</a:t>
            </a:r>
            <a:endParaRPr lang="de-DE" sz="1200" i="1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7" grpId="0" animBg="1"/>
      <p:bldP spid="460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952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pp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  <a:sym typeface="Symbol" charset="0"/>
              </a:rPr>
              <a:t> f</a:t>
            </a:r>
            <a:r>
              <a:rPr lang="en-US" sz="3200" b="1" i="1" baseline="-250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  <a:sym typeface="Symbol" charset="0"/>
              </a:rPr>
              <a:t>(2000-2500) </a:t>
            </a:r>
          </a:p>
        </p:txBody>
      </p:sp>
      <p:sp>
        <p:nvSpPr>
          <p:cNvPr id="83973" name="Line 3"/>
          <p:cNvSpPr>
            <a:spLocks noChangeShapeType="1"/>
          </p:cNvSpPr>
          <p:nvPr/>
        </p:nvSpPr>
        <p:spPr bwMode="auto">
          <a:xfrm>
            <a:off x="1400175" y="685800"/>
            <a:ext cx="360363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4"/>
          <p:cNvSpPr>
            <a:spLocks noChangeArrowheads="1"/>
          </p:cNvSpPr>
          <p:nvPr/>
        </p:nvSpPr>
        <p:spPr bwMode="auto">
          <a:xfrm>
            <a:off x="331788" y="1282700"/>
            <a:ext cx="8583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primary goal of this study is to test our capability of reconstructing </a:t>
            </a:r>
            <a:r>
              <a:rPr lang="en-US" i="1">
                <a:latin typeface="Symbol" charset="0"/>
                <a:sym typeface="Symbol" charset="0"/>
              </a:rPr>
              <a:t></a:t>
            </a:r>
            <a:r>
              <a:rPr lang="en-US"/>
              <a:t> final states which are expected to be good for exotics (glueball) searching.</a:t>
            </a:r>
          </a:p>
          <a:p>
            <a:r>
              <a:rPr lang="en-US">
                <a:solidFill>
                  <a:srgbClr val="0033CC"/>
                </a:solidFill>
              </a:rPr>
              <a:t>This is the region where the BES experiment found an evidence for a tensor</a:t>
            </a:r>
            <a:r>
              <a:rPr lang="en-US" sz="2400">
                <a:solidFill>
                  <a:srgbClr val="0033CC"/>
                </a:solidFill>
                <a:latin typeface="Helvetica" charset="0"/>
              </a:rPr>
              <a:t> </a:t>
            </a:r>
            <a:r>
              <a:rPr lang="en-US">
                <a:solidFill>
                  <a:srgbClr val="0033CC"/>
                </a:solidFill>
              </a:rPr>
              <a:t>(J</a:t>
            </a:r>
            <a:r>
              <a:rPr lang="en-US" baseline="30000">
                <a:solidFill>
                  <a:srgbClr val="0033CC"/>
                </a:solidFill>
              </a:rPr>
              <a:t>PC</a:t>
            </a:r>
            <a:r>
              <a:rPr lang="en-US">
                <a:solidFill>
                  <a:srgbClr val="0033CC"/>
                </a:solidFill>
              </a:rPr>
              <a:t> = 2</a:t>
            </a:r>
            <a:r>
              <a:rPr lang="en-US" baseline="30000">
                <a:solidFill>
                  <a:srgbClr val="0033CC"/>
                </a:solidFill>
              </a:rPr>
              <a:t>++</a:t>
            </a:r>
            <a:r>
              <a:rPr lang="en-US">
                <a:solidFill>
                  <a:srgbClr val="0033CC"/>
                </a:solidFill>
              </a:rPr>
              <a:t>) glueball candidate</a:t>
            </a:r>
            <a:r>
              <a:rPr lang="en-US" sz="2400">
                <a:solidFill>
                  <a:srgbClr val="0033CC"/>
                </a:solidFill>
              </a:rPr>
              <a:t> </a:t>
            </a:r>
            <a:r>
              <a:rPr lang="en-US" sz="2400">
                <a:solidFill>
                  <a:srgbClr val="0033CC"/>
                </a:solidFill>
                <a:latin typeface="ヒラギノ明朝 ProN W3" charset="0"/>
                <a:sym typeface="Symbol" charset="0"/>
              </a:rPr>
              <a:t></a:t>
            </a:r>
            <a:r>
              <a:rPr lang="en-US">
                <a:solidFill>
                  <a:srgbClr val="0033CC"/>
                </a:solidFill>
              </a:rPr>
              <a:t>(2230).</a:t>
            </a:r>
          </a:p>
          <a:p>
            <a:r>
              <a:rPr lang="en-US"/>
              <a:t>The detection of a possible resonant signal require an energy scan around the central energy value in order to measure the dynamic behavior of the cross-section.</a:t>
            </a:r>
          </a:p>
        </p:txBody>
      </p:sp>
      <p:sp>
        <p:nvSpPr>
          <p:cNvPr id="83975" name="Rectangle 5"/>
          <p:cNvSpPr>
            <a:spLocks noChangeArrowheads="1"/>
          </p:cNvSpPr>
          <p:nvPr/>
        </p:nvSpPr>
        <p:spPr bwMode="auto">
          <a:xfrm>
            <a:off x="457200" y="4570413"/>
            <a:ext cx="40528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The analysis consists in 3 steps:</a:t>
            </a:r>
          </a:p>
          <a:p>
            <a:pPr>
              <a:buFontTx/>
              <a:buChar char="•"/>
            </a:pPr>
            <a:r>
              <a:rPr lang="en-US" sz="1800"/>
              <a:t> reconstruction of the signal;</a:t>
            </a:r>
          </a:p>
          <a:p>
            <a:pPr>
              <a:buFontTx/>
              <a:buChar char="•"/>
            </a:pPr>
            <a:r>
              <a:rPr lang="en-US" sz="1800"/>
              <a:t> evaluation of the background level;</a:t>
            </a:r>
          </a:p>
          <a:p>
            <a:pPr>
              <a:buFontTx/>
              <a:buChar char="•"/>
            </a:pPr>
            <a:r>
              <a:rPr lang="en-US" sz="1800"/>
              <a:t> simulation of the energy scan.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066800" y="3802063"/>
          <a:ext cx="39862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0" name="Equation" r:id="rId4" imgW="1968500" imgH="228600" progId="Equation.3">
                  <p:embed/>
                </p:oleObj>
              </mc:Choice>
              <mc:Fallback>
                <p:oleObj name="Equation" r:id="rId4" imgW="196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02063"/>
                        <a:ext cx="398621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94100"/>
            <a:ext cx="3695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522288" y="5857875"/>
            <a:ext cx="5299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We generated 50 •10</a:t>
            </a:r>
            <a:r>
              <a:rPr lang="en-US" baseline="30000" dirty="0"/>
              <a:t>3 </a:t>
            </a:r>
            <a:r>
              <a:rPr lang="en-US" dirty="0"/>
              <a:t>signal events and 10</a:t>
            </a:r>
            <a:r>
              <a:rPr lang="en-US" baseline="30000" dirty="0"/>
              <a:t>6</a:t>
            </a:r>
          </a:p>
          <a:p>
            <a:r>
              <a:rPr lang="en-US" dirty="0" err="1"/>
              <a:t>bck</a:t>
            </a:r>
            <a:r>
              <a:rPr lang="en-US" dirty="0"/>
              <a:t> events. </a:t>
            </a:r>
          </a:p>
          <a:p>
            <a:r>
              <a:rPr lang="en-US" dirty="0"/>
              <a:t>4C fit: efficiency 25%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</a:t>
            </a:r>
            <a:r>
              <a:rPr lang="en-US" sz="3200" b="1" i="1" baseline="-250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2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(2235) energy scan</a:t>
            </a:r>
          </a:p>
        </p:txBody>
      </p:sp>
      <p:pic>
        <p:nvPicPr>
          <p:cNvPr id="86020" name="Picture 3" descr="PB2phi_scan_s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5601" y="1743075"/>
            <a:ext cx="251936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4" descr="PB2phi_scan_t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92200" y="1706563"/>
            <a:ext cx="251936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590550" y="4419600"/>
            <a:ext cx="797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Fit of the total cross section and the derived signal cross-section</a:t>
            </a:r>
          </a:p>
          <a:p>
            <a:r>
              <a:rPr lang="en-US"/>
              <a:t>For a scan width of 10 nb</a:t>
            </a:r>
          </a:p>
        </p:txBody>
      </p:sp>
      <p:sp>
        <p:nvSpPr>
          <p:cNvPr id="86023" name="Rectangle 6"/>
          <p:cNvSpPr>
            <a:spLocks noChangeArrowheads="1"/>
          </p:cNvSpPr>
          <p:nvPr/>
        </p:nvSpPr>
        <p:spPr bwMode="auto">
          <a:xfrm>
            <a:off x="381000" y="1215157"/>
            <a:ext cx="8631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We made the assumption of a mass value of 2235 MeV/</a:t>
            </a:r>
            <a:r>
              <a:rPr lang="en-US" i="1" dirty="0"/>
              <a:t>c</a:t>
            </a:r>
            <a:r>
              <a:rPr lang="en-US" i="1" baseline="30000" dirty="0"/>
              <a:t>2</a:t>
            </a:r>
            <a:r>
              <a:rPr lang="en-US" dirty="0"/>
              <a:t> and a widths </a:t>
            </a:r>
          </a:p>
          <a:p>
            <a:r>
              <a:rPr lang="en-US" dirty="0"/>
              <a:t>of 15 MeV/</a:t>
            </a:r>
            <a:r>
              <a:rPr lang="en-US" i="1" dirty="0"/>
              <a:t>c</a:t>
            </a:r>
            <a:r>
              <a:rPr lang="en-US" i="1" baseline="30000" dirty="0"/>
              <a:t>2</a:t>
            </a:r>
          </a:p>
        </p:txBody>
      </p:sp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876800"/>
            <a:ext cx="2578100" cy="1714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6025" name="Rectangle 8"/>
          <p:cNvSpPr>
            <a:spLocks noChangeArrowheads="1"/>
          </p:cNvSpPr>
          <p:nvPr/>
        </p:nvSpPr>
        <p:spPr bwMode="auto">
          <a:xfrm>
            <a:off x="741363" y="5175250"/>
            <a:ext cx="368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Needed beam time to achieve</a:t>
            </a:r>
          </a:p>
          <a:p>
            <a:r>
              <a:rPr lang="en-US">
                <a:solidFill>
                  <a:srgbClr val="FF0000"/>
                </a:solidFill>
              </a:rPr>
              <a:t>a 10</a:t>
            </a:r>
            <a:r>
              <a:rPr lang="en-US" sz="2400">
                <a:solidFill>
                  <a:srgbClr val="FF0000"/>
                </a:solidFill>
                <a:latin typeface="Symbol" charset="0"/>
                <a:sym typeface="Symbol" charset="0"/>
              </a:rPr>
              <a:t></a:t>
            </a:r>
            <a:r>
              <a:rPr lang="en-US">
                <a:solidFill>
                  <a:srgbClr val="FF0000"/>
                </a:solidFill>
              </a:rPr>
              <a:t> significance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QCD dynamics</a:t>
            </a:r>
            <a:endParaRPr lang="en-US" sz="3200" b="1" i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9928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quark picture hyperon pair production either involves the creation of a quark-antiquark pair or the knock out of such pairs out of the nucleon sea.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Hence</a:t>
            </a:r>
            <a:r>
              <a:rPr lang="en-US" dirty="0">
                <a:solidFill>
                  <a:srgbClr val="FF0000"/>
                </a:solidFill>
              </a:rPr>
              <a:t>, the </a:t>
            </a:r>
            <a:r>
              <a:rPr lang="en-US" dirty="0" err="1" smtClean="0">
                <a:solidFill>
                  <a:srgbClr val="FF0000"/>
                </a:solidFill>
              </a:rPr>
              <a:t>iimportance</a:t>
            </a:r>
            <a:r>
              <a:rPr lang="en-US" dirty="0" smtClean="0">
                <a:solidFill>
                  <a:srgbClr val="FF0000"/>
                </a:solidFill>
              </a:rPr>
              <a:t> of quark degrees of freedom with respect to the </a:t>
            </a:r>
            <a:r>
              <a:rPr lang="en-US" dirty="0" err="1" smtClean="0">
                <a:solidFill>
                  <a:srgbClr val="FF0000"/>
                </a:solidFill>
              </a:rPr>
              <a:t>hadronic</a:t>
            </a:r>
            <a:r>
              <a:rPr lang="en-US" dirty="0" smtClean="0">
                <a:solidFill>
                  <a:srgbClr val="FF0000"/>
                </a:solidFill>
              </a:rPr>
              <a:t> ones can </a:t>
            </a:r>
            <a:r>
              <a:rPr lang="en-US" dirty="0">
                <a:solidFill>
                  <a:srgbClr val="FF0000"/>
                </a:solidFill>
              </a:rPr>
              <a:t>be </a:t>
            </a:r>
            <a:r>
              <a:rPr lang="en-US" dirty="0" smtClean="0">
                <a:solidFill>
                  <a:srgbClr val="FF0000"/>
                </a:solidFill>
              </a:rPr>
              <a:t>studied </a:t>
            </a:r>
            <a:r>
              <a:rPr lang="en-US" dirty="0">
                <a:solidFill>
                  <a:srgbClr val="FF0000"/>
                </a:solidFill>
              </a:rPr>
              <a:t>by measuring the reactions of the type </a:t>
            </a:r>
            <a:r>
              <a:rPr lang="en-US" dirty="0" err="1">
                <a:solidFill>
                  <a:srgbClr val="FF0000"/>
                </a:solidFill>
                <a:latin typeface="VerdanaBar"/>
                <a:cs typeface="VerdanaBar"/>
              </a:rPr>
              <a:t>p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VerdanaBar"/>
                <a:cs typeface="VerdanaBar"/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otal_Xse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515444"/>
            <a:ext cx="7683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QCD dynamics</a:t>
            </a:r>
            <a:endParaRPr lang="en-US" sz="3200" b="1" i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experimental data set available is far from being complete. </a:t>
            </a:r>
            <a:r>
              <a:rPr lang="en-US" dirty="0"/>
              <a:t>All strange hyperons and single charmed hyperons are energetically accessible in </a:t>
            </a:r>
            <a:r>
              <a:rPr lang="en-US" dirty="0" err="1">
                <a:latin typeface="VerdanaBar"/>
                <a:cs typeface="VerdanaBar"/>
              </a:rPr>
              <a:t>p</a:t>
            </a:r>
            <a:r>
              <a:rPr lang="en-US" dirty="0" err="1"/>
              <a:t>p</a:t>
            </a:r>
            <a:r>
              <a:rPr lang="en-US" dirty="0"/>
              <a:t> collisions at PANDA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" name="Picture 9" descr="XiXi_reac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b="3955"/>
          <a:stretch/>
        </p:blipFill>
        <p:spPr>
          <a:xfrm>
            <a:off x="539552" y="2636912"/>
            <a:ext cx="3446636" cy="2829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852936"/>
            <a:ext cx="4140200" cy="339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5613047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comparing several reactions involving different quark </a:t>
            </a:r>
            <a:r>
              <a:rPr lang="en-US" dirty="0" err="1"/>
              <a:t>flavours</a:t>
            </a:r>
            <a:r>
              <a:rPr lang="en-US" dirty="0"/>
              <a:t> the OZI rule </a:t>
            </a:r>
            <a:r>
              <a:rPr lang="en-US" dirty="0" smtClean="0"/>
              <a:t>and </a:t>
            </a:r>
            <a:r>
              <a:rPr lang="en-US" dirty="0"/>
              <a:t>its possible </a:t>
            </a:r>
            <a:r>
              <a:rPr lang="en-US" dirty="0" smtClean="0"/>
              <a:t>violation</a:t>
            </a:r>
            <a:r>
              <a:rPr lang="en-US" dirty="0"/>
              <a:t>, can be </a:t>
            </a:r>
            <a:r>
              <a:rPr lang="en-US" dirty="0" smtClean="0"/>
              <a:t>tested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536" y="21328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  <a:cs typeface="Times New Roman" pitchFamily="18" charset="0"/>
              </a:rPr>
              <a:t>In PANDA </a:t>
            </a:r>
            <a:r>
              <a:rPr lang="it-IT" dirty="0" err="1">
                <a:latin typeface="VerdanaBar"/>
                <a:cs typeface="VerdanaBar"/>
              </a:rPr>
              <a:t>p</a:t>
            </a:r>
            <a:r>
              <a:rPr lang="it-IT" dirty="0" err="1">
                <a:latin typeface="+mn-lt"/>
                <a:cs typeface="Times New Roman" pitchFamily="18" charset="0"/>
              </a:rPr>
              <a:t>p</a:t>
            </a:r>
            <a:r>
              <a:rPr lang="it-IT" dirty="0">
                <a:latin typeface="+mn-lt"/>
                <a:cs typeface="Times New Roman" pitchFamily="18" charset="0"/>
              </a:rPr>
              <a:t> </a:t>
            </a:r>
            <a:r>
              <a:rPr lang="it-IT" dirty="0">
                <a:latin typeface="+mn-lt"/>
                <a:cs typeface="Times New Roman" pitchFamily="18" charset="0"/>
                <a:sym typeface="Symbol"/>
              </a:rPr>
              <a:t> 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Λ</a:t>
            </a:r>
            <a:r>
              <a:rPr lang="it-IT" dirty="0" smtClean="0">
                <a:latin typeface="VerdanaBar"/>
                <a:cs typeface="VerdanaBar"/>
                <a:sym typeface="Symbol"/>
              </a:rPr>
              <a:t>Λ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, </a:t>
            </a:r>
            <a:r>
              <a:rPr lang="it-IT" dirty="0" smtClean="0">
                <a:latin typeface="VerdanaBar"/>
                <a:cs typeface="VerdanaBar"/>
                <a:sym typeface="Symbol"/>
              </a:rPr>
              <a:t>Λ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Ξ, Λ</a:t>
            </a:r>
            <a:r>
              <a:rPr lang="it-IT" dirty="0" smtClean="0">
                <a:latin typeface="VerdanaBar"/>
                <a:cs typeface="VerdanaBar"/>
                <a:sym typeface="Symbol"/>
              </a:rPr>
              <a:t>Ξ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, Ξ</a:t>
            </a:r>
            <a:r>
              <a:rPr lang="it-IT" dirty="0" smtClean="0">
                <a:latin typeface="VerdanaBar"/>
                <a:cs typeface="VerdanaBar"/>
                <a:sym typeface="Symbol"/>
              </a:rPr>
              <a:t>Ξ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it-IT" dirty="0">
                <a:latin typeface="+mn-lt"/>
                <a:cs typeface="Times New Roman" pitchFamily="18" charset="0"/>
                <a:sym typeface="Symbol"/>
              </a:rPr>
              <a:t>, 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Σ</a:t>
            </a:r>
            <a:r>
              <a:rPr lang="it-IT" dirty="0" smtClean="0">
                <a:latin typeface="VerdanaBar"/>
                <a:cs typeface="VerdanaBar"/>
                <a:sym typeface="Symbol"/>
              </a:rPr>
              <a:t>Σ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, Ω</a:t>
            </a:r>
            <a:r>
              <a:rPr lang="it-IT" dirty="0" smtClean="0">
                <a:latin typeface="VerdanaBar"/>
                <a:cs typeface="VerdanaBar"/>
                <a:sym typeface="Symbol"/>
              </a:rPr>
              <a:t>Ω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, </a:t>
            </a:r>
            <a:r>
              <a:rPr lang="it-IT" dirty="0" err="1" smtClean="0">
                <a:latin typeface="+mn-lt"/>
                <a:cs typeface="Times New Roman" pitchFamily="18" charset="0"/>
                <a:sym typeface="Symbol"/>
              </a:rPr>
              <a:t>Λ</a:t>
            </a:r>
            <a:r>
              <a:rPr lang="it-IT" baseline="-25000" dirty="0" err="1" smtClean="0">
                <a:latin typeface="+mn-lt"/>
                <a:cs typeface="Times New Roman" pitchFamily="18" charset="0"/>
                <a:sym typeface="Symbol"/>
              </a:rPr>
              <a:t>c</a:t>
            </a:r>
            <a:r>
              <a:rPr lang="it-IT" dirty="0" err="1" smtClean="0">
                <a:latin typeface="VerdanaBar"/>
                <a:cs typeface="VerdanaBar"/>
                <a:sym typeface="Symbol"/>
              </a:rPr>
              <a:t>Λ</a:t>
            </a:r>
            <a:r>
              <a:rPr lang="it-IT" baseline="-25000" dirty="0" err="1" smtClean="0">
                <a:latin typeface="+mn-lt"/>
                <a:cs typeface="Times New Roman" pitchFamily="18" charset="0"/>
                <a:sym typeface="Symbol"/>
              </a:rPr>
              <a:t>c</a:t>
            </a:r>
            <a:r>
              <a:rPr lang="it-IT" dirty="0">
                <a:latin typeface="+mn-lt"/>
                <a:cs typeface="Times New Roman" pitchFamily="18" charset="0"/>
                <a:sym typeface="Symbol"/>
              </a:rPr>
              <a:t>, </a:t>
            </a:r>
            <a:r>
              <a:rPr lang="it-IT" dirty="0" err="1" smtClean="0">
                <a:latin typeface="+mn-lt"/>
                <a:cs typeface="Times New Roman" pitchFamily="18" charset="0"/>
                <a:sym typeface="Symbol"/>
              </a:rPr>
              <a:t>Σ</a:t>
            </a:r>
            <a:r>
              <a:rPr lang="it-IT" baseline="-25000" dirty="0" err="1" smtClean="0">
                <a:latin typeface="+mn-lt"/>
                <a:cs typeface="Times New Roman" pitchFamily="18" charset="0"/>
                <a:sym typeface="Symbol"/>
              </a:rPr>
              <a:t>c</a:t>
            </a:r>
            <a:r>
              <a:rPr lang="it-IT" dirty="0" err="1" smtClean="0">
                <a:latin typeface="VerdanaBar"/>
                <a:cs typeface="VerdanaBar"/>
                <a:sym typeface="Symbol"/>
              </a:rPr>
              <a:t>Σ</a:t>
            </a:r>
            <a:r>
              <a:rPr lang="it-IT" baseline="-25000" dirty="0" err="1" smtClean="0">
                <a:latin typeface="+mn-lt"/>
                <a:cs typeface="Times New Roman" pitchFamily="18" charset="0"/>
                <a:sym typeface="Symbol"/>
              </a:rPr>
              <a:t>c</a:t>
            </a:r>
            <a:r>
              <a:rPr lang="it-IT" dirty="0">
                <a:latin typeface="+mn-lt"/>
                <a:cs typeface="Times New Roman" pitchFamily="18" charset="0"/>
                <a:sym typeface="Symbol"/>
              </a:rPr>
              <a:t>, </a:t>
            </a:r>
            <a:r>
              <a:rPr lang="it-IT" dirty="0" err="1" smtClean="0">
                <a:latin typeface="+mn-lt"/>
                <a:cs typeface="Times New Roman" pitchFamily="18" charset="0"/>
                <a:sym typeface="Symbol"/>
              </a:rPr>
              <a:t>Ω</a:t>
            </a:r>
            <a:r>
              <a:rPr lang="it-IT" baseline="-25000" dirty="0" err="1" smtClean="0">
                <a:latin typeface="+mn-lt"/>
                <a:cs typeface="Times New Roman" pitchFamily="18" charset="0"/>
                <a:sym typeface="Symbol"/>
              </a:rPr>
              <a:t>c</a:t>
            </a:r>
            <a:r>
              <a:rPr lang="it-IT" dirty="0" err="1" smtClean="0">
                <a:latin typeface="VerdanaBar"/>
                <a:cs typeface="VerdanaBar"/>
                <a:sym typeface="Symbol"/>
              </a:rPr>
              <a:t>Ω</a:t>
            </a:r>
            <a:r>
              <a:rPr lang="it-IT" baseline="-25000" dirty="0" err="1" smtClean="0">
                <a:latin typeface="+mn-lt"/>
                <a:cs typeface="Times New Roman" pitchFamily="18" charset="0"/>
                <a:sym typeface="Symbol"/>
              </a:rPr>
              <a:t>c</a:t>
            </a:r>
            <a:endParaRPr lang="it-IT" baseline="-25000" dirty="0">
              <a:latin typeface="+mn-lt"/>
              <a:cs typeface="Times New Roman" pitchFamily="18" charset="0"/>
            </a:endParaRPr>
          </a:p>
          <a:p>
            <a:r>
              <a:rPr lang="it-IT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an be produced allowing the study of the dependences </a:t>
            </a:r>
            <a:r>
              <a:rPr lang="en-US" dirty="0">
                <a:latin typeface="+mn-lt"/>
              </a:rPr>
              <a:t>on spin observables.</a:t>
            </a:r>
          </a:p>
        </p:txBody>
      </p:sp>
    </p:spTree>
    <p:extLst>
      <p:ext uri="{BB962C8B-B14F-4D97-AF65-F5344CB8AC3E}">
        <p14:creationId xmlns:p14="http://schemas.microsoft.com/office/powerpoint/2010/main" val="252869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485800"/>
            <a:ext cx="83058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Double Strange Systems (DDS)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50825" y="1340569"/>
            <a:ext cx="895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3 </a:t>
            </a:r>
            <a:r>
              <a:rPr lang="en-US" sz="2000" dirty="0">
                <a:solidFill>
                  <a:schemeClr val="tx1"/>
                </a:solidFill>
              </a:rPr>
              <a:t>different</a:t>
            </a:r>
            <a:r>
              <a:rPr lang="en-US" sz="2400" dirty="0">
                <a:solidFill>
                  <a:schemeClr val="tx1"/>
                </a:solidFill>
              </a:rPr>
              <a:t> systems </a:t>
            </a:r>
            <a:r>
              <a:rPr lang="en-US" sz="2400" dirty="0" smtClean="0">
                <a:solidFill>
                  <a:schemeClr val="tx1"/>
                </a:solidFill>
              </a:rPr>
              <a:t>containing </a:t>
            </a:r>
            <a:r>
              <a:rPr lang="en-US" sz="2400" dirty="0">
                <a:solidFill>
                  <a:schemeClr val="tx1"/>
                </a:solidFill>
              </a:rPr>
              <a:t>double strangeness (S=-2)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539750" y="3139207"/>
            <a:ext cx="7710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From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Ξ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</a:rPr>
              <a:t>hypernucleus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ΛΛ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hypernucleus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Ξ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-110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ΛΛ</a:t>
            </a:r>
            <a:r>
              <a:rPr lang="en-US" sz="2000" dirty="0" smtClean="0">
                <a:solidFill>
                  <a:srgbClr val="FF0000"/>
                </a:solidFill>
                <a:sym typeface="Wingdings" pitchFamily="-110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Wingdings" pitchFamily="-110" charset="2"/>
              </a:rPr>
              <a:t>coupling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AutoShape 83"/>
          <p:cNvSpPr>
            <a:spLocks noChangeArrowheads="1"/>
          </p:cNvSpPr>
          <p:nvPr/>
        </p:nvSpPr>
        <p:spPr bwMode="auto">
          <a:xfrm>
            <a:off x="7667625" y="2491507"/>
            <a:ext cx="719138" cy="1873250"/>
          </a:xfrm>
          <a:prstGeom prst="curvedLeftArrow">
            <a:avLst>
              <a:gd name="adj1" fmla="val 46393"/>
              <a:gd name="adj2" fmla="val 125335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95375" y="1770782"/>
            <a:ext cx="5995988" cy="1150937"/>
            <a:chOff x="1095375" y="1268413"/>
            <a:chExt cx="5995988" cy="1150937"/>
          </a:xfrm>
        </p:grpSpPr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1095375" y="1519535"/>
              <a:ext cx="24719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 smtClean="0">
                  <a:solidFill>
                    <a:srgbClr val="660066"/>
                  </a:solidFill>
                  <a:latin typeface="+mn-lt"/>
                  <a:cs typeface="Comic Sans MS"/>
                </a:rPr>
                <a:t>Ξ</a:t>
              </a:r>
              <a:r>
                <a:rPr lang="en-US" sz="2400" baseline="30000" dirty="0" smtClean="0">
                  <a:solidFill>
                    <a:srgbClr val="660066"/>
                  </a:solidFill>
                  <a:latin typeface="+mn-lt"/>
                  <a:cs typeface="Symbol" charset="2"/>
                </a:rPr>
                <a:t>-</a:t>
              </a:r>
              <a:r>
                <a:rPr lang="en-US" sz="2400" baseline="30000" dirty="0" smtClean="0">
                  <a:latin typeface="+mn-lt"/>
                  <a:cs typeface="Arial"/>
                </a:rPr>
                <a:t> </a:t>
              </a:r>
              <a:r>
                <a:rPr lang="en-US" sz="2400" dirty="0" err="1" smtClean="0">
                  <a:solidFill>
                    <a:srgbClr val="800080"/>
                  </a:solidFill>
                  <a:latin typeface="+mn-lt"/>
                </a:rPr>
                <a:t>hypernuclei</a:t>
              </a:r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: 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Text Box 79"/>
            <p:cNvSpPr txBox="1">
              <a:spLocks noChangeArrowheads="1"/>
            </p:cNvSpPr>
            <p:nvPr/>
          </p:nvSpPr>
          <p:spPr bwMode="auto">
            <a:xfrm>
              <a:off x="1143000" y="1916113"/>
              <a:ext cx="21980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Interaction: </a:t>
              </a:r>
              <a:r>
                <a:rPr lang="en-US" sz="20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Ξ</a:t>
              </a:r>
              <a:r>
                <a:rPr lang="en-US" sz="2000" baseline="30000" dirty="0" smtClean="0">
                  <a:solidFill>
                    <a:schemeClr val="tx1"/>
                  </a:solidFill>
                  <a:latin typeface="Symbol" charset="2"/>
                  <a:cs typeface="Symbol" charset="2"/>
                </a:rPr>
                <a:t>-</a:t>
              </a:r>
              <a:r>
                <a:rPr lang="en-US" sz="2000" dirty="0">
                  <a:solidFill>
                    <a:schemeClr val="tx1"/>
                  </a:solidFill>
                </a:rPr>
                <a:t>N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67400" y="1268413"/>
              <a:ext cx="1223963" cy="1150937"/>
              <a:chOff x="5867400" y="1268413"/>
              <a:chExt cx="1223963" cy="1150937"/>
            </a:xfrm>
          </p:grpSpPr>
          <p:sp>
            <p:nvSpPr>
              <p:cNvPr id="11" name="Oval 24"/>
              <p:cNvSpPr>
                <a:spLocks noChangeArrowheads="1"/>
              </p:cNvSpPr>
              <p:nvPr/>
            </p:nvSpPr>
            <p:spPr bwMode="auto">
              <a:xfrm>
                <a:off x="5867400" y="1268413"/>
                <a:ext cx="1223963" cy="1150937"/>
              </a:xfrm>
              <a:prstGeom prst="ellipse">
                <a:avLst/>
              </a:prstGeom>
              <a:gradFill rotWithShape="0">
                <a:gsLst>
                  <a:gs pos="0">
                    <a:srgbClr val="E8FFE8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29"/>
              <p:cNvSpPr>
                <a:spLocks noChangeArrowheads="1"/>
              </p:cNvSpPr>
              <p:nvPr/>
            </p:nvSpPr>
            <p:spPr bwMode="auto">
              <a:xfrm>
                <a:off x="6302376" y="1676400"/>
                <a:ext cx="342900" cy="328612"/>
              </a:xfrm>
              <a:prstGeom prst="ellipse">
                <a:avLst/>
              </a:prstGeom>
              <a:gradFill rotWithShape="0">
                <a:gsLst>
                  <a:gs pos="0">
                    <a:srgbClr val="EEDCEE"/>
                  </a:gs>
                  <a:gs pos="100000">
                    <a:srgbClr val="800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2400" dirty="0" smtClean="0">
                    <a:solidFill>
                      <a:schemeClr val="tx1"/>
                    </a:solidFill>
                    <a:latin typeface="Symbol" pitchFamily="-110" charset="2"/>
                    <a:ea typeface="Times New Roman" pitchFamily="-110" charset="0"/>
                    <a:cs typeface="Times New Roman" pitchFamily="-110" charset="0"/>
                  </a:rPr>
                  <a:t>X</a:t>
                </a:r>
                <a:r>
                  <a:rPr lang="en-US" sz="1600" baseline="30000" dirty="0">
                    <a:latin typeface="Symbol" pitchFamily="-110" charset="2"/>
                    <a:ea typeface="Times New Roman" pitchFamily="-110" charset="0"/>
                    <a:cs typeface="Times New Roman" pitchFamily="-110" charset="0"/>
                  </a:rPr>
                  <a:t>-</a:t>
                </a:r>
                <a:endParaRPr lang="it-IT" sz="1600" baseline="30000" dirty="0">
                  <a:solidFill>
                    <a:schemeClr val="tx1"/>
                  </a:solidFill>
                  <a:latin typeface="Symbol" pitchFamily="-110" charset="2"/>
                  <a:ea typeface="Times New Roman" pitchFamily="-110" charset="0"/>
                  <a:cs typeface="Times New Roman" pitchFamily="-110" charset="0"/>
                </a:endParaRPr>
              </a:p>
            </p:txBody>
          </p:sp>
          <p:sp>
            <p:nvSpPr>
              <p:cNvPr id="13" name="Oval 57"/>
              <p:cNvSpPr>
                <a:spLocks noChangeArrowheads="1"/>
              </p:cNvSpPr>
              <p:nvPr/>
            </p:nvSpPr>
            <p:spPr bwMode="auto">
              <a:xfrm>
                <a:off x="6010276" y="1412875"/>
                <a:ext cx="342900" cy="33020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buFont typeface="Times New Roman" pitchFamily="-107" charset="0"/>
                  <a:buNone/>
                  <a:defRPr/>
                </a:pPr>
                <a:r>
                  <a:rPr lang="en-US" sz="2400">
                    <a:solidFill>
                      <a:schemeClr val="tx1"/>
                    </a:solidFill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n</a:t>
                </a:r>
                <a:endParaRPr lang="it-IT" sz="2400">
                  <a:solidFill>
                    <a:schemeClr val="tx1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  <p:sp>
            <p:nvSpPr>
              <p:cNvPr id="14" name="Oval 68"/>
              <p:cNvSpPr>
                <a:spLocks noChangeArrowheads="1"/>
              </p:cNvSpPr>
              <p:nvPr/>
            </p:nvSpPr>
            <p:spPr bwMode="auto">
              <a:xfrm>
                <a:off x="6586538" y="1916112"/>
                <a:ext cx="342900" cy="33020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buFont typeface="Times New Roman" pitchFamily="-107" charset="0"/>
                  <a:buNone/>
                  <a:defRPr/>
                </a:pPr>
                <a:r>
                  <a:rPr lang="en-US" sz="2400">
                    <a:solidFill>
                      <a:schemeClr val="tx1"/>
                    </a:solidFill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n</a:t>
                </a:r>
                <a:endParaRPr lang="it-IT" sz="2400">
                  <a:solidFill>
                    <a:schemeClr val="tx1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6616700" y="1384300"/>
                <a:ext cx="342900" cy="400110"/>
                <a:chOff x="4377176" y="2057400"/>
                <a:chExt cx="342900" cy="40011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4377176" y="2086005"/>
                  <a:ext cx="342900" cy="342900"/>
                </a:xfrm>
                <a:prstGeom prst="ellipse">
                  <a:avLst/>
                </a:prstGeom>
                <a:gradFill flip="none" rotWithShape="1">
                  <a:gsLst>
                    <a:gs pos="99000">
                      <a:srgbClr val="3366FF"/>
                    </a:gs>
                    <a:gs pos="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392173" y="2057400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/>
                      <a:cs typeface="Times New Roman"/>
                    </a:rPr>
                    <a:t>p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6019800" y="1930400"/>
                <a:ext cx="342900" cy="400110"/>
                <a:chOff x="4377176" y="2057400"/>
                <a:chExt cx="342900" cy="4001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4377176" y="2086005"/>
                  <a:ext cx="342900" cy="342900"/>
                </a:xfrm>
                <a:prstGeom prst="ellipse">
                  <a:avLst/>
                </a:prstGeom>
                <a:gradFill flip="none" rotWithShape="1">
                  <a:gsLst>
                    <a:gs pos="99000">
                      <a:srgbClr val="3366FF"/>
                    </a:gs>
                    <a:gs pos="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392173" y="2057400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/>
                      <a:cs typeface="Times New Roman"/>
                    </a:rPr>
                    <a:t>p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1524000" y="3702769"/>
            <a:ext cx="5320547" cy="1223962"/>
            <a:chOff x="1524000" y="3200400"/>
            <a:chExt cx="5320547" cy="1223962"/>
          </a:xfrm>
        </p:grpSpPr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>
              <a:off x="3200400" y="3367027"/>
              <a:ext cx="36441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800080"/>
                  </a:solidFill>
                  <a:latin typeface="+mn-lt"/>
                </a:rPr>
                <a:t>Double</a:t>
              </a:r>
              <a:r>
                <a:rPr lang="en-US" sz="2400" dirty="0" smtClean="0">
                  <a:solidFill>
                    <a:srgbClr val="800080"/>
                  </a:solidFill>
                  <a:latin typeface="+mn-lt"/>
                </a:rPr>
                <a:t> </a:t>
              </a:r>
              <a:r>
                <a:rPr lang="en-US" sz="2400" dirty="0" err="1" smtClean="0">
                  <a:solidFill>
                    <a:srgbClr val="800080"/>
                  </a:solidFill>
                  <a:latin typeface="+mn-lt"/>
                  <a:ea typeface="Lucida Grande"/>
                  <a:cs typeface="Lucida Grande"/>
                </a:rPr>
                <a:t>Λ</a:t>
              </a:r>
              <a:r>
                <a:rPr lang="en-US" sz="2400" dirty="0" err="1" smtClean="0">
                  <a:solidFill>
                    <a:srgbClr val="800080"/>
                  </a:solidFill>
                  <a:latin typeface="+mn-lt"/>
                </a:rPr>
                <a:t>-hypernuclei</a:t>
              </a:r>
              <a:r>
                <a:rPr lang="en-US" sz="2400" dirty="0" smtClean="0">
                  <a:solidFill>
                    <a:srgbClr val="800080"/>
                  </a:solidFill>
                  <a:latin typeface="+mn-lt"/>
                </a:rPr>
                <a:t>: </a:t>
              </a:r>
              <a:endParaRPr lang="en-US" sz="2400" dirty="0">
                <a:solidFill>
                  <a:srgbClr val="800080"/>
                </a:solidFill>
                <a:latin typeface="+mn-lt"/>
              </a:endParaRPr>
            </a:p>
          </p:txBody>
        </p:sp>
        <p:sp>
          <p:nvSpPr>
            <p:cNvPr id="23" name="Text Box 80"/>
            <p:cNvSpPr txBox="1">
              <a:spLocks noChangeArrowheads="1"/>
            </p:cNvSpPr>
            <p:nvPr/>
          </p:nvSpPr>
          <p:spPr bwMode="auto">
            <a:xfrm>
              <a:off x="3632200" y="3733800"/>
              <a:ext cx="23289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Interactions: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ucida Grande"/>
                  <a:ea typeface="Lucida Grande"/>
                  <a:cs typeface="Lucida Grande"/>
                </a:rPr>
                <a:t>Λ-Λ</a:t>
              </a:r>
              <a:endParaRPr lang="en-US" sz="2000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24000" y="3200400"/>
              <a:ext cx="1295400" cy="1223962"/>
              <a:chOff x="684213" y="3284538"/>
              <a:chExt cx="1295400" cy="1223962"/>
            </a:xfrm>
          </p:grpSpPr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684213" y="3284538"/>
                <a:ext cx="1295400" cy="1223962"/>
              </a:xfrm>
              <a:prstGeom prst="ellipse">
                <a:avLst/>
              </a:prstGeom>
              <a:gradFill rotWithShape="0">
                <a:gsLst>
                  <a:gs pos="0">
                    <a:srgbClr val="E8FFE8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3"/>
              <p:cNvSpPr>
                <a:spLocks noChangeArrowheads="1"/>
              </p:cNvSpPr>
              <p:nvPr/>
            </p:nvSpPr>
            <p:spPr bwMode="auto">
              <a:xfrm>
                <a:off x="888829" y="3420867"/>
                <a:ext cx="324978" cy="31160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buFont typeface="Times New Roman" pitchFamily="-107" charset="0"/>
                  <a:buNone/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n</a:t>
                </a:r>
                <a:endParaRPr lang="it-IT" sz="2000" dirty="0">
                  <a:solidFill>
                    <a:schemeClr val="tx1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  <p:sp>
            <p:nvSpPr>
              <p:cNvPr id="27" name="Oval 74"/>
              <p:cNvSpPr>
                <a:spLocks noChangeArrowheads="1"/>
              </p:cNvSpPr>
              <p:nvPr/>
            </p:nvSpPr>
            <p:spPr bwMode="auto">
              <a:xfrm>
                <a:off x="1434973" y="4032099"/>
                <a:ext cx="324978" cy="311608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buFont typeface="Times New Roman" pitchFamily="-107" charset="0"/>
                  <a:buNone/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n</a:t>
                </a:r>
                <a:endParaRPr lang="it-IT" sz="2000" dirty="0">
                  <a:solidFill>
                    <a:schemeClr val="tx1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600200" y="3581400"/>
                <a:ext cx="342900" cy="400110"/>
                <a:chOff x="4377176" y="2057400"/>
                <a:chExt cx="342900" cy="400110"/>
              </a:xfrm>
            </p:grpSpPr>
            <p:sp>
              <p:nvSpPr>
                <p:cNvPr id="38" name="Oval 37"/>
                <p:cNvSpPr/>
                <p:nvPr/>
              </p:nvSpPr>
              <p:spPr bwMode="auto">
                <a:xfrm>
                  <a:off x="4377176" y="2086005"/>
                  <a:ext cx="342900" cy="342900"/>
                </a:xfrm>
                <a:prstGeom prst="ellipse">
                  <a:avLst/>
                </a:prstGeom>
                <a:gradFill flip="none" rotWithShape="1">
                  <a:gsLst>
                    <a:gs pos="99000">
                      <a:srgbClr val="3366FF"/>
                    </a:gs>
                    <a:gs pos="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392173" y="2057400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/>
                      <a:cs typeface="Times New Roman"/>
                    </a:rPr>
                    <a:t>p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62000" y="3886200"/>
                <a:ext cx="342900" cy="400110"/>
                <a:chOff x="4377176" y="2057400"/>
                <a:chExt cx="342900" cy="400110"/>
              </a:xfrm>
            </p:grpSpPr>
            <p:sp>
              <p:nvSpPr>
                <p:cNvPr id="36" name="Oval 35"/>
                <p:cNvSpPr/>
                <p:nvPr/>
              </p:nvSpPr>
              <p:spPr bwMode="auto">
                <a:xfrm>
                  <a:off x="4377176" y="2086005"/>
                  <a:ext cx="342900" cy="342900"/>
                </a:xfrm>
                <a:prstGeom prst="ellipse">
                  <a:avLst/>
                </a:prstGeom>
                <a:gradFill flip="none" rotWithShape="1">
                  <a:gsLst>
                    <a:gs pos="99000">
                      <a:srgbClr val="3366FF"/>
                    </a:gs>
                    <a:gs pos="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392173" y="2057400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/>
                      <a:cs typeface="Times New Roman"/>
                    </a:rPr>
                    <a:t>p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219200" y="3581400"/>
                <a:ext cx="364202" cy="400110"/>
                <a:chOff x="2503949" y="3733800"/>
                <a:chExt cx="364202" cy="400110"/>
              </a:xfrm>
            </p:grpSpPr>
            <p:sp>
              <p:nvSpPr>
                <p:cNvPr id="34" name="Oval 33"/>
                <p:cNvSpPr/>
                <p:nvPr/>
              </p:nvSpPr>
              <p:spPr bwMode="auto">
                <a:xfrm>
                  <a:off x="2514600" y="3762405"/>
                  <a:ext cx="342900" cy="3429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0000"/>
                    </a:gs>
                    <a:gs pos="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503949" y="3733800"/>
                  <a:ext cx="3642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/>
                      <a:cs typeface="Times New Roman"/>
                    </a:rPr>
                    <a:t>Λ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096298" y="3867090"/>
                <a:ext cx="364202" cy="400110"/>
                <a:chOff x="2503949" y="3733800"/>
                <a:chExt cx="364202" cy="40011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514600" y="3762405"/>
                  <a:ext cx="342900" cy="3429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0000"/>
                    </a:gs>
                    <a:gs pos="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503949" y="3733800"/>
                  <a:ext cx="3642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latin typeface="Times New Roman"/>
                      <a:cs typeface="Times New Roman"/>
                    </a:rPr>
                    <a:t>Λ</a:t>
                  </a:r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827584" y="4811169"/>
            <a:ext cx="7586744" cy="1714175"/>
            <a:chOff x="827584" y="4811169"/>
            <a:chExt cx="7586744" cy="1714175"/>
          </a:xfrm>
        </p:grpSpPr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2124075" y="5299794"/>
              <a:ext cx="31862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800080"/>
                  </a:solidFill>
                  <a:latin typeface="+mn-lt"/>
                </a:rPr>
                <a:t>Exotic </a:t>
              </a:r>
              <a:r>
                <a:rPr lang="en-US" sz="2400" dirty="0" err="1" smtClean="0">
                  <a:solidFill>
                    <a:srgbClr val="800080"/>
                  </a:solidFill>
                  <a:latin typeface="+mn-lt"/>
                </a:rPr>
                <a:t>hyperatoms</a:t>
              </a:r>
              <a:r>
                <a:rPr lang="en-US" sz="2400" dirty="0" smtClean="0">
                  <a:solidFill>
                    <a:srgbClr val="800080"/>
                  </a:solidFill>
                  <a:latin typeface="+mn-lt"/>
                </a:rPr>
                <a:t>:</a:t>
              </a:r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2" name="Text Box 78"/>
            <p:cNvSpPr txBox="1">
              <a:spLocks noChangeArrowheads="1"/>
            </p:cNvSpPr>
            <p:nvPr/>
          </p:nvSpPr>
          <p:spPr bwMode="auto">
            <a:xfrm>
              <a:off x="827584" y="5803032"/>
              <a:ext cx="537572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Interactions: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Lucida Grande"/>
                  <a:ea typeface="Lucida Grande"/>
                  <a:cs typeface="Lucida Grande"/>
                </a:rPr>
                <a:t>Ξ</a:t>
              </a:r>
              <a:r>
                <a:rPr lang="en-US" sz="2000" baseline="30000" dirty="0" smtClean="0">
                  <a:solidFill>
                    <a:schemeClr val="tx1"/>
                  </a:solidFill>
                  <a:latin typeface="Symbol" charset="2"/>
                  <a:cs typeface="Symbol" charset="2"/>
                </a:rPr>
                <a:t>-</a:t>
              </a:r>
              <a:r>
                <a:rPr lang="en-US" sz="2000" dirty="0">
                  <a:solidFill>
                    <a:schemeClr val="tx1"/>
                  </a:solidFill>
                </a:rPr>
                <a:t>-nucleus: interplay between </a:t>
              </a:r>
            </a:p>
            <a:p>
              <a:r>
                <a:rPr lang="en-US" sz="2000" dirty="0">
                  <a:solidFill>
                    <a:schemeClr val="tx1"/>
                  </a:solidFill>
                </a:rPr>
                <a:t>the Coulomb and nuclear potential</a:t>
              </a:r>
            </a:p>
          </p:txBody>
        </p:sp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6942715" y="5211806"/>
              <a:ext cx="1058574" cy="933204"/>
            </a:xfrm>
            <a:prstGeom prst="ellipse">
              <a:avLst/>
            </a:prstGeom>
            <a:gradFill rotWithShape="0">
              <a:gsLst>
                <a:gs pos="0">
                  <a:srgbClr val="E8FFE8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6824518" y="5153874"/>
              <a:ext cx="1296266" cy="1085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6942715" y="6011515"/>
              <a:ext cx="280555" cy="260693"/>
            </a:xfrm>
            <a:prstGeom prst="ellipse">
              <a:avLst/>
            </a:prstGeom>
            <a:gradFill rotWithShape="0">
              <a:gsLst>
                <a:gs pos="0">
                  <a:srgbClr val="EEDCEE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700" dirty="0">
                  <a:solidFill>
                    <a:schemeClr val="tx1"/>
                  </a:solidFill>
                  <a:latin typeface="Symbol" pitchFamily="-110" charset="2"/>
                  <a:ea typeface="Times New Roman" pitchFamily="-110" charset="0"/>
                  <a:cs typeface="Times New Roman" pitchFamily="-110" charset="0"/>
                </a:rPr>
                <a:t>X</a:t>
              </a:r>
              <a:r>
                <a:rPr lang="en-US" sz="1700" baseline="30000" dirty="0">
                  <a:solidFill>
                    <a:schemeClr val="tx1"/>
                  </a:solidFill>
                  <a:latin typeface="Symbol" pitchFamily="-110" charset="2"/>
                  <a:ea typeface="Times New Roman" pitchFamily="-110" charset="0"/>
                  <a:cs typeface="Times New Roman" pitchFamily="-110" charset="0"/>
                </a:rPr>
                <a:t>-</a:t>
              </a:r>
              <a:endParaRPr lang="it-IT" sz="1700" baseline="30000" dirty="0">
                <a:solidFill>
                  <a:schemeClr val="tx1"/>
                </a:solidFill>
                <a:latin typeface="Symbol" pitchFamily="-110" charset="2"/>
                <a:ea typeface="Times New Roman" pitchFamily="-110" charset="0"/>
                <a:cs typeface="Times New Roman" pitchFamily="-110" charset="0"/>
              </a:endParaRPr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6588125" y="4867994"/>
              <a:ext cx="1826203" cy="16573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543800" y="5243700"/>
              <a:ext cx="342900" cy="430774"/>
              <a:chOff x="4377176" y="1998131"/>
              <a:chExt cx="342900" cy="430774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4377176" y="2086005"/>
                <a:ext cx="342900" cy="342900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3366FF"/>
                  </a:gs>
                  <a:gs pos="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392173" y="1998131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Times New Roman"/>
                    <a:cs typeface="Times New Roman"/>
                  </a:rPr>
                  <a:t>p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086600" y="5612000"/>
              <a:ext cx="342900" cy="430774"/>
              <a:chOff x="4377176" y="1998131"/>
              <a:chExt cx="342900" cy="430774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4377176" y="2086005"/>
                <a:ext cx="342900" cy="342900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3366FF"/>
                  </a:gs>
                  <a:gs pos="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392173" y="1998131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Times New Roman"/>
                    <a:cs typeface="Times New Roman"/>
                  </a:rPr>
                  <a:t>p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50" name="Oval 74"/>
            <p:cNvSpPr>
              <a:spLocks noChangeArrowheads="1"/>
            </p:cNvSpPr>
            <p:nvPr/>
          </p:nvSpPr>
          <p:spPr bwMode="auto">
            <a:xfrm>
              <a:off x="7142622" y="5333949"/>
              <a:ext cx="324978" cy="31160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buFont typeface="Times New Roman" pitchFamily="-107" charset="0"/>
                <a:buNone/>
                <a:defRPr/>
              </a:pPr>
              <a:r>
                <a:rPr lang="en-US" sz="2000" dirty="0">
                  <a:solidFill>
                    <a:schemeClr val="tx1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n</a:t>
              </a:r>
              <a:endParaRPr lang="it-IT" sz="2000" dirty="0">
                <a:solidFill>
                  <a:schemeClr val="tx1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51" name="Oval 74"/>
            <p:cNvSpPr>
              <a:spLocks noChangeArrowheads="1"/>
            </p:cNvSpPr>
            <p:nvPr/>
          </p:nvSpPr>
          <p:spPr bwMode="auto">
            <a:xfrm>
              <a:off x="7447422" y="5692436"/>
              <a:ext cx="324978" cy="31160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buFont typeface="Times New Roman" pitchFamily="-107" charset="0"/>
                <a:buNone/>
                <a:defRPr/>
              </a:pPr>
              <a:r>
                <a:rPr lang="it-IT" sz="2000" dirty="0" err="1" smtClean="0">
                  <a:solidFill>
                    <a:schemeClr val="tx1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n</a:t>
              </a:r>
              <a:endParaRPr lang="it-IT" sz="2000" dirty="0">
                <a:solidFill>
                  <a:schemeClr val="tx1"/>
                </a:solidFill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925951" y="4811169"/>
              <a:ext cx="389850" cy="400110"/>
              <a:chOff x="7925951" y="4023110"/>
              <a:chExt cx="389850" cy="400110"/>
            </a:xfrm>
          </p:grpSpPr>
          <p:sp>
            <p:nvSpPr>
              <p:cNvPr id="53" name="Oval 52"/>
              <p:cNvSpPr/>
              <p:nvPr/>
            </p:nvSpPr>
            <p:spPr bwMode="auto">
              <a:xfrm>
                <a:off x="7981950" y="4124355"/>
                <a:ext cx="215900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25951" y="4023110"/>
                <a:ext cx="389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/>
                    <a:cs typeface="Times New Roman"/>
                  </a:rPr>
                  <a:t>e</a:t>
                </a:r>
                <a:r>
                  <a:rPr lang="en-US" baseline="30000" dirty="0" smtClean="0">
                    <a:latin typeface="Symbol" charset="2"/>
                    <a:cs typeface="Symbol" charset="2"/>
                  </a:rPr>
                  <a:t>-</a:t>
                </a:r>
                <a:endParaRPr lang="en-US" baseline="30000" dirty="0">
                  <a:latin typeface="Symbol" charset="2"/>
                  <a:cs typeface="Symbol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26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9"/>
          <p:cNvSpPr txBox="1">
            <a:spLocks noChangeArrowheads="1"/>
          </p:cNvSpPr>
          <p:nvPr/>
        </p:nvSpPr>
        <p:spPr bwMode="auto">
          <a:xfrm>
            <a:off x="7348538" y="3510115"/>
            <a:ext cx="271462" cy="154824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GB" sz="1600" dirty="0" smtClean="0">
                <a:solidFill>
                  <a:srgbClr val="0000FF"/>
                </a:solidFill>
                <a:latin typeface="Arial" pitchFamily="34" charset="0"/>
              </a:rPr>
              <a:t>Tar</a:t>
            </a:r>
            <a:endParaRPr lang="en-GB" sz="16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00FF"/>
                </a:solidFill>
                <a:latin typeface="Arial" pitchFamily="34" charset="0"/>
              </a:rPr>
              <a:t>get</a:t>
            </a:r>
            <a:endParaRPr lang="en-GB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223963" y="1316038"/>
            <a:ext cx="1376362" cy="1344612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938213" y="1931988"/>
            <a:ext cx="4000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09613" y="1820863"/>
            <a:ext cx="228600" cy="22225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39850" y="1820863"/>
            <a:ext cx="228600" cy="22225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97000" y="1709738"/>
            <a:ext cx="573088" cy="446087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568450" y="1987550"/>
            <a:ext cx="285750" cy="2809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625600" y="1652588"/>
            <a:ext cx="287338" cy="27940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797050" y="2212975"/>
            <a:ext cx="173038" cy="1682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838325" y="2381250"/>
            <a:ext cx="147638" cy="1111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854200" y="2492375"/>
            <a:ext cx="171450" cy="555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025650" y="2308225"/>
            <a:ext cx="173038" cy="255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1854200" y="1581150"/>
            <a:ext cx="171450" cy="1444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98688" y="2324100"/>
            <a:ext cx="1797050" cy="1465263"/>
          </a:xfrm>
          <a:prstGeom prst="line">
            <a:avLst/>
          </a:prstGeom>
          <a:noFill/>
          <a:ln w="381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970088" y="1428750"/>
            <a:ext cx="228600" cy="280988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1838325" y="1189038"/>
            <a:ext cx="203200" cy="3111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084388" y="1244600"/>
            <a:ext cx="285750" cy="3111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084388" y="1597025"/>
            <a:ext cx="28575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797050" y="1149350"/>
            <a:ext cx="115888" cy="11112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312988" y="1149350"/>
            <a:ext cx="171450" cy="166688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312988" y="1484313"/>
            <a:ext cx="171450" cy="168275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397000" y="1709738"/>
            <a:ext cx="573088" cy="446087"/>
          </a:xfrm>
          <a:prstGeom prst="irregularSeal2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12788" y="1539875"/>
            <a:ext cx="3206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13283" y="1628775"/>
            <a:ext cx="126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339850" y="2130139"/>
            <a:ext cx="2857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Symbol" pitchFamily="34" charset="2"/>
              </a:rPr>
              <a:t></a:t>
            </a:r>
            <a:endParaRPr lang="en-US" sz="2000" b="1" dirty="0">
              <a:solidFill>
                <a:srgbClr val="000000"/>
              </a:solidFill>
              <a:latin typeface="Symbol" pitchFamily="34" charset="2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452563" y="1430338"/>
            <a:ext cx="29210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0000"/>
                </a:solidFill>
                <a:latin typeface="Symbol" pitchFamily="34" charset="2"/>
              </a:rPr>
              <a:t>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568450" y="1511925"/>
            <a:ext cx="112713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1600200" y="2286000"/>
            <a:ext cx="889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428875" y="981075"/>
            <a:ext cx="3333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28875" y="1539875"/>
            <a:ext cx="333375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187450" y="1628775"/>
            <a:ext cx="228600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33" name="AutoShape 32"/>
          <p:cNvSpPr>
            <a:spLocks/>
          </p:cNvSpPr>
          <p:nvPr/>
        </p:nvSpPr>
        <p:spPr bwMode="auto">
          <a:xfrm>
            <a:off x="539750" y="1125538"/>
            <a:ext cx="228600" cy="1735137"/>
          </a:xfrm>
          <a:prstGeom prst="leftBrace">
            <a:avLst>
              <a:gd name="adj1" fmla="val 63252"/>
              <a:gd name="adj2" fmla="val 50000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79388" y="1052513"/>
            <a:ext cx="323850" cy="154824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1</a:t>
            </a:r>
            <a:endParaRPr lang="en-US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Target</a:t>
            </a:r>
          </a:p>
        </p:txBody>
      </p:sp>
      <p:sp>
        <p:nvSpPr>
          <p:cNvPr id="35" name="AutoShape 34"/>
          <p:cNvSpPr>
            <a:spLocks/>
          </p:cNvSpPr>
          <p:nvPr/>
        </p:nvSpPr>
        <p:spPr bwMode="auto">
          <a:xfrm>
            <a:off x="4572000" y="1628800"/>
            <a:ext cx="4032448" cy="503238"/>
          </a:xfrm>
          <a:prstGeom prst="callout1">
            <a:avLst>
              <a:gd name="adj1" fmla="val 41181"/>
              <a:gd name="adj2" fmla="val -2111"/>
              <a:gd name="adj3" fmla="val 56937"/>
              <a:gd name="adj4" fmla="val -10734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err="1">
                <a:solidFill>
                  <a:srgbClr val="000000"/>
                </a:solidFill>
              </a:rPr>
              <a:t>P</a:t>
            </a:r>
            <a:r>
              <a:rPr lang="en-GB" sz="1600" baseline="-10000" dirty="0" err="1">
                <a:solidFill>
                  <a:srgbClr val="000000"/>
                </a:solidFill>
              </a:rPr>
              <a:t>bar</a:t>
            </a:r>
            <a:r>
              <a:rPr lang="en-GB" sz="1600" dirty="0">
                <a:solidFill>
                  <a:srgbClr val="000000"/>
                </a:solidFill>
              </a:rPr>
              <a:t> +N</a:t>
            </a:r>
            <a:r>
              <a:rPr lang="en-GB" sz="1600" dirty="0">
                <a:solidFill>
                  <a:srgbClr val="000000"/>
                </a:solidFill>
                <a:latin typeface="Wingdings" pitchFamily="34" charset="2"/>
              </a:rPr>
              <a:t>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34" charset="2"/>
              </a:rPr>
              <a:t></a:t>
            </a:r>
            <a:r>
              <a:rPr lang="en-GB" sz="1600" baseline="30000" dirty="0">
                <a:solidFill>
                  <a:srgbClr val="000000"/>
                </a:solidFill>
              </a:rPr>
              <a:t>-</a:t>
            </a:r>
            <a:r>
              <a:rPr lang="en-GB" sz="1600" dirty="0">
                <a:solidFill>
                  <a:srgbClr val="000000"/>
                </a:solidFill>
              </a:rPr>
              <a:t> + </a:t>
            </a:r>
            <a:r>
              <a:rPr lang="en-GB" sz="1600" dirty="0">
                <a:solidFill>
                  <a:srgbClr val="000000"/>
                </a:solidFill>
                <a:latin typeface="Symbol" pitchFamily="34" charset="2"/>
              </a:rPr>
              <a:t></a:t>
            </a:r>
            <a:r>
              <a:rPr lang="en-GB" sz="1600" baseline="-10000" dirty="0">
                <a:solidFill>
                  <a:srgbClr val="000000"/>
                </a:solidFill>
              </a:rPr>
              <a:t>bar</a:t>
            </a:r>
            <a:r>
              <a:rPr lang="en-GB" sz="1600" dirty="0">
                <a:solidFill>
                  <a:srgbClr val="000000"/>
                </a:solidFill>
              </a:rPr>
              <a:t> : </a:t>
            </a:r>
            <a:r>
              <a:rPr lang="en-GB" sz="1600" dirty="0">
                <a:solidFill>
                  <a:srgbClr val="000000"/>
                </a:solidFill>
                <a:latin typeface="Symbol" pitchFamily="34" charset="2"/>
              </a:rPr>
              <a:t></a:t>
            </a:r>
            <a:r>
              <a:rPr lang="en-GB" sz="1600" dirty="0">
                <a:solidFill>
                  <a:srgbClr val="000000"/>
                </a:solidFill>
              </a:rPr>
              <a:t> = 2 </a:t>
            </a:r>
            <a:r>
              <a:rPr lang="en-GB" sz="1600" dirty="0">
                <a:solidFill>
                  <a:srgbClr val="000000"/>
                </a:solidFill>
                <a:latin typeface="Symbol" pitchFamily="34" charset="2"/>
              </a:rPr>
              <a:t></a:t>
            </a:r>
            <a:r>
              <a:rPr lang="en-GB" sz="1600" dirty="0">
                <a:solidFill>
                  <a:srgbClr val="000000"/>
                </a:solidFill>
              </a:rPr>
              <a:t>b; </a:t>
            </a:r>
          </a:p>
          <a:p>
            <a:pPr algn="ctr" eaLnBrk="1" hangingPunct="1"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p</a:t>
            </a:r>
            <a:r>
              <a:rPr lang="en-GB" sz="1600" baseline="-10000" dirty="0" err="1">
                <a:solidFill>
                  <a:srgbClr val="000000"/>
                </a:solidFill>
              </a:rPr>
              <a:t>bar</a:t>
            </a:r>
            <a:r>
              <a:rPr lang="en-GB" sz="1600" dirty="0">
                <a:solidFill>
                  <a:srgbClr val="000000"/>
                </a:solidFill>
              </a:rPr>
              <a:t> (3GeV/c) </a:t>
            </a:r>
            <a:r>
              <a:rPr lang="en-GB" sz="1600" dirty="0">
                <a:solidFill>
                  <a:srgbClr val="000000"/>
                </a:solidFill>
                <a:latin typeface="Comic Sans MS" pitchFamily="34" charset="0"/>
              </a:rPr>
              <a:t>below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Symbol" pitchFamily="34" charset="2"/>
              </a:rPr>
              <a:t></a:t>
            </a:r>
            <a:r>
              <a:rPr lang="en-GB" sz="1600" dirty="0">
                <a:solidFill>
                  <a:srgbClr val="000000"/>
                </a:solidFill>
                <a:latin typeface="Comic Sans MS" pitchFamily="34" charset="0"/>
              </a:rPr>
              <a:t>production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00200" y="908050"/>
            <a:ext cx="457200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Symbol" pitchFamily="34" charset="2"/>
              </a:rPr>
              <a:t></a:t>
            </a:r>
          </a:p>
        </p:txBody>
      </p:sp>
      <p:sp>
        <p:nvSpPr>
          <p:cNvPr id="37" name="AutoShape 36"/>
          <p:cNvSpPr>
            <a:spLocks/>
          </p:cNvSpPr>
          <p:nvPr/>
        </p:nvSpPr>
        <p:spPr bwMode="auto">
          <a:xfrm>
            <a:off x="4068763" y="836613"/>
            <a:ext cx="5075238" cy="360139"/>
          </a:xfrm>
          <a:prstGeom prst="callout1">
            <a:avLst>
              <a:gd name="adj1" fmla="val 35704"/>
              <a:gd name="adj2" fmla="val -1829"/>
              <a:gd name="adj3" fmla="val 147207"/>
              <a:gd name="adj4" fmla="val -3303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</a:t>
            </a:r>
            <a:r>
              <a:rPr lang="en-GB" sz="1400" baseline="-10000" dirty="0">
                <a:solidFill>
                  <a:srgbClr val="000000"/>
                </a:solidFill>
                <a:latin typeface="+mn-lt"/>
              </a:rPr>
              <a:t>bar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 +N </a:t>
            </a:r>
            <a:r>
              <a:rPr lang="en-GB" sz="1400" dirty="0">
                <a:solidFill>
                  <a:srgbClr val="000000"/>
                </a:solidFill>
                <a:latin typeface="Wingdings" pitchFamily="34" charset="2"/>
              </a:rPr>
              <a:t></a:t>
            </a:r>
            <a:r>
              <a:rPr lang="en-GB" sz="1400" dirty="0" err="1" smtClean="0">
                <a:solidFill>
                  <a:srgbClr val="000000"/>
                </a:solidFill>
                <a:latin typeface="+mn-lt"/>
              </a:rPr>
              <a:t>K</a:t>
            </a:r>
            <a:r>
              <a:rPr lang="en-GB" sz="1400" baseline="-10000" dirty="0" err="1" smtClean="0">
                <a:solidFill>
                  <a:srgbClr val="000000"/>
                </a:solidFill>
                <a:latin typeface="+mn-lt"/>
              </a:rPr>
              <a:t>bar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+ </a:t>
            </a:r>
            <a:r>
              <a:rPr lang="en-GB" sz="14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GB" sz="1400" baseline="-10000" dirty="0" err="1">
                <a:solidFill>
                  <a:srgbClr val="000000"/>
                </a:solidFill>
                <a:latin typeface="+mn-lt"/>
              </a:rPr>
              <a:t>bar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 +p + … [ </a:t>
            </a:r>
            <a:r>
              <a:rPr lang="en-GB" sz="1400" baseline="300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 production tag]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38" name="AutoShape 37"/>
          <p:cNvSpPr>
            <a:spLocks/>
          </p:cNvSpPr>
          <p:nvPr/>
        </p:nvSpPr>
        <p:spPr bwMode="auto">
          <a:xfrm>
            <a:off x="4644008" y="2348880"/>
            <a:ext cx="4320480" cy="647700"/>
          </a:xfrm>
          <a:prstGeom prst="callout1">
            <a:avLst>
              <a:gd name="adj1" fmla="val 22644"/>
              <a:gd name="adj2" fmla="val -2491"/>
              <a:gd name="adj3" fmla="val -1770"/>
              <a:gd name="adj4" fmla="val -802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Elastic scattering in nucleus:</a:t>
            </a:r>
          </a:p>
          <a:p>
            <a:pPr eaLnBrk="1" hangingPunct="1">
              <a:lnSpc>
                <a:spcPct val="15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strong slowing down (a challenge)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36984" y="303312"/>
            <a:ext cx="7879432" cy="533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DSS production in PANDA </a:t>
            </a: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 rot="1080000">
            <a:off x="3684588" y="3906838"/>
            <a:ext cx="3722687" cy="1289050"/>
          </a:xfrm>
          <a:prstGeom prst="ellipse">
            <a:avLst/>
          </a:prstGeom>
          <a:solidFill>
            <a:srgbClr val="CCFF99"/>
          </a:solidFill>
          <a:ln w="572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 rot="19200000">
            <a:off x="3792538" y="4097338"/>
            <a:ext cx="3722687" cy="1287462"/>
          </a:xfrm>
          <a:prstGeom prst="ellipse">
            <a:avLst/>
          </a:prstGeom>
          <a:solidFill>
            <a:srgbClr val="CCFF99"/>
          </a:solidFill>
          <a:ln w="572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4892675" y="4049713"/>
            <a:ext cx="1374775" cy="1343025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000000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4006850" y="3695700"/>
            <a:ext cx="287338" cy="2809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5554663" y="4705350"/>
            <a:ext cx="285750" cy="279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5095875" y="4592638"/>
            <a:ext cx="228600" cy="223837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5381625" y="4256088"/>
            <a:ext cx="287338" cy="280987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2"/>
          <p:cNvSpPr>
            <a:spLocks noChangeArrowheads="1"/>
          </p:cNvSpPr>
          <p:nvPr/>
        </p:nvSpPr>
        <p:spPr bwMode="auto">
          <a:xfrm>
            <a:off x="4237038" y="4872038"/>
            <a:ext cx="285750" cy="2809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3"/>
          <p:cNvSpPr>
            <a:spLocks noChangeArrowheads="1"/>
          </p:cNvSpPr>
          <p:nvPr/>
        </p:nvSpPr>
        <p:spPr bwMode="auto">
          <a:xfrm>
            <a:off x="5210175" y="4760913"/>
            <a:ext cx="287338" cy="2794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AutoShape 54"/>
          <p:cNvCxnSpPr>
            <a:cxnSpLocks noChangeShapeType="1"/>
          </p:cNvCxnSpPr>
          <p:nvPr/>
        </p:nvCxnSpPr>
        <p:spPr bwMode="auto">
          <a:xfrm>
            <a:off x="4006850" y="3865563"/>
            <a:ext cx="230188" cy="1176337"/>
          </a:xfrm>
          <a:prstGeom prst="curvedConnector3">
            <a:avLst>
              <a:gd name="adj1" fmla="val 50000"/>
            </a:avLst>
          </a:prstGeom>
          <a:noFill/>
          <a:ln w="57240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54" name="AutoShape 55"/>
          <p:cNvCxnSpPr>
            <a:cxnSpLocks noChangeShapeType="1"/>
          </p:cNvCxnSpPr>
          <p:nvPr/>
        </p:nvCxnSpPr>
        <p:spPr bwMode="auto">
          <a:xfrm flipV="1">
            <a:off x="4408488" y="4984750"/>
            <a:ext cx="871537" cy="153988"/>
          </a:xfrm>
          <a:prstGeom prst="curvedConnector3">
            <a:avLst>
              <a:gd name="adj1" fmla="val 50000"/>
            </a:avLst>
          </a:prstGeom>
          <a:noFill/>
          <a:ln w="57240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55" name="AutoShape 56"/>
          <p:cNvSpPr>
            <a:spLocks noChangeArrowheads="1"/>
          </p:cNvSpPr>
          <p:nvPr/>
        </p:nvSpPr>
        <p:spPr bwMode="auto">
          <a:xfrm>
            <a:off x="5253038" y="4481513"/>
            <a:ext cx="401637" cy="392112"/>
          </a:xfrm>
          <a:prstGeom prst="irregularSeal2">
            <a:avLst/>
          </a:prstGeom>
          <a:solidFill>
            <a:srgbClr val="00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4006850" y="3695700"/>
            <a:ext cx="287338" cy="2809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" name="Picture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1238" y="4545013"/>
            <a:ext cx="3683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181600"/>
            <a:ext cx="430212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" name="Line 61"/>
          <p:cNvSpPr>
            <a:spLocks noChangeShapeType="1"/>
          </p:cNvSpPr>
          <p:nvPr/>
        </p:nvSpPr>
        <p:spPr bwMode="auto">
          <a:xfrm flipV="1">
            <a:off x="5611813" y="3960813"/>
            <a:ext cx="400050" cy="36671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5783263" y="4984750"/>
            <a:ext cx="515937" cy="6159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3"/>
          <p:cNvSpPr>
            <a:spLocks noChangeArrowheads="1"/>
          </p:cNvSpPr>
          <p:nvPr/>
        </p:nvSpPr>
        <p:spPr bwMode="auto">
          <a:xfrm>
            <a:off x="6240463" y="5543550"/>
            <a:ext cx="228600" cy="223838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4"/>
          <p:cNvSpPr>
            <a:spLocks noChangeArrowheads="1"/>
          </p:cNvSpPr>
          <p:nvPr/>
        </p:nvSpPr>
        <p:spPr bwMode="auto">
          <a:xfrm>
            <a:off x="5956300" y="3921125"/>
            <a:ext cx="114300" cy="112713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65"/>
          <p:cNvSpPr txBox="1">
            <a:spLocks noChangeArrowheads="1"/>
          </p:cNvSpPr>
          <p:nvPr/>
        </p:nvSpPr>
        <p:spPr bwMode="auto">
          <a:xfrm>
            <a:off x="6013450" y="3752850"/>
            <a:ext cx="420688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Symbol" pitchFamily="34" charset="2"/>
              </a:rPr>
              <a:t></a:t>
            </a:r>
          </a:p>
        </p:txBody>
      </p:sp>
      <p:sp>
        <p:nvSpPr>
          <p:cNvPr id="64" name="Text Box 66"/>
          <p:cNvSpPr txBox="1">
            <a:spLocks noChangeArrowheads="1"/>
          </p:cNvSpPr>
          <p:nvPr/>
        </p:nvSpPr>
        <p:spPr bwMode="auto">
          <a:xfrm>
            <a:off x="6413500" y="5602288"/>
            <a:ext cx="47783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65" name="Text Box 67"/>
          <p:cNvSpPr txBox="1">
            <a:spLocks noChangeArrowheads="1"/>
          </p:cNvSpPr>
          <p:nvPr/>
        </p:nvSpPr>
        <p:spPr bwMode="auto">
          <a:xfrm>
            <a:off x="3492500" y="5095875"/>
            <a:ext cx="515938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GB" sz="1000" b="1">
                <a:solidFill>
                  <a:srgbClr val="FF0000"/>
                </a:solidFill>
                <a:latin typeface="Arial" pitchFamily="34" charset="0"/>
              </a:rPr>
              <a:t>ray</a:t>
            </a:r>
          </a:p>
        </p:txBody>
      </p:sp>
      <p:sp>
        <p:nvSpPr>
          <p:cNvPr id="66" name="Text Box 68"/>
          <p:cNvSpPr txBox="1">
            <a:spLocks noChangeArrowheads="1"/>
          </p:cNvSpPr>
          <p:nvPr/>
        </p:nvSpPr>
        <p:spPr bwMode="auto">
          <a:xfrm>
            <a:off x="4981575" y="3471863"/>
            <a:ext cx="1681163" cy="42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rgbClr val="3333CC"/>
                </a:solidFill>
                <a:latin typeface="Symbol" pitchFamily="34" charset="2"/>
              </a:rPr>
              <a:t></a:t>
            </a:r>
            <a:r>
              <a:rPr lang="en-GB" sz="2000" dirty="0">
                <a:solidFill>
                  <a:srgbClr val="3333CC"/>
                </a:solidFill>
              </a:rPr>
              <a:t>MeV</a:t>
            </a:r>
            <a:r>
              <a:rPr lang="en-GB" sz="2000" b="1" dirty="0">
                <a:solidFill>
                  <a:srgbClr val="3333CC"/>
                </a:solidFill>
                <a:latin typeface="Symbol" pitchFamily="34" charset="2"/>
              </a:rPr>
              <a:t></a:t>
            </a:r>
          </a:p>
        </p:txBody>
      </p:sp>
      <p:sp>
        <p:nvSpPr>
          <p:cNvPr id="67" name="AutoShape 70"/>
          <p:cNvSpPr>
            <a:spLocks/>
          </p:cNvSpPr>
          <p:nvPr/>
        </p:nvSpPr>
        <p:spPr bwMode="auto">
          <a:xfrm>
            <a:off x="7019925" y="3068638"/>
            <a:ext cx="138113" cy="3070225"/>
          </a:xfrm>
          <a:prstGeom prst="rightBrace">
            <a:avLst>
              <a:gd name="adj1" fmla="val 185248"/>
              <a:gd name="adj2" fmla="val 50000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5347260" y="4136544"/>
            <a:ext cx="360363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9000"/>
              </a:lnSpc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>
                <a:solidFill>
                  <a:srgbClr val="FF3300"/>
                </a:solidFill>
                <a:latin typeface="Symbol" pitchFamily="34" charset="2"/>
              </a:rPr>
              <a:t></a:t>
            </a:r>
            <a:endParaRPr lang="en-US" b="1" dirty="0">
              <a:solidFill>
                <a:srgbClr val="FF3300"/>
              </a:solidFill>
              <a:latin typeface="Symbol" pitchFamily="34" charset="2"/>
            </a:endParaRPr>
          </a:p>
        </p:txBody>
      </p:sp>
      <p:sp>
        <p:nvSpPr>
          <p:cNvPr id="69" name="Text Box 72"/>
          <p:cNvSpPr txBox="1">
            <a:spLocks noChangeArrowheads="1"/>
          </p:cNvSpPr>
          <p:nvPr/>
        </p:nvSpPr>
        <p:spPr bwMode="auto">
          <a:xfrm>
            <a:off x="5521185" y="4584557"/>
            <a:ext cx="360363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9000"/>
              </a:lnSpc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>
                <a:solidFill>
                  <a:srgbClr val="FF3300"/>
                </a:solidFill>
                <a:latin typeface="Symbol" pitchFamily="34" charset="2"/>
              </a:rPr>
              <a:t></a:t>
            </a:r>
            <a:endParaRPr lang="en-US" b="1" dirty="0">
              <a:solidFill>
                <a:srgbClr val="FF3300"/>
              </a:solidFill>
              <a:latin typeface="Symbol" pitchFamily="34" charset="2"/>
            </a:endParaRPr>
          </a:p>
        </p:txBody>
      </p:sp>
      <p:sp>
        <p:nvSpPr>
          <p:cNvPr id="70" name="Line 73"/>
          <p:cNvSpPr>
            <a:spLocks noChangeShapeType="1"/>
          </p:cNvSpPr>
          <p:nvPr/>
        </p:nvSpPr>
        <p:spPr bwMode="auto">
          <a:xfrm flipH="1" flipV="1">
            <a:off x="5068888" y="4151313"/>
            <a:ext cx="306387" cy="48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" name="Picture 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63" y="4024313"/>
            <a:ext cx="727075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" name="AutoShape 75"/>
          <p:cNvSpPr>
            <a:spLocks/>
          </p:cNvSpPr>
          <p:nvPr/>
        </p:nvSpPr>
        <p:spPr bwMode="auto">
          <a:xfrm>
            <a:off x="7524750" y="5589588"/>
            <a:ext cx="1619250" cy="503237"/>
          </a:xfrm>
          <a:prstGeom prst="callout1">
            <a:avLst>
              <a:gd name="adj1" fmla="val 22713"/>
              <a:gd name="adj2" fmla="val -4407"/>
              <a:gd name="adj3" fmla="val -129968"/>
              <a:gd name="adj4" fmla="val -955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 decay (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MWD,NMWD… )</a:t>
            </a:r>
          </a:p>
        </p:txBody>
      </p:sp>
      <p:pic>
        <p:nvPicPr>
          <p:cNvPr id="73" name="Picture 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7FBA0"/>
              </a:clrFrom>
              <a:clrTo>
                <a:srgbClr val="D7FBA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1713" y="3540125"/>
            <a:ext cx="287337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2" name="AutoShape 41"/>
          <p:cNvSpPr>
            <a:spLocks/>
          </p:cNvSpPr>
          <p:nvPr/>
        </p:nvSpPr>
        <p:spPr bwMode="auto">
          <a:xfrm>
            <a:off x="7740352" y="4221088"/>
            <a:ext cx="1403648" cy="736600"/>
          </a:xfrm>
          <a:prstGeom prst="callout1">
            <a:avLst>
              <a:gd name="adj1" fmla="val 15519"/>
              <a:gd name="adj2" fmla="val -6282"/>
              <a:gd name="adj3" fmla="val 54741"/>
              <a:gd name="adj4" fmla="val -14948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</a:t>
            </a:r>
            <a:r>
              <a:rPr lang="en-US" sz="1400" b="1" baseline="300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Wingdings" pitchFamily="34" charset="2"/>
              </a:rPr>
              <a:t>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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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 conversion +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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sticking</a:t>
            </a:r>
          </a:p>
        </p:txBody>
      </p:sp>
      <p:sp>
        <p:nvSpPr>
          <p:cNvPr id="41" name="AutoShape 40"/>
          <p:cNvSpPr>
            <a:spLocks/>
          </p:cNvSpPr>
          <p:nvPr/>
        </p:nvSpPr>
        <p:spPr bwMode="auto">
          <a:xfrm>
            <a:off x="150813" y="5486400"/>
            <a:ext cx="3197051" cy="606425"/>
          </a:xfrm>
          <a:prstGeom prst="callout1">
            <a:avLst>
              <a:gd name="adj1" fmla="val 22644"/>
              <a:gd name="adj2" fmla="val 102940"/>
              <a:gd name="adj3" fmla="val -41626"/>
              <a:gd name="adj4" fmla="val 15552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Capture into nucleus: Strong and Coulomb forces</a:t>
            </a:r>
          </a:p>
        </p:txBody>
      </p:sp>
      <p:sp>
        <p:nvSpPr>
          <p:cNvPr id="40" name="AutoShape 39"/>
          <p:cNvSpPr>
            <a:spLocks/>
          </p:cNvSpPr>
          <p:nvPr/>
        </p:nvSpPr>
        <p:spPr bwMode="auto">
          <a:xfrm>
            <a:off x="228600" y="4524375"/>
            <a:ext cx="2663825" cy="633413"/>
          </a:xfrm>
          <a:prstGeom prst="callout1">
            <a:avLst>
              <a:gd name="adj1" fmla="val 44653"/>
              <a:gd name="adj2" fmla="val 90069"/>
              <a:gd name="adj3" fmla="val -28301"/>
              <a:gd name="adj4" fmla="val 141894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lnSpc>
                <a:spcPct val="109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</a:t>
            </a:r>
            <a:r>
              <a:rPr lang="en-GB" sz="1600" baseline="30000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capture into atomic levels and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hyperatomic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cascade</a:t>
            </a:r>
          </a:p>
        </p:txBody>
      </p:sp>
      <p:sp>
        <p:nvSpPr>
          <p:cNvPr id="39" name="AutoShape 38"/>
          <p:cNvSpPr>
            <a:spLocks/>
          </p:cNvSpPr>
          <p:nvPr/>
        </p:nvSpPr>
        <p:spPr bwMode="auto">
          <a:xfrm>
            <a:off x="250825" y="3429000"/>
            <a:ext cx="2452688" cy="609600"/>
          </a:xfrm>
          <a:prstGeom prst="callout1">
            <a:avLst>
              <a:gd name="adj1" fmla="val 37500"/>
              <a:gd name="adj2" fmla="val 86168"/>
              <a:gd name="adj3" fmla="val -43491"/>
              <a:gd name="adj4" fmla="val 12681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slowing down in matter</a:t>
            </a:r>
          </a:p>
          <a:p>
            <a:pPr algn="ctr" eaLnBrk="1" hangingPunct="1"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(with decay)</a:t>
            </a:r>
          </a:p>
        </p:txBody>
      </p:sp>
    </p:spTree>
    <p:extLst>
      <p:ext uri="{BB962C8B-B14F-4D97-AF65-F5344CB8AC3E}">
        <p14:creationId xmlns:p14="http://schemas.microsoft.com/office/powerpoint/2010/main" val="134901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083" y="591344"/>
            <a:ext cx="7034213" cy="5334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Ξ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+mn-lt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rates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" name="CasellaDiTesto 54"/>
          <p:cNvSpPr txBox="1">
            <a:spLocks noChangeArrowheads="1"/>
          </p:cNvSpPr>
          <p:nvPr/>
        </p:nvSpPr>
        <p:spPr bwMode="auto">
          <a:xfrm>
            <a:off x="1817688" y="5271591"/>
            <a:ext cx="652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6600"/>
                </a:solidFill>
                <a:latin typeface="+mn-lt"/>
              </a:rPr>
              <a:t>Result</a:t>
            </a:r>
            <a:r>
              <a:rPr lang="en-US" sz="1800" b="1" dirty="0">
                <a:solidFill>
                  <a:srgbClr val="006600"/>
                </a:solidFill>
                <a:latin typeface="+mn-lt"/>
              </a:rPr>
              <a:t>: </a:t>
            </a:r>
            <a:r>
              <a:rPr lang="en-US" sz="1800" b="1" dirty="0" smtClean="0">
                <a:solidFill>
                  <a:srgbClr val="006600"/>
                </a:solidFill>
                <a:latin typeface="+mn-lt"/>
              </a:rPr>
              <a:t>1400   </a:t>
            </a:r>
            <a:r>
              <a:rPr lang="en-US" sz="1800" b="1" dirty="0">
                <a:solidFill>
                  <a:srgbClr val="006600"/>
                </a:solidFill>
                <a:latin typeface="+mn-lt"/>
              </a:rPr>
              <a:t>÷  </a:t>
            </a:r>
            <a:r>
              <a:rPr lang="en-US" sz="1800" b="1" dirty="0" smtClean="0">
                <a:solidFill>
                  <a:srgbClr val="006600"/>
                </a:solidFill>
                <a:latin typeface="+mn-lt"/>
              </a:rPr>
              <a:t>2700 </a:t>
            </a:r>
            <a:r>
              <a:rPr lang="en-US" sz="1800" b="1" dirty="0">
                <a:solidFill>
                  <a:srgbClr val="006600"/>
                </a:solidFill>
                <a:latin typeface="+mn-lt"/>
              </a:rPr>
              <a:t>stopped </a:t>
            </a:r>
            <a:r>
              <a:rPr lang="en-US" b="1" dirty="0">
                <a:solidFill>
                  <a:srgbClr val="006600"/>
                </a:solidFill>
                <a:latin typeface="Symbol" charset="2"/>
                <a:cs typeface="Symbol" charset="2"/>
              </a:rPr>
              <a:t>X</a:t>
            </a:r>
            <a:r>
              <a:rPr lang="en-US" sz="1800" b="1" baseline="30000" dirty="0">
                <a:solidFill>
                  <a:srgbClr val="006600"/>
                </a:solidFill>
                <a:latin typeface="+mn-lt"/>
              </a:rPr>
              <a:t>-</a:t>
            </a:r>
            <a:r>
              <a:rPr lang="en-US" sz="1800" b="1" dirty="0">
                <a:solidFill>
                  <a:srgbClr val="006600"/>
                </a:solidFill>
                <a:latin typeface="+mn-lt"/>
              </a:rPr>
              <a:t>/day expected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090142"/>
            <a:ext cx="44196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40"/>
          <p:cNvSpPr txBox="1">
            <a:spLocks noChangeArrowheads="1"/>
          </p:cNvSpPr>
          <p:nvPr/>
        </p:nvSpPr>
        <p:spPr bwMode="auto">
          <a:xfrm>
            <a:off x="6400800" y="2276872"/>
            <a:ext cx="2057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/>
              <a:t>Stopped </a:t>
            </a:r>
            <a:r>
              <a:rPr lang="en-US" sz="1600" b="1" dirty="0">
                <a:latin typeface="Symbol" charset="0"/>
              </a:rPr>
              <a:t>X</a:t>
            </a:r>
            <a:r>
              <a:rPr lang="en-US" sz="1600" b="1" baseline="30000" dirty="0"/>
              <a:t>-</a:t>
            </a:r>
            <a:r>
              <a:rPr lang="en-US" sz="1600" b="1" dirty="0"/>
              <a:t>/day(x100)</a:t>
            </a:r>
          </a:p>
        </p:txBody>
      </p:sp>
      <p:sp>
        <p:nvSpPr>
          <p:cNvPr id="11" name="Rettangolo 20"/>
          <p:cNvSpPr>
            <a:spLocks noChangeArrowheads="1"/>
          </p:cNvSpPr>
          <p:nvPr/>
        </p:nvSpPr>
        <p:spPr bwMode="auto">
          <a:xfrm>
            <a:off x="7723188" y="4188346"/>
            <a:ext cx="1420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/>
              <a:t>1.5x10</a:t>
            </a:r>
            <a:r>
              <a:rPr lang="en-US" sz="1200" b="1" baseline="30000" dirty="0" smtClean="0"/>
              <a:t>7</a:t>
            </a:r>
            <a:r>
              <a:rPr lang="en-US" sz="1200" b="1" dirty="0" smtClean="0"/>
              <a:t>/</a:t>
            </a:r>
            <a:r>
              <a:rPr lang="en-US" sz="1200" b="1" dirty="0"/>
              <a:t>s</a:t>
            </a:r>
            <a:endParaRPr lang="en-US" sz="1200" dirty="0"/>
          </a:p>
        </p:txBody>
      </p:sp>
      <p:sp>
        <p:nvSpPr>
          <p:cNvPr id="12" name="Rettangolo 21"/>
          <p:cNvSpPr>
            <a:spLocks noChangeArrowheads="1"/>
          </p:cNvSpPr>
          <p:nvPr/>
        </p:nvSpPr>
        <p:spPr bwMode="auto">
          <a:xfrm>
            <a:off x="7740352" y="3913708"/>
            <a:ext cx="1289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/>
              <a:t>2x10</a:t>
            </a:r>
            <a:r>
              <a:rPr lang="en-US" sz="1200" b="1" baseline="30000" dirty="0" smtClean="0"/>
              <a:t>7</a:t>
            </a:r>
            <a:r>
              <a:rPr lang="en-US" sz="1200" b="1" dirty="0" smtClean="0"/>
              <a:t>/</a:t>
            </a:r>
            <a:r>
              <a:rPr lang="en-US" sz="1200" b="1" dirty="0"/>
              <a:t>s</a:t>
            </a:r>
            <a:endParaRPr lang="en-US" sz="1200" dirty="0"/>
          </a:p>
        </p:txBody>
      </p:sp>
      <p:sp>
        <p:nvSpPr>
          <p:cNvPr id="13" name="Rettangolo 19"/>
          <p:cNvSpPr>
            <a:spLocks noChangeArrowheads="1"/>
          </p:cNvSpPr>
          <p:nvPr/>
        </p:nvSpPr>
        <p:spPr bwMode="auto">
          <a:xfrm>
            <a:off x="7722171" y="4461396"/>
            <a:ext cx="1242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 smtClean="0"/>
              <a:t>1x10</a:t>
            </a:r>
            <a:r>
              <a:rPr lang="en-US" sz="1200" b="1" baseline="30000" dirty="0" smtClean="0"/>
              <a:t>7</a:t>
            </a:r>
            <a:r>
              <a:rPr lang="en-US" sz="1200" b="1" dirty="0" smtClean="0"/>
              <a:t>/</a:t>
            </a:r>
            <a:r>
              <a:rPr lang="en-US" sz="1200" b="1" dirty="0"/>
              <a:t>s</a:t>
            </a:r>
            <a:endParaRPr lang="en-US" sz="1200" dirty="0"/>
          </a:p>
        </p:txBody>
      </p:sp>
      <p:sp>
        <p:nvSpPr>
          <p:cNvPr id="14" name="Rettangolo 38"/>
          <p:cNvSpPr>
            <a:spLocks noChangeArrowheads="1"/>
          </p:cNvSpPr>
          <p:nvPr/>
        </p:nvSpPr>
        <p:spPr bwMode="auto">
          <a:xfrm rot="16200000">
            <a:off x="3509169" y="3292947"/>
            <a:ext cx="14636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 err="1">
                <a:solidFill>
                  <a:srgbClr val="2D2DB9"/>
                </a:solidFill>
              </a:rPr>
              <a:t>W</a:t>
            </a:r>
            <a:r>
              <a:rPr lang="en-US" sz="1600" b="1" i="1" baseline="-25000" dirty="0" err="1">
                <a:solidFill>
                  <a:srgbClr val="2D2DB9"/>
                </a:solidFill>
              </a:rPr>
              <a:t>th</a:t>
            </a:r>
            <a:r>
              <a:rPr lang="en-US" sz="1600" b="1" i="1" dirty="0">
                <a:solidFill>
                  <a:srgbClr val="2D2DB9"/>
                </a:solidFill>
              </a:rPr>
              <a:t> </a:t>
            </a:r>
            <a:r>
              <a:rPr lang="en-US" sz="1600" b="1" i="1" dirty="0">
                <a:solidFill>
                  <a:srgbClr val="2D2DB9"/>
                </a:solidFill>
                <a:cs typeface="Times New Roman" charset="0"/>
              </a:rPr>
              <a:t>·</a:t>
            </a:r>
            <a:r>
              <a:rPr lang="en-US" sz="1600" b="1" i="1" dirty="0" err="1">
                <a:solidFill>
                  <a:srgbClr val="2D2DB9"/>
                </a:solidFill>
              </a:rPr>
              <a:t>W</a:t>
            </a:r>
            <a:r>
              <a:rPr lang="en-US" sz="1600" b="1" i="1" baseline="-25000" dirty="0" err="1">
                <a:solidFill>
                  <a:srgbClr val="2D2DB9"/>
                </a:solidFill>
              </a:rPr>
              <a:t>w</a:t>
            </a:r>
            <a:r>
              <a:rPr lang="en-US" sz="1600" b="1" dirty="0"/>
              <a:t>  [</a:t>
            </a:r>
            <a:r>
              <a:rPr lang="el-GR" sz="1600" b="1" dirty="0"/>
              <a:t>μ</a:t>
            </a:r>
            <a:r>
              <a:rPr lang="it-IT" sz="1600" b="1" dirty="0"/>
              <a:t>m</a:t>
            </a:r>
            <a:r>
              <a:rPr lang="it-IT" sz="1600" b="1" baseline="30000" dirty="0"/>
              <a:t>2</a:t>
            </a:r>
            <a:r>
              <a:rPr lang="en-US" sz="1800" dirty="0"/>
              <a:t>]</a:t>
            </a:r>
            <a:endParaRPr lang="en-US" sz="1800" i="1" dirty="0">
              <a:solidFill>
                <a:srgbClr val="2D2DB9"/>
              </a:solidFill>
            </a:endParaRPr>
          </a:p>
        </p:txBody>
      </p:sp>
      <p:cxnSp>
        <p:nvCxnSpPr>
          <p:cNvPr id="15" name="Connettore 1 42"/>
          <p:cNvCxnSpPr>
            <a:cxnSpLocks noChangeShapeType="1"/>
          </p:cNvCxnSpPr>
          <p:nvPr/>
        </p:nvCxnSpPr>
        <p:spPr bwMode="auto">
          <a:xfrm rot="5400000">
            <a:off x="7504113" y="232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arentesi graffa chiusa 43"/>
          <p:cNvSpPr>
            <a:spLocks/>
          </p:cNvSpPr>
          <p:nvPr/>
        </p:nvSpPr>
        <p:spPr bwMode="auto">
          <a:xfrm>
            <a:off x="8805167" y="3967683"/>
            <a:ext cx="87313" cy="781050"/>
          </a:xfrm>
          <a:prstGeom prst="rightBrace">
            <a:avLst>
              <a:gd name="adj1" fmla="val 8448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17" name="Connettore 2 45"/>
          <p:cNvCxnSpPr>
            <a:cxnSpLocks noChangeShapeType="1"/>
          </p:cNvCxnSpPr>
          <p:nvPr/>
        </p:nvCxnSpPr>
        <p:spPr bwMode="auto">
          <a:xfrm rot="5400000">
            <a:off x="6060282" y="2977403"/>
            <a:ext cx="1328738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ttore 2 47"/>
          <p:cNvCxnSpPr>
            <a:cxnSpLocks noChangeShapeType="1"/>
          </p:cNvCxnSpPr>
          <p:nvPr/>
        </p:nvCxnSpPr>
        <p:spPr bwMode="auto">
          <a:xfrm flipH="1">
            <a:off x="6503989" y="2636912"/>
            <a:ext cx="588291" cy="160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ttore 2 50"/>
          <p:cNvCxnSpPr>
            <a:cxnSpLocks noChangeShapeType="1"/>
          </p:cNvCxnSpPr>
          <p:nvPr/>
        </p:nvCxnSpPr>
        <p:spPr bwMode="auto">
          <a:xfrm rot="5400000">
            <a:off x="6047581" y="3375866"/>
            <a:ext cx="1798638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CasellaDiTesto 24"/>
          <p:cNvSpPr txBox="1">
            <a:spLocks noChangeArrowheads="1"/>
          </p:cNvSpPr>
          <p:nvPr/>
        </p:nvSpPr>
        <p:spPr bwMode="auto">
          <a:xfrm>
            <a:off x="204788" y="2538770"/>
            <a:ext cx="39549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Remarks: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target </a:t>
            </a:r>
            <a:r>
              <a:rPr lang="en-US" sz="1600" dirty="0">
                <a:latin typeface="+mn-lt"/>
              </a:rPr>
              <a:t>sizes can be very small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+mn-lt"/>
              </a:rPr>
              <a:t> thickness of 3 </a:t>
            </a:r>
            <a:r>
              <a:rPr lang="en-US" sz="1600" dirty="0" err="1" smtClean="0">
                <a:latin typeface="+mn-lt"/>
              </a:rPr>
              <a:t>μm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is under test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mechanical and thermal properties</a:t>
            </a:r>
          </a:p>
          <a:p>
            <a:r>
              <a:rPr lang="en-US" sz="1600" dirty="0">
                <a:latin typeface="+mn-lt"/>
              </a:rPr>
              <a:t> to be evaluated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7" name="Rettangolo 53"/>
          <p:cNvSpPr>
            <a:spLocks noChangeArrowheads="1"/>
          </p:cNvSpPr>
          <p:nvPr/>
        </p:nvSpPr>
        <p:spPr bwMode="auto">
          <a:xfrm>
            <a:off x="1043608" y="1219399"/>
            <a:ext cx="81003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Symbol" charset="0"/>
              </a:rPr>
              <a:t>X</a:t>
            </a:r>
            <a:r>
              <a:rPr lang="en-US" b="1" baseline="30000" dirty="0" smtClean="0"/>
              <a:t>−</a:t>
            </a:r>
            <a:r>
              <a:rPr lang="en-US" b="1" dirty="0" smtClean="0"/>
              <a:t> </a:t>
            </a:r>
            <a:r>
              <a:rPr lang="en-US" sz="1600" b="1" dirty="0"/>
              <a:t>rates &amp; target sizes </a:t>
            </a:r>
            <a:r>
              <a:rPr lang="en-US" sz="1600" b="1" dirty="0" err="1"/>
              <a:t>vs</a:t>
            </a:r>
            <a:r>
              <a:rPr lang="en-US" sz="1600" b="1" dirty="0"/>
              <a:t> bunch contents</a:t>
            </a:r>
          </a:p>
          <a:p>
            <a:pPr algn="r"/>
            <a:r>
              <a:rPr lang="en-US" sz="1600" b="1" dirty="0" smtClean="0"/>
              <a:t>(for </a:t>
            </a:r>
            <a:r>
              <a:rPr lang="en-US" sz="1600" b="1" dirty="0"/>
              <a:t>different </a:t>
            </a:r>
            <a:r>
              <a:rPr lang="en-US" sz="1600" b="1" dirty="0" err="1"/>
              <a:t>p</a:t>
            </a:r>
            <a:r>
              <a:rPr lang="en-US" sz="1600" b="1" baseline="-25000" dirty="0" err="1"/>
              <a:t>bar</a:t>
            </a:r>
            <a:r>
              <a:rPr lang="en-US" sz="1600" b="1" dirty="0"/>
              <a:t> production, satisfying background constraints</a:t>
            </a:r>
            <a:r>
              <a:rPr lang="en-US" sz="2000" b="1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80" y="60932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 J-PARC 5800 are expected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0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66328"/>
            <a:ext cx="74056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Nucleon structure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539750" y="1268413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 50 years of activity eN scattering experiments succeeded in describing Nucleon structure</a:t>
            </a:r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739062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445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200" b="1" i="1" dirty="0">
                <a:solidFill>
                  <a:schemeClr val="accent2"/>
                </a:solidFill>
                <a:cs typeface="+mn-cs"/>
              </a:rPr>
              <a:t>HESR - High </a:t>
            </a:r>
            <a:r>
              <a:rPr lang="de-DE" sz="3200" b="1" i="1" dirty="0" err="1">
                <a:solidFill>
                  <a:schemeClr val="accent2"/>
                </a:solidFill>
                <a:cs typeface="+mn-cs"/>
              </a:rPr>
              <a:t>Energy</a:t>
            </a:r>
            <a:r>
              <a:rPr lang="de-DE" sz="3200" b="1" i="1" dirty="0">
                <a:solidFill>
                  <a:schemeClr val="accent2"/>
                </a:solidFill>
                <a:cs typeface="+mn-cs"/>
              </a:rPr>
              <a:t> Antiproton ring </a:t>
            </a:r>
          </a:p>
        </p:txBody>
      </p:sp>
      <p:grpSp>
        <p:nvGrpSpPr>
          <p:cNvPr id="16386" name="Group 12"/>
          <p:cNvGrpSpPr>
            <a:grpSpLocks/>
          </p:cNvGrpSpPr>
          <p:nvPr/>
        </p:nvGrpSpPr>
        <p:grpSpPr bwMode="auto">
          <a:xfrm>
            <a:off x="252413" y="1323975"/>
            <a:ext cx="3455987" cy="5534025"/>
            <a:chOff x="204" y="834"/>
            <a:chExt cx="2177" cy="3486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34"/>
              <a:ext cx="2057" cy="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973" y="3793"/>
              <a:ext cx="40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600" b="1">
                  <a:latin typeface="Arial" charset="0"/>
                  <a:cs typeface="+mn-cs"/>
                </a:rPr>
                <a:t>from RESR</a:t>
              </a:r>
            </a:p>
          </p:txBody>
        </p:sp>
      </p:grp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419475" y="1341438"/>
            <a:ext cx="45370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0000FF"/>
                </a:solidFill>
                <a:cs typeface="+mn-cs"/>
              </a:rPr>
              <a:t>For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commissioning</a:t>
            </a:r>
            <a:r>
              <a:rPr lang="it-IT" dirty="0">
                <a:solidFill>
                  <a:srgbClr val="0000FF"/>
                </a:solidFill>
                <a:cs typeface="+mn-cs"/>
              </a:rPr>
              <a:t> </a:t>
            </a:r>
            <a:r>
              <a:rPr lang="it-IT" b="1" dirty="0" err="1">
                <a:solidFill>
                  <a:srgbClr val="0000FF"/>
                </a:solidFill>
                <a:cs typeface="+mn-cs"/>
              </a:rPr>
              <a:t>protons</a:t>
            </a:r>
            <a:r>
              <a:rPr lang="it-IT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it-IT" dirty="0">
                <a:solidFill>
                  <a:srgbClr val="0000FF"/>
                </a:solidFill>
                <a:cs typeface="+mn-cs"/>
              </a:rPr>
              <a:t>can be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injected</a:t>
            </a:r>
            <a:r>
              <a:rPr lang="it-IT" dirty="0">
                <a:solidFill>
                  <a:srgbClr val="0000FF"/>
                </a:solidFill>
                <a:cs typeface="+mn-cs"/>
              </a:rPr>
              <a:t> from:</a:t>
            </a:r>
          </a:p>
          <a:p>
            <a:pPr>
              <a:defRPr/>
            </a:pPr>
            <a:endParaRPr lang="it-IT" dirty="0">
              <a:solidFill>
                <a:srgbClr val="0000FF"/>
              </a:solidFill>
              <a:cs typeface="+mn-cs"/>
            </a:endParaRPr>
          </a:p>
          <a:p>
            <a:pPr>
              <a:defRPr/>
            </a:pPr>
            <a:r>
              <a:rPr lang="it-IT" dirty="0">
                <a:solidFill>
                  <a:srgbClr val="0000FF"/>
                </a:solidFill>
                <a:cs typeface="+mn-cs"/>
              </a:rPr>
              <a:t>• RESR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at</a:t>
            </a:r>
            <a:r>
              <a:rPr lang="it-IT" dirty="0">
                <a:solidFill>
                  <a:srgbClr val="0000FF"/>
                </a:solidFill>
                <a:cs typeface="+mn-cs"/>
              </a:rPr>
              <a:t>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reversed</a:t>
            </a:r>
            <a:r>
              <a:rPr lang="it-IT" dirty="0">
                <a:solidFill>
                  <a:srgbClr val="0000FF"/>
                </a:solidFill>
                <a:cs typeface="+mn-cs"/>
              </a:rPr>
              <a:t>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field</a:t>
            </a:r>
            <a:r>
              <a:rPr lang="it-IT" dirty="0">
                <a:solidFill>
                  <a:srgbClr val="0000FF"/>
                </a:solidFill>
                <a:cs typeface="+mn-cs"/>
              </a:rPr>
              <a:t>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polarities</a:t>
            </a:r>
            <a:endParaRPr lang="it-IT" dirty="0">
              <a:solidFill>
                <a:srgbClr val="0000FF"/>
              </a:solidFill>
              <a:cs typeface="+mn-cs"/>
            </a:endParaRPr>
          </a:p>
          <a:p>
            <a:pPr>
              <a:defRPr/>
            </a:pPr>
            <a:endParaRPr lang="it-IT" dirty="0">
              <a:solidFill>
                <a:srgbClr val="0000FF"/>
              </a:solidFill>
              <a:cs typeface="+mn-cs"/>
            </a:endParaRPr>
          </a:p>
          <a:p>
            <a:pPr>
              <a:defRPr/>
            </a:pPr>
            <a:r>
              <a:rPr lang="it-IT" dirty="0">
                <a:solidFill>
                  <a:srgbClr val="0000FF"/>
                </a:solidFill>
                <a:cs typeface="+mn-cs"/>
              </a:rPr>
              <a:t>• SIS 18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at</a:t>
            </a:r>
            <a:r>
              <a:rPr lang="it-IT" dirty="0">
                <a:solidFill>
                  <a:srgbClr val="0000FF"/>
                </a:solidFill>
                <a:cs typeface="+mn-cs"/>
              </a:rPr>
              <a:t> 12.7 Tm with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same</a:t>
            </a:r>
            <a:r>
              <a:rPr lang="it-IT" dirty="0">
                <a:solidFill>
                  <a:srgbClr val="0000FF"/>
                </a:solidFill>
                <a:cs typeface="+mn-cs"/>
              </a:rPr>
              <a:t>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field</a:t>
            </a:r>
            <a:r>
              <a:rPr lang="it-IT" dirty="0">
                <a:solidFill>
                  <a:srgbClr val="0000FF"/>
                </a:solidFill>
                <a:cs typeface="+mn-cs"/>
              </a:rPr>
              <a:t>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polarity</a:t>
            </a:r>
            <a:r>
              <a:rPr lang="it-IT" dirty="0">
                <a:solidFill>
                  <a:srgbClr val="0000FF"/>
                </a:solidFill>
                <a:cs typeface="+mn-cs"/>
              </a:rPr>
              <a:t>,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but</a:t>
            </a:r>
            <a:r>
              <a:rPr lang="it-IT" dirty="0">
                <a:solidFill>
                  <a:srgbClr val="0000FF"/>
                </a:solidFill>
                <a:cs typeface="+mn-cs"/>
              </a:rPr>
              <a:t> opposite </a:t>
            </a:r>
            <a:r>
              <a:rPr lang="it-IT" dirty="0" err="1">
                <a:solidFill>
                  <a:srgbClr val="0000FF"/>
                </a:solidFill>
                <a:cs typeface="+mn-cs"/>
              </a:rPr>
              <a:t>direction</a:t>
            </a:r>
            <a:endParaRPr lang="it-IT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635375" y="5949950"/>
            <a:ext cx="3089275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77777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cs typeface="+mn-cs"/>
              </a:rPr>
              <a:t>The </a:t>
            </a:r>
            <a:r>
              <a:rPr lang="it-IT" dirty="0" err="1">
                <a:latin typeface="VerdanaBar" charset="0"/>
                <a:cs typeface="+mn-cs"/>
              </a:rPr>
              <a:t>p</a:t>
            </a:r>
            <a:r>
              <a:rPr lang="it-IT" dirty="0">
                <a:cs typeface="+mn-cs"/>
              </a:rPr>
              <a:t> -</a:t>
            </a:r>
            <a:r>
              <a:rPr lang="it-IT" dirty="0" err="1">
                <a:cs typeface="+mn-cs"/>
              </a:rPr>
              <a:t>beam</a:t>
            </a:r>
            <a:r>
              <a:rPr lang="it-IT" dirty="0">
                <a:cs typeface="+mn-cs"/>
              </a:rPr>
              <a:t> </a:t>
            </a:r>
            <a:r>
              <a:rPr lang="it-IT" dirty="0" err="1">
                <a:cs typeface="+mn-cs"/>
              </a:rPr>
              <a:t>is</a:t>
            </a:r>
            <a:r>
              <a:rPr lang="it-IT" dirty="0">
                <a:cs typeface="+mn-cs"/>
              </a:rPr>
              <a:t> </a:t>
            </a:r>
            <a:r>
              <a:rPr lang="it-IT" dirty="0" err="1">
                <a:cs typeface="+mn-cs"/>
              </a:rPr>
              <a:t>injected</a:t>
            </a:r>
            <a:r>
              <a:rPr lang="it-IT" dirty="0">
                <a:cs typeface="+mn-cs"/>
              </a:rPr>
              <a:t> from RESR </a:t>
            </a:r>
            <a:r>
              <a:rPr lang="it-IT" dirty="0" err="1">
                <a:cs typeface="+mn-cs"/>
              </a:rPr>
              <a:t>at</a:t>
            </a:r>
            <a:r>
              <a:rPr lang="it-IT" dirty="0">
                <a:cs typeface="+mn-cs"/>
              </a:rPr>
              <a:t> 3.8 </a:t>
            </a:r>
            <a:r>
              <a:rPr lang="it-IT" dirty="0" err="1">
                <a:cs typeface="+mn-cs"/>
              </a:rPr>
              <a:t>GeV</a:t>
            </a:r>
            <a:r>
              <a:rPr lang="it-IT" dirty="0">
                <a:cs typeface="+mn-cs"/>
              </a:rPr>
              <a:t>/c</a:t>
            </a:r>
          </a:p>
        </p:txBody>
      </p:sp>
      <p:graphicFrame>
        <p:nvGraphicFramePr>
          <p:cNvPr id="28742" name="Group 70"/>
          <p:cNvGraphicFramePr>
            <a:graphicFrameLocks noGrp="1"/>
          </p:cNvGraphicFramePr>
          <p:nvPr/>
        </p:nvGraphicFramePr>
        <p:xfrm>
          <a:off x="3492500" y="3429000"/>
          <a:ext cx="4535488" cy="2444750"/>
        </p:xfrm>
        <a:graphic>
          <a:graphicData uri="http://schemas.openxmlformats.org/drawingml/2006/table">
            <a:tbl>
              <a:tblPr/>
              <a:tblGrid>
                <a:gridCol w="1439863"/>
                <a:gridCol w="1728787"/>
                <a:gridCol w="1366838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Experiment 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High Resolution 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High Luminosity 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Target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Pellet Target with 4∙10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15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cm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rms-emittance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 mm mrad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Momentum range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1.5 – 8.9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1.5 – 15.0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Intensity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1∙10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10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Bar" charset="0"/>
                          <a:ea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1∙10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Bar" charset="0"/>
                          <a:ea typeface="ＭＳ Ｐゴシック" charset="0"/>
                        </a:rPr>
                        <a:t>p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Luminosity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2∙10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31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-2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2∙10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cm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-2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rms-momentum resolution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10</a:t>
                      </a:r>
                      <a:r>
                        <a:rPr kumimoji="0" lang="it-IT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-4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764" name="Group 92"/>
          <p:cNvGrpSpPr>
            <a:grpSpLocks/>
          </p:cNvGrpSpPr>
          <p:nvPr/>
        </p:nvGrpSpPr>
        <p:grpSpPr bwMode="auto">
          <a:xfrm>
            <a:off x="701675" y="4437063"/>
            <a:ext cx="2141538" cy="1079500"/>
            <a:chOff x="2653" y="2750"/>
            <a:chExt cx="1349" cy="680"/>
          </a:xfrm>
        </p:grpSpPr>
        <p:sp>
          <p:nvSpPr>
            <p:cNvPr id="28744" name="AutoShape 72"/>
            <p:cNvSpPr>
              <a:spLocks noChangeArrowheads="1"/>
            </p:cNvSpPr>
            <p:nvPr/>
          </p:nvSpPr>
          <p:spPr bwMode="auto">
            <a:xfrm flipV="1">
              <a:off x="2699" y="2750"/>
              <a:ext cx="1270" cy="680"/>
            </a:xfrm>
            <a:prstGeom prst="wedgeRoundRectCallout">
              <a:avLst>
                <a:gd name="adj1" fmla="val 43856"/>
                <a:gd name="adj2" fmla="val 74704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45" name="Text Box 73"/>
            <p:cNvSpPr txBox="1">
              <a:spLocks noChangeArrowheads="1"/>
            </p:cNvSpPr>
            <p:nvPr/>
          </p:nvSpPr>
          <p:spPr bwMode="auto">
            <a:xfrm>
              <a:off x="3107" y="2750"/>
              <a:ext cx="75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800" dirty="0" err="1" smtClean="0">
                  <a:solidFill>
                    <a:srgbClr val="0000FF"/>
                  </a:solidFill>
                  <a:cs typeface="+mn-cs"/>
                </a:rPr>
                <a:t>Internal</a:t>
              </a:r>
              <a:r>
                <a:rPr lang="it-IT" sz="800" dirty="0">
                  <a:solidFill>
                    <a:srgbClr val="0000FF"/>
                  </a:solidFill>
                  <a:cs typeface="+mn-cs"/>
                </a:rPr>
                <a:t> </a:t>
              </a:r>
              <a:r>
                <a:rPr lang="it-IT" sz="800" dirty="0" smtClean="0">
                  <a:solidFill>
                    <a:srgbClr val="0000FF"/>
                  </a:solidFill>
                  <a:cs typeface="+mn-cs"/>
                </a:rPr>
                <a:t>Target</a:t>
              </a:r>
              <a:endParaRPr lang="it-IT" sz="800" dirty="0">
                <a:solidFill>
                  <a:srgbClr val="0000FF"/>
                </a:solidFill>
                <a:cs typeface="+mn-cs"/>
              </a:endParaRPr>
            </a:p>
            <a:p>
              <a:pPr>
                <a:defRPr/>
              </a:pPr>
              <a:r>
                <a:rPr lang="it-IT" sz="800" dirty="0">
                  <a:solidFill>
                    <a:srgbClr val="0000FF"/>
                  </a:solidFill>
                  <a:cs typeface="+mn-cs"/>
                </a:rPr>
                <a:t> </a:t>
              </a:r>
              <a:r>
                <a:rPr lang="it-IT" sz="800" dirty="0">
                  <a:solidFill>
                    <a:schemeClr val="accent2"/>
                  </a:solidFill>
                  <a:cs typeface="+mn-cs"/>
                </a:rPr>
                <a:t>H</a:t>
              </a:r>
              <a:r>
                <a:rPr lang="it-IT" sz="800" baseline="-25000" dirty="0">
                  <a:solidFill>
                    <a:schemeClr val="accent2"/>
                  </a:solidFill>
                  <a:cs typeface="+mn-cs"/>
                </a:rPr>
                <a:t>2</a:t>
              </a:r>
              <a:r>
                <a:rPr lang="it-IT" sz="800" dirty="0">
                  <a:solidFill>
                    <a:schemeClr val="accent2"/>
                  </a:solidFill>
                  <a:cs typeface="+mn-cs"/>
                </a:rPr>
                <a:t> (</a:t>
              </a:r>
              <a:r>
                <a:rPr lang="el-GR" sz="800" dirty="0">
                  <a:solidFill>
                    <a:schemeClr val="accent2"/>
                  </a:solidFill>
                  <a:cs typeface="+mn-cs"/>
                </a:rPr>
                <a:t>ρ</a:t>
              </a:r>
              <a:r>
                <a:rPr lang="it-IT" sz="800" dirty="0">
                  <a:solidFill>
                    <a:schemeClr val="accent2"/>
                  </a:solidFill>
                  <a:cs typeface="+mn-cs"/>
                </a:rPr>
                <a:t>=0.08 g/cm</a:t>
              </a:r>
              <a:r>
                <a:rPr lang="it-IT" sz="800" baseline="30000" dirty="0">
                  <a:solidFill>
                    <a:schemeClr val="accent2"/>
                  </a:solidFill>
                  <a:cs typeface="+mn-cs"/>
                </a:rPr>
                <a:t>2</a:t>
              </a:r>
              <a:r>
                <a:rPr lang="it-IT" sz="800" dirty="0" smtClean="0">
                  <a:solidFill>
                    <a:schemeClr val="accent2"/>
                  </a:solidFill>
                  <a:cs typeface="+mn-cs"/>
                </a:rPr>
                <a:t>)                        </a:t>
              </a:r>
              <a:endParaRPr lang="it-IT" sz="800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endParaRPr lang="it-IT" sz="800" dirty="0">
                <a:solidFill>
                  <a:schemeClr val="accent2"/>
                </a:solidFill>
                <a:cs typeface="+mn-cs"/>
              </a:endParaRPr>
            </a:p>
            <a:p>
              <a:pPr>
                <a:defRPr/>
              </a:pPr>
              <a:endParaRPr lang="el-GR" sz="800" dirty="0">
                <a:solidFill>
                  <a:schemeClr val="accent2"/>
                </a:solidFill>
                <a:cs typeface="+mn-cs"/>
              </a:endParaRPr>
            </a:p>
          </p:txBody>
        </p:sp>
        <p:grpSp>
          <p:nvGrpSpPr>
            <p:cNvPr id="16425" name="Group 88"/>
            <p:cNvGrpSpPr>
              <a:grpSpLocks/>
            </p:cNvGrpSpPr>
            <p:nvPr/>
          </p:nvGrpSpPr>
          <p:grpSpPr bwMode="auto">
            <a:xfrm>
              <a:off x="2653" y="2795"/>
              <a:ext cx="861" cy="589"/>
              <a:chOff x="4332" y="3681"/>
              <a:chExt cx="861" cy="589"/>
            </a:xfrm>
          </p:grpSpPr>
          <p:grpSp>
            <p:nvGrpSpPr>
              <p:cNvPr id="16429" name="Group 81"/>
              <p:cNvGrpSpPr>
                <a:grpSpLocks/>
              </p:cNvGrpSpPr>
              <p:nvPr/>
            </p:nvGrpSpPr>
            <p:grpSpPr bwMode="auto">
              <a:xfrm>
                <a:off x="4332" y="3832"/>
                <a:ext cx="861" cy="188"/>
                <a:chOff x="4332" y="3832"/>
                <a:chExt cx="861" cy="188"/>
              </a:xfrm>
            </p:grpSpPr>
            <p:grpSp>
              <p:nvGrpSpPr>
                <p:cNvPr id="16436" name="Group 79"/>
                <p:cNvGrpSpPr>
                  <a:grpSpLocks/>
                </p:cNvGrpSpPr>
                <p:nvPr/>
              </p:nvGrpSpPr>
              <p:grpSpPr bwMode="auto">
                <a:xfrm>
                  <a:off x="4468" y="3929"/>
                  <a:ext cx="725" cy="91"/>
                  <a:chOff x="4468" y="3929"/>
                  <a:chExt cx="725" cy="91"/>
                </a:xfrm>
              </p:grpSpPr>
              <p:sp>
                <p:nvSpPr>
                  <p:cNvPr id="28747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3929"/>
                    <a:ext cx="90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874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3929"/>
                    <a:ext cx="635" cy="9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8746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5103" y="3929"/>
                    <a:ext cx="90" cy="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874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513" y="3929"/>
                    <a:ext cx="6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875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513" y="4020"/>
                    <a:ext cx="6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2875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32" y="3832"/>
                  <a:ext cx="33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it-IT" sz="1200">
                      <a:latin typeface="VerdanaBar" charset="0"/>
                      <a:cs typeface="+mn-cs"/>
                    </a:rPr>
                    <a:t>p</a:t>
                  </a:r>
                </a:p>
              </p:txBody>
            </p:sp>
          </p:grpSp>
          <p:grpSp>
            <p:nvGrpSpPr>
              <p:cNvPr id="16430" name="Group 87"/>
              <p:cNvGrpSpPr>
                <a:grpSpLocks/>
              </p:cNvGrpSpPr>
              <p:nvPr/>
            </p:nvGrpSpPr>
            <p:grpSpPr bwMode="auto">
              <a:xfrm>
                <a:off x="4740" y="3681"/>
                <a:ext cx="45" cy="589"/>
                <a:chOff x="5420" y="3385"/>
                <a:chExt cx="45" cy="589"/>
              </a:xfrm>
            </p:grpSpPr>
            <p:sp>
              <p:nvSpPr>
                <p:cNvPr id="28754" name="Oval 82"/>
                <p:cNvSpPr>
                  <a:spLocks noChangeArrowheads="1"/>
                </p:cNvSpPr>
                <p:nvPr/>
              </p:nvSpPr>
              <p:spPr bwMode="auto">
                <a:xfrm>
                  <a:off x="5420" y="3385"/>
                  <a:ext cx="45" cy="45"/>
                </a:xfrm>
                <a:prstGeom prst="ellipse">
                  <a:avLst/>
                </a:prstGeom>
                <a:solidFill>
                  <a:srgbClr val="6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755" name="Oval 83"/>
                <p:cNvSpPr>
                  <a:spLocks noChangeArrowheads="1"/>
                </p:cNvSpPr>
                <p:nvPr/>
              </p:nvSpPr>
              <p:spPr bwMode="auto">
                <a:xfrm>
                  <a:off x="5420" y="3521"/>
                  <a:ext cx="45" cy="45"/>
                </a:xfrm>
                <a:prstGeom prst="ellipse">
                  <a:avLst/>
                </a:prstGeom>
                <a:solidFill>
                  <a:srgbClr val="6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756" name="Oval 84"/>
                <p:cNvSpPr>
                  <a:spLocks noChangeArrowheads="1"/>
                </p:cNvSpPr>
                <p:nvPr/>
              </p:nvSpPr>
              <p:spPr bwMode="auto">
                <a:xfrm>
                  <a:off x="5420" y="3657"/>
                  <a:ext cx="45" cy="45"/>
                </a:xfrm>
                <a:prstGeom prst="ellipse">
                  <a:avLst/>
                </a:prstGeom>
                <a:solidFill>
                  <a:srgbClr val="5FBD7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757" name="Oval 85"/>
                <p:cNvSpPr>
                  <a:spLocks noChangeArrowheads="1"/>
                </p:cNvSpPr>
                <p:nvPr/>
              </p:nvSpPr>
              <p:spPr bwMode="auto">
                <a:xfrm>
                  <a:off x="5420" y="3793"/>
                  <a:ext cx="45" cy="45"/>
                </a:xfrm>
                <a:prstGeom prst="ellipse">
                  <a:avLst/>
                </a:prstGeom>
                <a:solidFill>
                  <a:srgbClr val="6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758" name="Oval 86"/>
                <p:cNvSpPr>
                  <a:spLocks noChangeArrowheads="1"/>
                </p:cNvSpPr>
                <p:nvPr/>
              </p:nvSpPr>
              <p:spPr bwMode="auto">
                <a:xfrm>
                  <a:off x="5420" y="3929"/>
                  <a:ext cx="45" cy="45"/>
                </a:xfrm>
                <a:prstGeom prst="ellipse">
                  <a:avLst/>
                </a:prstGeom>
                <a:solidFill>
                  <a:srgbClr val="6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28761" name="Line 89"/>
            <p:cNvSpPr>
              <a:spLocks noChangeShapeType="1"/>
            </p:cNvSpPr>
            <p:nvPr/>
          </p:nvSpPr>
          <p:spPr bwMode="auto">
            <a:xfrm>
              <a:off x="3564" y="3037"/>
              <a:ext cx="0" cy="102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63" name="Rectangle 91"/>
            <p:cNvSpPr>
              <a:spLocks noChangeArrowheads="1"/>
            </p:cNvSpPr>
            <p:nvPr/>
          </p:nvSpPr>
          <p:spPr bwMode="auto">
            <a:xfrm>
              <a:off x="3560" y="3022"/>
              <a:ext cx="44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800">
                  <a:solidFill>
                    <a:schemeClr val="accent2"/>
                  </a:solidFill>
                  <a:cs typeface="+mn-cs"/>
                </a:rPr>
                <a:t>d = 1 mm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38336"/>
            <a:ext cx="74056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Nucleon form factor</a:t>
            </a: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13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The simplest structure function the Nucleon form-factor was considered well understood with the Rosenbluth approach (1γ exch.)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250825" y="5529263"/>
            <a:ext cx="8748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dirty="0" err="1">
                <a:latin typeface="Arial" charset="0"/>
                <a:sym typeface="Symbol" charset="0"/>
              </a:rPr>
              <a:t>Most</a:t>
            </a:r>
            <a:r>
              <a:rPr lang="it-IT" dirty="0">
                <a:latin typeface="Arial" charset="0"/>
                <a:sym typeface="Symbol" charset="0"/>
              </a:rPr>
              <a:t> </a:t>
            </a:r>
            <a:r>
              <a:rPr lang="it-IT" dirty="0" err="1">
                <a:latin typeface="Arial" charset="0"/>
                <a:sym typeface="Symbol" charset="0"/>
              </a:rPr>
              <a:t>experiments</a:t>
            </a:r>
            <a:r>
              <a:rPr lang="it-IT" dirty="0">
                <a:latin typeface="Arial" charset="0"/>
                <a:sym typeface="Symbol" charset="0"/>
              </a:rPr>
              <a:t> </a:t>
            </a:r>
            <a:r>
              <a:rPr lang="it-IT" dirty="0" err="1">
                <a:latin typeface="Arial" charset="0"/>
                <a:sym typeface="Symbol" charset="0"/>
              </a:rPr>
              <a:t>could</a:t>
            </a:r>
            <a:r>
              <a:rPr lang="it-IT" dirty="0">
                <a:latin typeface="Arial" charset="0"/>
                <a:sym typeface="Symbol" charset="0"/>
              </a:rPr>
              <a:t> </a:t>
            </a:r>
            <a:r>
              <a:rPr lang="it-IT" dirty="0" err="1">
                <a:latin typeface="Arial" charset="0"/>
                <a:sym typeface="Symbol" charset="0"/>
              </a:rPr>
              <a:t>not</a:t>
            </a:r>
            <a:r>
              <a:rPr lang="it-IT" dirty="0">
                <a:latin typeface="Arial" charset="0"/>
                <a:sym typeface="Symbol" charset="0"/>
              </a:rPr>
              <a:t> </a:t>
            </a:r>
            <a:r>
              <a:rPr lang="it-IT" dirty="0" err="1">
                <a:latin typeface="Arial" charset="0"/>
                <a:sym typeface="Symbol" charset="0"/>
              </a:rPr>
              <a:t>determine</a:t>
            </a:r>
            <a:r>
              <a:rPr lang="it-IT" dirty="0">
                <a:latin typeface="Arial" charset="0"/>
                <a:sym typeface="Symbol" charset="0"/>
              </a:rPr>
              <a:t> |G</a:t>
            </a:r>
            <a:r>
              <a:rPr lang="it-IT" baseline="-25000" dirty="0">
                <a:latin typeface="Arial" charset="0"/>
                <a:sym typeface="Symbol" charset="0"/>
              </a:rPr>
              <a:t>M</a:t>
            </a:r>
            <a:r>
              <a:rPr lang="it-IT" dirty="0">
                <a:latin typeface="Arial" charset="0"/>
                <a:sym typeface="Symbol" charset="0"/>
              </a:rPr>
              <a:t>| and |G</a:t>
            </a:r>
            <a:r>
              <a:rPr lang="it-IT" baseline="-25000" dirty="0">
                <a:latin typeface="Arial" charset="0"/>
                <a:sym typeface="Symbol" charset="0"/>
              </a:rPr>
              <a:t>E</a:t>
            </a:r>
            <a:r>
              <a:rPr lang="it-IT" dirty="0">
                <a:latin typeface="Arial" charset="0"/>
                <a:sym typeface="Symbol" charset="0"/>
              </a:rPr>
              <a:t>| </a:t>
            </a:r>
            <a:r>
              <a:rPr lang="it-IT" dirty="0" err="1">
                <a:latin typeface="Arial" charset="0"/>
                <a:sym typeface="Symbol" charset="0"/>
              </a:rPr>
              <a:t>separately</a:t>
            </a:r>
            <a:r>
              <a:rPr lang="it-IT" dirty="0">
                <a:latin typeface="Arial" charset="0"/>
                <a:sym typeface="Symbol" charset="0"/>
              </a:rPr>
              <a:t> from the </a:t>
            </a:r>
            <a:r>
              <a:rPr lang="it-IT" dirty="0" err="1">
                <a:latin typeface="Arial" charset="0"/>
                <a:sym typeface="Symbol" charset="0"/>
              </a:rPr>
              <a:t>analysis</a:t>
            </a:r>
            <a:r>
              <a:rPr lang="it-IT" dirty="0">
                <a:latin typeface="Arial" charset="0"/>
                <a:sym typeface="Symbol" charset="0"/>
              </a:rPr>
              <a:t> of the </a:t>
            </a:r>
            <a:r>
              <a:rPr lang="it-IT" dirty="0" err="1">
                <a:latin typeface="Arial" charset="0"/>
                <a:sym typeface="Symbol" charset="0"/>
              </a:rPr>
              <a:t>angular</a:t>
            </a:r>
            <a:r>
              <a:rPr lang="it-IT" dirty="0">
                <a:latin typeface="Arial" charset="0"/>
                <a:sym typeface="Symbol" charset="0"/>
              </a:rPr>
              <a:t> </a:t>
            </a:r>
            <a:r>
              <a:rPr lang="it-IT" dirty="0" err="1">
                <a:latin typeface="Arial" charset="0"/>
                <a:sym typeface="Symbol" charset="0"/>
              </a:rPr>
              <a:t>distributions</a:t>
            </a:r>
            <a:r>
              <a:rPr lang="it-IT" dirty="0">
                <a:latin typeface="Arial" charset="0"/>
                <a:sym typeface="Symbol" charset="0"/>
              </a:rPr>
              <a:t>, </a:t>
            </a:r>
            <a:r>
              <a:rPr lang="it-IT" dirty="0" err="1">
                <a:latin typeface="Arial" charset="0"/>
                <a:sym typeface="Symbol" charset="0"/>
              </a:rPr>
              <a:t>but</a:t>
            </a:r>
            <a:r>
              <a:rPr lang="it-IT" dirty="0">
                <a:latin typeface="Arial" charset="0"/>
                <a:sym typeface="Symbol" charset="0"/>
              </a:rPr>
              <a:t> </a:t>
            </a:r>
            <a:r>
              <a:rPr lang="it-IT" dirty="0" err="1">
                <a:latin typeface="Arial" charset="0"/>
                <a:sym typeface="Symbol" charset="0"/>
              </a:rPr>
              <a:t>extracted</a:t>
            </a:r>
            <a:r>
              <a:rPr lang="it-IT" dirty="0">
                <a:latin typeface="Arial" charset="0"/>
                <a:sym typeface="Symbol" charset="0"/>
              </a:rPr>
              <a:t> |G</a:t>
            </a:r>
            <a:r>
              <a:rPr lang="it-IT" baseline="-25000" dirty="0">
                <a:latin typeface="Arial" charset="0"/>
                <a:sym typeface="Symbol" charset="0"/>
              </a:rPr>
              <a:t>M</a:t>
            </a:r>
            <a:r>
              <a:rPr lang="it-IT" dirty="0">
                <a:latin typeface="Arial" charset="0"/>
                <a:sym typeface="Symbol" charset="0"/>
              </a:rPr>
              <a:t>| </a:t>
            </a:r>
            <a:r>
              <a:rPr lang="it-IT" dirty="0" err="1">
                <a:latin typeface="Arial" charset="0"/>
                <a:sym typeface="Symbol" charset="0"/>
              </a:rPr>
              <a:t>using</a:t>
            </a:r>
            <a:r>
              <a:rPr lang="it-IT" dirty="0">
                <a:latin typeface="Arial" charset="0"/>
                <a:sym typeface="Symbol" charset="0"/>
              </a:rPr>
              <a:t> the </a:t>
            </a:r>
            <a:r>
              <a:rPr lang="it-IT" dirty="0">
                <a:solidFill>
                  <a:srgbClr val="FF0000"/>
                </a:solidFill>
                <a:latin typeface="Arial" charset="0"/>
                <a:sym typeface="Symbol" charset="0"/>
              </a:rPr>
              <a:t>(</a:t>
            </a:r>
            <a:r>
              <a:rPr lang="it-IT" dirty="0" err="1">
                <a:solidFill>
                  <a:srgbClr val="FF0000"/>
                </a:solidFill>
                <a:latin typeface="Arial" charset="0"/>
                <a:sym typeface="Symbol" charset="0"/>
              </a:rPr>
              <a:t>arbitrary</a:t>
            </a:r>
            <a:r>
              <a:rPr lang="it-IT" dirty="0">
                <a:solidFill>
                  <a:srgbClr val="FF0000"/>
                </a:solidFill>
                <a:latin typeface="Arial" charset="0"/>
                <a:sym typeface="Symbol" charset="0"/>
              </a:rPr>
              <a:t>) </a:t>
            </a:r>
            <a:r>
              <a:rPr lang="it-IT" dirty="0" err="1">
                <a:solidFill>
                  <a:srgbClr val="FF0000"/>
                </a:solidFill>
                <a:latin typeface="Arial" charset="0"/>
                <a:sym typeface="Symbol" charset="0"/>
              </a:rPr>
              <a:t>assumption</a:t>
            </a:r>
            <a:r>
              <a:rPr lang="it-IT" dirty="0">
                <a:solidFill>
                  <a:srgbClr val="FF0000"/>
                </a:solidFill>
                <a:latin typeface="Arial" charset="0"/>
                <a:sym typeface="Symbol" charset="0"/>
              </a:rPr>
              <a:t>              |G</a:t>
            </a:r>
            <a:r>
              <a:rPr lang="it-IT" baseline="-25000" dirty="0">
                <a:solidFill>
                  <a:srgbClr val="FF0000"/>
                </a:solidFill>
                <a:latin typeface="Arial" charset="0"/>
                <a:sym typeface="Symbol" charset="0"/>
              </a:rPr>
              <a:t>E</a:t>
            </a:r>
            <a:r>
              <a:rPr lang="it-IT" dirty="0">
                <a:solidFill>
                  <a:srgbClr val="FF0000"/>
                </a:solidFill>
                <a:latin typeface="Arial" charset="0"/>
                <a:sym typeface="Symbol" charset="0"/>
              </a:rPr>
              <a:t>| = |G</a:t>
            </a:r>
            <a:r>
              <a:rPr lang="it-IT" baseline="-25000" dirty="0">
                <a:solidFill>
                  <a:srgbClr val="FF0000"/>
                </a:solidFill>
                <a:latin typeface="Arial" charset="0"/>
                <a:sym typeface="Symbol" charset="0"/>
              </a:rPr>
              <a:t>M</a:t>
            </a:r>
            <a:r>
              <a:rPr lang="it-IT" dirty="0">
                <a:solidFill>
                  <a:srgbClr val="FF0000"/>
                </a:solidFill>
                <a:latin typeface="Arial" charset="0"/>
                <a:sym typeface="Symbol" charset="0"/>
              </a:rPr>
              <a:t>|.</a:t>
            </a: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785813" y="2278063"/>
            <a:ext cx="3240087" cy="1438275"/>
            <a:chOff x="785813" y="1643063"/>
            <a:chExt cx="3240087" cy="1438275"/>
          </a:xfrm>
        </p:grpSpPr>
        <p:sp>
          <p:nvSpPr>
            <p:cNvPr id="40970" name="Line 5"/>
            <p:cNvSpPr>
              <a:spLocks noChangeShapeType="1"/>
            </p:cNvSpPr>
            <p:nvPr/>
          </p:nvSpPr>
          <p:spPr bwMode="auto">
            <a:xfrm>
              <a:off x="785813" y="2343150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6"/>
            <p:cNvSpPr>
              <a:spLocks noChangeShapeType="1"/>
            </p:cNvSpPr>
            <p:nvPr/>
          </p:nvSpPr>
          <p:spPr bwMode="auto">
            <a:xfrm>
              <a:off x="1793875" y="2343150"/>
              <a:ext cx="576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7"/>
            <p:cNvSpPr>
              <a:spLocks noChangeShapeType="1"/>
            </p:cNvSpPr>
            <p:nvPr/>
          </p:nvSpPr>
          <p:spPr bwMode="auto">
            <a:xfrm>
              <a:off x="2513013" y="2343150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8"/>
            <p:cNvSpPr>
              <a:spLocks noChangeShapeType="1"/>
            </p:cNvSpPr>
            <p:nvPr/>
          </p:nvSpPr>
          <p:spPr bwMode="auto">
            <a:xfrm flipH="1">
              <a:off x="3017838" y="2343150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9"/>
            <p:cNvSpPr>
              <a:spLocks noChangeShapeType="1"/>
            </p:cNvSpPr>
            <p:nvPr/>
          </p:nvSpPr>
          <p:spPr bwMode="auto">
            <a:xfrm rot="-2346683">
              <a:off x="2370138" y="1984375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0"/>
            <p:cNvSpPr>
              <a:spLocks noChangeShapeType="1"/>
            </p:cNvSpPr>
            <p:nvPr/>
          </p:nvSpPr>
          <p:spPr bwMode="auto">
            <a:xfrm rot="-2346683" flipH="1" flipV="1">
              <a:off x="1504950" y="2703513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2"/>
            <p:cNvSpPr txBox="1">
              <a:spLocks noChangeArrowheads="1"/>
            </p:cNvSpPr>
            <p:nvPr/>
          </p:nvSpPr>
          <p:spPr bwMode="auto">
            <a:xfrm>
              <a:off x="2428875" y="1643063"/>
              <a:ext cx="3284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VerdanaBar" charset="0"/>
                  <a:cs typeface="VerdanaBar" charset="0"/>
                  <a:sym typeface="Symbol" charset="0"/>
                </a:rPr>
                <a:t>p</a:t>
              </a:r>
            </a:p>
          </p:txBody>
        </p:sp>
        <p:sp>
          <p:nvSpPr>
            <p:cNvPr id="40977" name="Text Box 13"/>
            <p:cNvSpPr txBox="1">
              <a:spLocks noChangeArrowheads="1"/>
            </p:cNvSpPr>
            <p:nvPr/>
          </p:nvSpPr>
          <p:spPr bwMode="auto">
            <a:xfrm>
              <a:off x="2071688" y="2714625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Arial" charset="0"/>
                </a:rPr>
                <a:t>p</a:t>
              </a:r>
            </a:p>
          </p:txBody>
        </p:sp>
        <p:sp>
          <p:nvSpPr>
            <p:cNvPr id="40978" name="Text Box 14"/>
            <p:cNvSpPr txBox="1">
              <a:spLocks noChangeArrowheads="1"/>
            </p:cNvSpPr>
            <p:nvPr/>
          </p:nvSpPr>
          <p:spPr bwMode="auto">
            <a:xfrm>
              <a:off x="1071563" y="1857375"/>
              <a:ext cx="400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Arial" charset="0"/>
                </a:rPr>
                <a:t>e</a:t>
              </a:r>
              <a:r>
                <a:rPr lang="it-IT" sz="1800" baseline="30000">
                  <a:latin typeface="Arial" charset="0"/>
                </a:rPr>
                <a:t>+</a:t>
              </a:r>
            </a:p>
          </p:txBody>
        </p:sp>
        <p:sp>
          <p:nvSpPr>
            <p:cNvPr id="40979" name="Text Box 15"/>
            <p:cNvSpPr txBox="1">
              <a:spLocks noChangeArrowheads="1"/>
            </p:cNvSpPr>
            <p:nvPr/>
          </p:nvSpPr>
          <p:spPr bwMode="auto">
            <a:xfrm>
              <a:off x="3571875" y="1857375"/>
              <a:ext cx="361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Arial" charset="0"/>
                </a:rPr>
                <a:t>e</a:t>
              </a:r>
              <a:r>
                <a:rPr lang="it-IT" sz="1800" baseline="30000">
                  <a:latin typeface="Arial" charset="0"/>
                </a:rPr>
                <a:t>-</a:t>
              </a:r>
            </a:p>
          </p:txBody>
        </p:sp>
        <p:sp>
          <p:nvSpPr>
            <p:cNvPr id="40980" name="Text Box 16"/>
            <p:cNvSpPr txBox="1">
              <a:spLocks noChangeArrowheads="1"/>
            </p:cNvSpPr>
            <p:nvPr/>
          </p:nvSpPr>
          <p:spPr bwMode="auto">
            <a:xfrm>
              <a:off x="1793875" y="2343150"/>
              <a:ext cx="361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Arial" charset="0"/>
                  <a:sym typeface="Symbol" charset="0"/>
                </a:rPr>
                <a:t></a:t>
              </a:r>
              <a:r>
                <a:rPr lang="it-IT" sz="1800" baseline="30000">
                  <a:latin typeface="Arial" charset="0"/>
                  <a:sym typeface="Symbol" charset="0"/>
                </a:rPr>
                <a:t>*</a:t>
              </a:r>
            </a:p>
          </p:txBody>
        </p:sp>
        <p:sp>
          <p:nvSpPr>
            <p:cNvPr id="40981" name="Arc 11"/>
            <p:cNvSpPr>
              <a:spLocks/>
            </p:cNvSpPr>
            <p:nvPr/>
          </p:nvSpPr>
          <p:spPr bwMode="auto">
            <a:xfrm flipH="1" flipV="1">
              <a:off x="2143125" y="2357438"/>
              <a:ext cx="73025" cy="215900"/>
            </a:xfrm>
            <a:custGeom>
              <a:avLst/>
              <a:gdLst>
                <a:gd name="T0" fmla="*/ 0 w 21600"/>
                <a:gd name="T1" fmla="*/ 0 h 21600"/>
                <a:gd name="T2" fmla="*/ 9539874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238375"/>
            <a:ext cx="27336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6" name="Object 10"/>
          <p:cNvGraphicFramePr>
            <a:graphicFrameLocks noChangeAspect="1"/>
          </p:cNvGraphicFramePr>
          <p:nvPr/>
        </p:nvGraphicFramePr>
        <p:xfrm>
          <a:off x="7572375" y="2738438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5" name="Equation" r:id="rId4" imgW="1307532" imgH="444307" progId="Equation.3">
                  <p:embed/>
                </p:oleObj>
              </mc:Choice>
              <mc:Fallback>
                <p:oleObj name="Equation" r:id="rId4" imgW="1307532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738438"/>
                        <a:ext cx="1308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6"/>
          <p:cNvGraphicFramePr>
            <a:graphicFrameLocks noChangeAspect="1"/>
          </p:cNvGraphicFramePr>
          <p:nvPr/>
        </p:nvGraphicFramePr>
        <p:xfrm>
          <a:off x="928688" y="4346575"/>
          <a:ext cx="67754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" name="Equation" r:id="rId6" imgW="7200900" imgH="939800" progId="Equation.3">
                  <p:embed/>
                </p:oleObj>
              </mc:Choice>
              <mc:Fallback>
                <p:oleObj name="Equation" r:id="rId6" imgW="7200900" imgH="93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346575"/>
                        <a:ext cx="6775450" cy="882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Box 27"/>
          <p:cNvSpPr txBox="1">
            <a:spLocks noChangeArrowheads="1"/>
          </p:cNvSpPr>
          <p:nvPr/>
        </p:nvSpPr>
        <p:spPr bwMode="auto">
          <a:xfrm>
            <a:off x="1258888" y="38608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</a:rPr>
              <a:t>time-like q</a:t>
            </a:r>
            <a:r>
              <a:rPr lang="en-US" sz="1800" baseline="30000">
                <a:solidFill>
                  <a:srgbClr val="3366FF"/>
                </a:solidFill>
              </a:rPr>
              <a:t>2</a:t>
            </a:r>
            <a:r>
              <a:rPr lang="en-US" sz="1800">
                <a:solidFill>
                  <a:srgbClr val="3366FF"/>
                </a:solidFill>
              </a:rPr>
              <a:t> &gt;0</a:t>
            </a:r>
          </a:p>
        </p:txBody>
      </p:sp>
      <p:sp>
        <p:nvSpPr>
          <p:cNvPr id="40969" name="TextBox 28"/>
          <p:cNvSpPr txBox="1">
            <a:spLocks noChangeArrowheads="1"/>
          </p:cNvSpPr>
          <p:nvPr/>
        </p:nvSpPr>
        <p:spPr bwMode="auto">
          <a:xfrm>
            <a:off x="5508625" y="3860800"/>
            <a:ext cx="213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</a:rPr>
              <a:t>space-like q</a:t>
            </a:r>
            <a:r>
              <a:rPr lang="en-US" sz="1800" baseline="30000">
                <a:solidFill>
                  <a:srgbClr val="3366FF"/>
                </a:solidFill>
              </a:rPr>
              <a:t>2</a:t>
            </a:r>
            <a:r>
              <a:rPr lang="en-US" sz="1800">
                <a:solidFill>
                  <a:srgbClr val="3366FF"/>
                </a:solidFill>
              </a:rPr>
              <a:t> &lt;0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4825" y="44450"/>
            <a:ext cx="8963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Nucleon </a:t>
            </a:r>
            <a:r>
              <a:rPr lang="en-US" sz="32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ff</a:t>
            </a: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in the space-like region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752600"/>
            <a:ext cx="5067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ttangolo 3"/>
          <p:cNvSpPr>
            <a:spLocks noChangeArrowheads="1"/>
          </p:cNvSpPr>
          <p:nvPr/>
        </p:nvSpPr>
        <p:spPr bwMode="auto">
          <a:xfrm>
            <a:off x="4572000" y="134143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Data on the ratio G</a:t>
            </a:r>
            <a:r>
              <a:rPr lang="en-US" baseline="-25000"/>
              <a:t>E</a:t>
            </a:r>
            <a:r>
              <a:rPr lang="en-US"/>
              <a:t>/G</a:t>
            </a:r>
            <a:r>
              <a:rPr lang="en-US" baseline="-25000"/>
              <a:t>M</a:t>
            </a:r>
            <a:r>
              <a:rPr lang="en-US"/>
              <a:t> for the proton including the older Rosenbluth separation data (</a:t>
            </a:r>
            <a:r>
              <a:rPr lang="en-US">
                <a:solidFill>
                  <a:srgbClr val="FF0000"/>
                </a:solidFill>
              </a:rPr>
              <a:t>crosses</a:t>
            </a:r>
            <a:r>
              <a:rPr lang="en-US"/>
              <a:t>), most recent JLab Rosenbluth separation data (filled circles),</a:t>
            </a:r>
          </a:p>
          <a:p>
            <a:r>
              <a:rPr lang="en-US"/>
              <a:t>and polarization transfer data (</a:t>
            </a:r>
            <a:r>
              <a:rPr lang="en-US">
                <a:solidFill>
                  <a:srgbClr val="0033CC"/>
                </a:solidFill>
              </a:rPr>
              <a:t>triangles</a:t>
            </a:r>
            <a:r>
              <a:rPr lang="en-US"/>
              <a:t>)</a:t>
            </a:r>
          </a:p>
        </p:txBody>
      </p:sp>
      <p:sp>
        <p:nvSpPr>
          <p:cNvPr id="41988" name="CasellaDiTesto 4"/>
          <p:cNvSpPr txBox="1">
            <a:spLocks noChangeArrowheads="1"/>
          </p:cNvSpPr>
          <p:nvPr/>
        </p:nvSpPr>
        <p:spPr bwMode="auto">
          <a:xfrm>
            <a:off x="285750" y="5753100"/>
            <a:ext cx="821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The old  assumption                              seems no more valid </a:t>
            </a:r>
          </a:p>
        </p:txBody>
      </p:sp>
      <p:graphicFrame>
        <p:nvGraphicFramePr>
          <p:cNvPr id="41989" name="Object 3"/>
          <p:cNvGraphicFramePr>
            <a:graphicFrameLocks noChangeAspect="1"/>
          </p:cNvGraphicFramePr>
          <p:nvPr/>
        </p:nvGraphicFramePr>
        <p:xfrm>
          <a:off x="2420938" y="5487988"/>
          <a:ext cx="2017712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" name="Equation" r:id="rId4" imgW="1269449" imgH="952087" progId="Equation.DSMT4">
                  <p:embed/>
                </p:oleObj>
              </mc:Choice>
              <mc:Fallback>
                <p:oleObj name="Equation" r:id="rId4" imgW="1269449" imgH="95208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5487988"/>
                        <a:ext cx="2017712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CasellaDiTesto 6"/>
          <p:cNvSpPr txBox="1">
            <a:spLocks noChangeArrowheads="1"/>
          </p:cNvSpPr>
          <p:nvPr/>
        </p:nvSpPr>
        <p:spPr bwMode="auto">
          <a:xfrm>
            <a:off x="4786313" y="3500438"/>
            <a:ext cx="3786187" cy="120015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Forte" charset="0"/>
              </a:rPr>
              <a:t>New Jlab data have been obtained with the recoil polarization method</a:t>
            </a:r>
          </a:p>
          <a:p>
            <a:pPr eaLnBrk="1" hangingPunct="1"/>
            <a:r>
              <a:rPr lang="en-US" sz="1800">
                <a:latin typeface="Forte" charset="0"/>
              </a:rPr>
              <a:t>stating that:</a:t>
            </a:r>
          </a:p>
          <a:p>
            <a:pPr eaLnBrk="1" hangingPunct="1"/>
            <a:endParaRPr lang="en-US" sz="1800">
              <a:latin typeface="Forte" charset="0"/>
            </a:endParaRPr>
          </a:p>
        </p:txBody>
      </p:sp>
      <p:sp>
        <p:nvSpPr>
          <p:cNvPr id="41991" name="CasellaDiTesto 7"/>
          <p:cNvSpPr txBox="1">
            <a:spLocks noChangeArrowheads="1"/>
          </p:cNvSpPr>
          <p:nvPr/>
        </p:nvSpPr>
        <p:spPr bwMode="auto">
          <a:xfrm>
            <a:off x="3429000" y="4786313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33CC"/>
                </a:solidFill>
                <a:latin typeface="Arial" charset="0"/>
              </a:rPr>
              <a:t>PRL 94 142301 (2005)</a:t>
            </a:r>
          </a:p>
        </p:txBody>
      </p:sp>
      <p:graphicFrame>
        <p:nvGraphicFramePr>
          <p:cNvPr id="41992" name="Object 4"/>
          <p:cNvGraphicFramePr>
            <a:graphicFrameLocks noChangeAspect="1"/>
          </p:cNvGraphicFramePr>
          <p:nvPr/>
        </p:nvGraphicFramePr>
        <p:xfrm>
          <a:off x="6286500" y="4071938"/>
          <a:ext cx="221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Equation" r:id="rId6" imgW="1676400" imgH="431800" progId="Equation.DSMT4">
                  <p:embed/>
                </p:oleObj>
              </mc:Choice>
              <mc:Fallback>
                <p:oleObj name="Equation" r:id="rId6" imgW="1676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071938"/>
                        <a:ext cx="2219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auto">
          <a:xfrm>
            <a:off x="357188" y="1557338"/>
            <a:ext cx="8572500" cy="4514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dirty="0"/>
              <a:t>|G</a:t>
            </a:r>
            <a:r>
              <a:rPr lang="en-US" baseline="-25000" dirty="0"/>
              <a:t>E</a:t>
            </a:r>
            <a:r>
              <a:rPr lang="en-US" dirty="0"/>
              <a:t>| and |G</a:t>
            </a:r>
            <a:r>
              <a:rPr lang="en-US" baseline="-25000" dirty="0"/>
              <a:t>M</a:t>
            </a:r>
            <a:r>
              <a:rPr lang="en-US" dirty="0"/>
              <a:t>| in the Time-Like region can be determined by the reactions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dirty="0" err="1">
                <a:latin typeface="VerdanaBar" charset="0"/>
                <a:cs typeface="VerdanaBar" charset="0"/>
                <a:sym typeface="Wingdings" charset="0"/>
              </a:rPr>
              <a:t>p</a:t>
            </a:r>
            <a:r>
              <a:rPr lang="en-US" dirty="0" err="1">
                <a:sym typeface="Wingdings" charset="0"/>
              </a:rPr>
              <a:t>p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cs typeface="Arial" charset="0"/>
                <a:sym typeface="Symbol" charset="0"/>
              </a:rPr>
              <a:t>↔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</a:t>
            </a:r>
            <a:r>
              <a:rPr lang="en-US" baseline="30000" dirty="0" err="1">
                <a:sym typeface="Symbol" charset="0"/>
              </a:rPr>
              <a:t>+</a:t>
            </a:r>
            <a:r>
              <a:rPr lang="en-US" dirty="0" err="1">
                <a:sym typeface="Symbol" charset="0"/>
              </a:rPr>
              <a:t>e</a:t>
            </a:r>
            <a:r>
              <a:rPr lang="en-US" b="1" baseline="30000" dirty="0">
                <a:sym typeface="Symbol" charset="0"/>
              </a:rPr>
              <a:t>-</a:t>
            </a:r>
            <a:endParaRPr lang="en-US" b="1" dirty="0"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dirty="0">
                <a:sym typeface="Symbol" charset="0"/>
              </a:rPr>
              <a:t>Presently statistics is limited </a:t>
            </a:r>
            <a:r>
              <a:rPr lang="en-US" dirty="0">
                <a:sym typeface="Wingdings" charset="0"/>
              </a:rPr>
              <a:t> no real </a:t>
            </a:r>
            <a:r>
              <a:rPr lang="en-US" dirty="0">
                <a:sym typeface="Symbol" charset="0"/>
              </a:rPr>
              <a:t>separation   |</a:t>
            </a:r>
            <a:r>
              <a:rPr lang="en-US" dirty="0"/>
              <a:t>G</a:t>
            </a:r>
            <a:r>
              <a:rPr lang="en-US" baseline="-25000" dirty="0"/>
              <a:t>E</a:t>
            </a:r>
            <a:r>
              <a:rPr lang="en-US" dirty="0"/>
              <a:t>|/ |G</a:t>
            </a:r>
            <a:r>
              <a:rPr lang="en-US" baseline="-25000" dirty="0"/>
              <a:t>M</a:t>
            </a:r>
            <a:r>
              <a:rPr lang="en-US" dirty="0"/>
              <a:t>|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dirty="0"/>
              <a:t>|G</a:t>
            </a:r>
            <a:r>
              <a:rPr lang="en-US" baseline="-25000" dirty="0"/>
              <a:t>M</a:t>
            </a:r>
            <a:r>
              <a:rPr lang="en-US" dirty="0"/>
              <a:t>| extracted assuming</a:t>
            </a:r>
            <a:r>
              <a:rPr lang="en-US" dirty="0">
                <a:sym typeface="Symbol" charset="0"/>
              </a:rPr>
              <a:t> |G</a:t>
            </a:r>
            <a:r>
              <a:rPr lang="en-US" baseline="-25000" dirty="0">
                <a:sym typeface="Symbol" charset="0"/>
              </a:rPr>
              <a:t>E</a:t>
            </a:r>
            <a:r>
              <a:rPr lang="en-US" dirty="0">
                <a:sym typeface="Symbol" charset="0"/>
              </a:rPr>
              <a:t>| = |G</a:t>
            </a:r>
            <a:r>
              <a:rPr lang="en-US" baseline="-25000" dirty="0">
                <a:sym typeface="Symbol" charset="0"/>
              </a:rPr>
              <a:t>M</a:t>
            </a:r>
            <a:r>
              <a:rPr lang="en-US" dirty="0">
                <a:sym typeface="Symbol" charset="0"/>
              </a:rPr>
              <a:t>| (true at threshold)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in Time-Like region is today unknown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dirty="0">
                <a:sym typeface="Symbol" charset="0"/>
              </a:rPr>
              <a:t>Recent data from </a:t>
            </a:r>
            <a:r>
              <a:rPr lang="en-US" dirty="0" err="1">
                <a:sym typeface="Symbol" charset="0"/>
              </a:rPr>
              <a:t>BaBar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ym typeface="Wingdings" charset="0"/>
              </a:rPr>
              <a:t> extraction of the ratio     R = </a:t>
            </a:r>
            <a:r>
              <a:rPr lang="en-US" dirty="0">
                <a:sym typeface="Symbol" charset="0"/>
              </a:rPr>
              <a:t> |G</a:t>
            </a:r>
            <a:r>
              <a:rPr lang="en-US" baseline="-25000" dirty="0">
                <a:sym typeface="Symbol" charset="0"/>
              </a:rPr>
              <a:t>E</a:t>
            </a:r>
            <a:r>
              <a:rPr lang="en-US" dirty="0">
                <a:sym typeface="Symbol" charset="0"/>
              </a:rPr>
              <a:t>|/ |G</a:t>
            </a:r>
            <a:r>
              <a:rPr lang="en-US" baseline="-25000" dirty="0">
                <a:sym typeface="Symbol" charset="0"/>
              </a:rPr>
              <a:t>M</a:t>
            </a:r>
            <a:r>
              <a:rPr lang="en-US" dirty="0">
                <a:sym typeface="Symbol" charset="0"/>
              </a:rPr>
              <a:t>| through the ISR  method                (</a:t>
            </a:r>
            <a:r>
              <a:rPr lang="en-US" dirty="0" err="1">
                <a:sym typeface="Symbol" charset="0"/>
              </a:rPr>
              <a:t>e</a:t>
            </a:r>
            <a:r>
              <a:rPr lang="en-US" baseline="30000" dirty="0" err="1">
                <a:sym typeface="Symbol" charset="0"/>
              </a:rPr>
              <a:t>+</a:t>
            </a:r>
            <a:r>
              <a:rPr lang="en-US" dirty="0" err="1">
                <a:sym typeface="Symbol" charset="0"/>
              </a:rPr>
              <a:t>e</a:t>
            </a:r>
            <a:r>
              <a:rPr lang="en-US" b="1" baseline="30000" dirty="0">
                <a:sym typeface="Symbol" charset="0"/>
              </a:rPr>
              <a:t>-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b="1" i="1" dirty="0" err="1" smtClean="0">
                <a:latin typeface="Symbol" charset="0"/>
                <a:cs typeface="Symbol" charset="0"/>
                <a:sym typeface="Wingdings" charset="0"/>
              </a:rPr>
              <a:t>g</a:t>
            </a:r>
            <a:r>
              <a:rPr lang="en-US" dirty="0" err="1">
                <a:latin typeface="VerdanaBar" charset="0"/>
                <a:cs typeface="VerdanaBar" charset="0"/>
                <a:sym typeface="Wingdings" charset="0"/>
              </a:rPr>
              <a:t>p</a:t>
            </a:r>
            <a:r>
              <a:rPr lang="en-US" dirty="0" err="1" smtClean="0">
                <a:sym typeface="Wingdings" charset="0"/>
              </a:rPr>
              <a:t>p</a:t>
            </a:r>
            <a:r>
              <a:rPr lang="en-US" dirty="0">
                <a:sym typeface="Wingdings" charset="0"/>
              </a:rPr>
              <a:t>) (q</a:t>
            </a:r>
            <a:r>
              <a:rPr lang="en-US" baseline="30000" dirty="0">
                <a:sym typeface="Wingdings" charset="0"/>
              </a:rPr>
              <a:t>2</a:t>
            </a:r>
            <a:r>
              <a:rPr lang="en-US" dirty="0">
                <a:sym typeface="Wingdings" charset="0"/>
              </a:rPr>
              <a:t>&lt;7 (</a:t>
            </a:r>
            <a:r>
              <a:rPr lang="en-US" dirty="0" err="1">
                <a:sym typeface="Wingdings" charset="0"/>
              </a:rPr>
              <a:t>GeV</a:t>
            </a:r>
            <a:r>
              <a:rPr lang="en-US" dirty="0">
                <a:sym typeface="Wingdings" charset="0"/>
              </a:rPr>
              <a:t>/c)</a:t>
            </a:r>
            <a:r>
              <a:rPr lang="en-US" baseline="30000" dirty="0">
                <a:sym typeface="Wingdings" charset="0"/>
              </a:rPr>
              <a:t>2</a:t>
            </a:r>
            <a:r>
              <a:rPr lang="en-US" dirty="0">
                <a:sym typeface="Wingdings" charset="0"/>
              </a:rPr>
              <a:t>)</a:t>
            </a:r>
            <a:endParaRPr lang="en-US" baseline="30000" dirty="0">
              <a:sym typeface="Wingdings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4825" y="44450"/>
            <a:ext cx="8963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Nucleon </a:t>
            </a:r>
            <a:r>
              <a:rPr lang="en-US" sz="32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ff</a:t>
            </a: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in the time-like region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33388" y="1608138"/>
            <a:ext cx="7924800" cy="4321175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Separate measurement of  |G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| et |G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|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Precisions on the ratio </a:t>
            </a:r>
            <a:r>
              <a:rPr lang="en-US" sz="2400" dirty="0" smtClean="0">
                <a:solidFill>
                  <a:srgbClr val="FF3300"/>
                </a:solidFill>
              </a:rPr>
              <a:t>R=|G</a:t>
            </a:r>
            <a:r>
              <a:rPr lang="en-US" sz="2400" baseline="-25000" dirty="0" smtClean="0">
                <a:solidFill>
                  <a:srgbClr val="FF3300"/>
                </a:solidFill>
              </a:rPr>
              <a:t>E</a:t>
            </a:r>
            <a:r>
              <a:rPr lang="en-US" sz="2400" dirty="0" smtClean="0">
                <a:solidFill>
                  <a:srgbClr val="FF3300"/>
                </a:solidFill>
              </a:rPr>
              <a:t>|/|G</a:t>
            </a:r>
            <a:r>
              <a:rPr lang="en-US" sz="2400" baseline="-25000" dirty="0" smtClean="0">
                <a:solidFill>
                  <a:srgbClr val="FF3300"/>
                </a:solidFill>
              </a:rPr>
              <a:t>M</a:t>
            </a:r>
            <a:r>
              <a:rPr lang="en-US" sz="2400" dirty="0" smtClean="0">
                <a:solidFill>
                  <a:srgbClr val="FF3300"/>
                </a:solidFill>
              </a:rPr>
              <a:t>|</a:t>
            </a:r>
            <a:r>
              <a:rPr lang="en-US" sz="2400" dirty="0" smtClean="0"/>
              <a:t> and </a:t>
            </a:r>
            <a:r>
              <a:rPr lang="en-US" sz="2400" b="1" dirty="0" err="1" smtClean="0">
                <a:latin typeface="Symbol" charset="2"/>
                <a:cs typeface="Symbol" charset="2"/>
              </a:rPr>
              <a:t>s</a:t>
            </a:r>
            <a:r>
              <a:rPr lang="en-US" sz="2400" b="1" baseline="-25000" dirty="0" err="1" smtClean="0"/>
              <a:t>R</a:t>
            </a:r>
            <a:endParaRPr lang="en-US" sz="2400" b="1" baseline="-25000" dirty="0" smtClean="0"/>
          </a:p>
          <a:p>
            <a:pPr lvl="1">
              <a:lnSpc>
                <a:spcPct val="80000"/>
              </a:lnSpc>
              <a:defRPr/>
            </a:pPr>
            <a:r>
              <a:rPr lang="en-US" b="1" dirty="0">
                <a:solidFill>
                  <a:srgbClr val="FF0066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0066"/>
                </a:solidFill>
              </a:rPr>
              <a:t>R/R &lt;1%</a:t>
            </a:r>
            <a:r>
              <a:rPr lang="en-US" dirty="0" smtClean="0"/>
              <a:t>  at low Q</a:t>
            </a:r>
            <a:r>
              <a:rPr lang="en-US" baseline="30000" dirty="0" smtClean="0"/>
              <a:t>2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66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0066"/>
                </a:solidFill>
              </a:rPr>
              <a:t>R/R = 10%</a:t>
            </a:r>
            <a:r>
              <a:rPr lang="en-US" dirty="0" smtClean="0"/>
              <a:t>  at Q</a:t>
            </a:r>
            <a:r>
              <a:rPr lang="en-US" baseline="30000" dirty="0" smtClean="0"/>
              <a:t>2</a:t>
            </a:r>
            <a:r>
              <a:rPr lang="en-US" dirty="0" smtClean="0"/>
              <a:t>=10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Separation possible up to Q</a:t>
            </a:r>
            <a:r>
              <a:rPr lang="en-US" baseline="30000" dirty="0" smtClean="0"/>
              <a:t>2</a:t>
            </a:r>
            <a:r>
              <a:rPr lang="en-US" dirty="0" smtClean="0"/>
              <a:t>=15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r>
              <a:rPr lang="en-US" baseline="30000" dirty="0" smtClean="0"/>
              <a:t>2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Test of the 1 </a:t>
            </a:r>
            <a:r>
              <a:rPr lang="en-US" sz="2400" b="1" i="1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 hypothesis (symmetry of the angular distribution)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Measure |G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| up to </a:t>
            </a:r>
            <a:r>
              <a:rPr lang="en-US" sz="2400" dirty="0" smtClean="0">
                <a:solidFill>
                  <a:srgbClr val="FF0066"/>
                </a:solidFill>
              </a:rPr>
              <a:t>Q</a:t>
            </a:r>
            <a:r>
              <a:rPr lang="en-US" sz="2400" baseline="30000" dirty="0" smtClean="0">
                <a:solidFill>
                  <a:srgbClr val="FF0066"/>
                </a:solidFill>
              </a:rPr>
              <a:t>2</a:t>
            </a:r>
            <a:r>
              <a:rPr lang="en-US" sz="2400" dirty="0" smtClean="0">
                <a:solidFill>
                  <a:srgbClr val="FF0066"/>
                </a:solidFill>
              </a:rPr>
              <a:t>=25 (</a:t>
            </a:r>
            <a:r>
              <a:rPr lang="en-US" sz="2400" dirty="0" err="1" smtClean="0">
                <a:solidFill>
                  <a:srgbClr val="FF0066"/>
                </a:solidFill>
              </a:rPr>
              <a:t>GeV</a:t>
            </a:r>
            <a:r>
              <a:rPr lang="en-US" sz="2400" dirty="0" smtClean="0">
                <a:solidFill>
                  <a:srgbClr val="FF0066"/>
                </a:solidFill>
              </a:rPr>
              <a:t>/c)</a:t>
            </a:r>
            <a:r>
              <a:rPr lang="en-US" sz="2400" baseline="30000" dirty="0" smtClean="0">
                <a:solidFill>
                  <a:srgbClr val="FF0066"/>
                </a:solidFill>
              </a:rPr>
              <a:t>2</a:t>
            </a:r>
          </a:p>
          <a:p>
            <a:pPr>
              <a:lnSpc>
                <a:spcPct val="80000"/>
              </a:lnSpc>
              <a:defRPr/>
            </a:pPr>
            <a:endParaRPr lang="en-US" sz="2400" baseline="30000" dirty="0" smtClean="0">
              <a:solidFill>
                <a:srgbClr val="FF0066"/>
              </a:solidFill>
            </a:endParaRP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 2" charset="0"/>
              <a:buNone/>
              <a:defRPr/>
            </a:pPr>
            <a:endParaRPr lang="en-US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4825" y="44450"/>
            <a:ext cx="8963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PANDA plans for the </a:t>
            </a:r>
            <a:r>
              <a:rPr lang="en-US" sz="32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ff</a:t>
            </a:r>
            <a:endParaRPr lang="en-US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88925" y="1125538"/>
            <a:ext cx="3275013" cy="330200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320" indent="-274320" fontAlgn="auto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~100 days, </a:t>
            </a:r>
            <a:r>
              <a:rPr lang="en-US" sz="1800" b="1" dirty="0" smtClean="0">
                <a:solidFill>
                  <a:srgbClr val="000099"/>
                </a:solidFill>
                <a:latin typeface="Monotype Corsiva" pitchFamily="66" charset="0"/>
              </a:rPr>
              <a:t>L</a:t>
            </a:r>
            <a:r>
              <a:rPr lang="en-US" sz="1800" b="1" dirty="0" smtClean="0">
                <a:solidFill>
                  <a:srgbClr val="000099"/>
                </a:solidFill>
              </a:rPr>
              <a:t> = 2. 10</a:t>
            </a:r>
            <a:r>
              <a:rPr lang="en-US" sz="1800" b="1" baseline="30000" dirty="0" smtClean="0">
                <a:solidFill>
                  <a:srgbClr val="000099"/>
                </a:solidFill>
              </a:rPr>
              <a:t>32</a:t>
            </a:r>
            <a:r>
              <a:rPr lang="en-US" sz="1800" b="1" dirty="0" smtClean="0">
                <a:solidFill>
                  <a:srgbClr val="000099"/>
                </a:solidFill>
              </a:rPr>
              <a:t> cm</a:t>
            </a:r>
            <a:r>
              <a:rPr lang="en-US" sz="1800" b="1" baseline="30000" dirty="0" smtClean="0">
                <a:solidFill>
                  <a:srgbClr val="000099"/>
                </a:solidFill>
              </a:rPr>
              <a:t>-2</a:t>
            </a:r>
            <a:r>
              <a:rPr lang="en-US" sz="1800" b="1" dirty="0" smtClean="0">
                <a:solidFill>
                  <a:srgbClr val="000099"/>
                </a:solidFill>
              </a:rPr>
              <a:t>s</a:t>
            </a:r>
            <a:r>
              <a:rPr lang="en-US" sz="1800" b="1" baseline="30000" dirty="0" smtClean="0">
                <a:solidFill>
                  <a:srgbClr val="000099"/>
                </a:solidFill>
              </a:rPr>
              <a:t>-1</a:t>
            </a:r>
          </a:p>
        </p:txBody>
      </p:sp>
      <p:sp>
        <p:nvSpPr>
          <p:cNvPr id="45058" name="Text Box 16"/>
          <p:cNvSpPr txBox="1">
            <a:spLocks noChangeArrowheads="1"/>
          </p:cNvSpPr>
          <p:nvPr/>
        </p:nvSpPr>
        <p:spPr bwMode="auto">
          <a:xfrm>
            <a:off x="250825" y="1484313"/>
            <a:ext cx="8066088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>
                <a:latin typeface="Arial" charset="0"/>
              </a:rPr>
              <a:t>d</a:t>
            </a:r>
            <a:r>
              <a:rPr lang="fr-FR" b="1">
                <a:latin typeface="Symbol" charset="0"/>
              </a:rPr>
              <a:t>s</a:t>
            </a:r>
            <a:r>
              <a:rPr lang="fr-FR" b="1">
                <a:latin typeface="Arial" charset="0"/>
              </a:rPr>
              <a:t>/d</a:t>
            </a:r>
            <a:r>
              <a:rPr lang="fr-FR" b="1">
                <a:latin typeface="Symbol" charset="0"/>
              </a:rPr>
              <a:t>W</a:t>
            </a:r>
            <a:r>
              <a:rPr lang="fr-FR" b="1">
                <a:latin typeface="Arial" charset="0"/>
              </a:rPr>
              <a:t> </a:t>
            </a:r>
            <a:r>
              <a:rPr lang="fr-FR" b="1">
                <a:latin typeface="Arial" charset="0"/>
                <a:sym typeface="Symbol" charset="0"/>
              </a:rPr>
              <a:t></a:t>
            </a:r>
            <a:r>
              <a:rPr lang="fr-FR" b="1">
                <a:latin typeface="Arial" charset="0"/>
              </a:rPr>
              <a:t> [ </a:t>
            </a:r>
            <a:r>
              <a:rPr lang="fr-FR" b="1">
                <a:solidFill>
                  <a:srgbClr val="0033CC"/>
                </a:solidFill>
                <a:latin typeface="Arial" charset="0"/>
                <a:sym typeface="Symbol" charset="0"/>
              </a:rPr>
              <a:t>|G</a:t>
            </a:r>
            <a:r>
              <a:rPr lang="fr-FR" b="1" baseline="-25000">
                <a:solidFill>
                  <a:srgbClr val="0033CC"/>
                </a:solidFill>
                <a:latin typeface="Arial" charset="0"/>
                <a:sym typeface="Symbol" charset="0"/>
              </a:rPr>
              <a:t>M</a:t>
            </a:r>
            <a:r>
              <a:rPr lang="fr-FR" b="1">
                <a:solidFill>
                  <a:srgbClr val="0033CC"/>
                </a:solidFill>
                <a:latin typeface="Arial" charset="0"/>
                <a:sym typeface="Symbol" charset="0"/>
              </a:rPr>
              <a:t>(q</a:t>
            </a:r>
            <a:r>
              <a:rPr lang="fr-FR" b="1" baseline="30000">
                <a:solidFill>
                  <a:srgbClr val="0033CC"/>
                </a:solidFill>
                <a:latin typeface="Arial" charset="0"/>
                <a:sym typeface="Symbol" charset="0"/>
              </a:rPr>
              <a:t>2</a:t>
            </a:r>
            <a:r>
              <a:rPr lang="fr-FR" b="1">
                <a:solidFill>
                  <a:srgbClr val="0033CC"/>
                </a:solidFill>
                <a:latin typeface="Arial" charset="0"/>
                <a:sym typeface="Symbol" charset="0"/>
              </a:rPr>
              <a:t>)|</a:t>
            </a:r>
            <a:r>
              <a:rPr lang="fr-FR" b="1" baseline="30000">
                <a:latin typeface="Arial" charset="0"/>
                <a:sym typeface="Symbol" charset="0"/>
              </a:rPr>
              <a:t>2</a:t>
            </a:r>
            <a:r>
              <a:rPr lang="fr-FR" b="1">
                <a:latin typeface="Arial" charset="0"/>
                <a:sym typeface="Symbol" charset="0"/>
              </a:rPr>
              <a:t>(1+cos</a:t>
            </a:r>
            <a:r>
              <a:rPr lang="fr-FR" b="1" baseline="30000">
                <a:latin typeface="Arial" charset="0"/>
                <a:sym typeface="Symbol" charset="0"/>
              </a:rPr>
              <a:t>2</a:t>
            </a:r>
            <a:r>
              <a:rPr lang="fr-FR" b="1">
                <a:latin typeface="Symbol" charset="0"/>
                <a:sym typeface="Symbol" charset="0"/>
              </a:rPr>
              <a:t>q</a:t>
            </a:r>
            <a:r>
              <a:rPr lang="fr-FR" b="1">
                <a:latin typeface="Arial" charset="0"/>
                <a:sym typeface="Symbol" charset="0"/>
              </a:rPr>
              <a:t>)+4m</a:t>
            </a:r>
            <a:r>
              <a:rPr lang="fr-FR" b="1" baseline="-25000">
                <a:latin typeface="Arial" charset="0"/>
                <a:sym typeface="Symbol" charset="0"/>
              </a:rPr>
              <a:t>N</a:t>
            </a:r>
            <a:r>
              <a:rPr lang="fr-FR" b="1" baseline="30000">
                <a:latin typeface="Arial" charset="0"/>
                <a:sym typeface="Symbol" charset="0"/>
              </a:rPr>
              <a:t>2</a:t>
            </a:r>
            <a:r>
              <a:rPr lang="fr-FR" b="1">
                <a:latin typeface="Arial" charset="0"/>
                <a:sym typeface="Symbol" charset="0"/>
              </a:rPr>
              <a:t>/q</a:t>
            </a:r>
            <a:r>
              <a:rPr lang="fr-FR" b="1" baseline="30000">
                <a:latin typeface="Arial" charset="0"/>
                <a:sym typeface="Symbol" charset="0"/>
              </a:rPr>
              <a:t>2 </a:t>
            </a:r>
            <a:r>
              <a:rPr lang="fr-FR" b="1">
                <a:solidFill>
                  <a:srgbClr val="FF0000"/>
                </a:solidFill>
                <a:latin typeface="Arial" charset="0"/>
                <a:sym typeface="Symbol" charset="0"/>
              </a:rPr>
              <a:t>|G</a:t>
            </a:r>
            <a:r>
              <a:rPr lang="fr-FR" b="1" baseline="-25000">
                <a:solidFill>
                  <a:srgbClr val="FF0000"/>
                </a:solidFill>
                <a:latin typeface="Arial" charset="0"/>
                <a:sym typeface="Symbol" charset="0"/>
              </a:rPr>
              <a:t>E</a:t>
            </a:r>
            <a:r>
              <a:rPr lang="fr-FR" b="1">
                <a:solidFill>
                  <a:srgbClr val="FF0000"/>
                </a:solidFill>
                <a:latin typeface="Arial" charset="0"/>
                <a:sym typeface="Symbol" charset="0"/>
              </a:rPr>
              <a:t>(q</a:t>
            </a:r>
            <a:r>
              <a:rPr lang="fr-FR" b="1" baseline="30000">
                <a:solidFill>
                  <a:srgbClr val="FF0000"/>
                </a:solidFill>
                <a:latin typeface="Arial" charset="0"/>
                <a:sym typeface="Symbol" charset="0"/>
              </a:rPr>
              <a:t>2</a:t>
            </a:r>
            <a:r>
              <a:rPr lang="fr-FR" b="1">
                <a:solidFill>
                  <a:srgbClr val="FF0000"/>
                </a:solidFill>
                <a:latin typeface="Arial" charset="0"/>
                <a:sym typeface="Symbol" charset="0"/>
              </a:rPr>
              <a:t>)|</a:t>
            </a:r>
            <a:r>
              <a:rPr lang="fr-FR" b="1" baseline="30000">
                <a:latin typeface="Arial" charset="0"/>
                <a:sym typeface="Symbol" charset="0"/>
              </a:rPr>
              <a:t>2 </a:t>
            </a:r>
            <a:r>
              <a:rPr lang="fr-FR" b="1">
                <a:latin typeface="Arial" charset="0"/>
                <a:sym typeface="Symbol" charset="0"/>
              </a:rPr>
              <a:t>sin</a:t>
            </a:r>
            <a:r>
              <a:rPr lang="fr-FR" b="1" baseline="30000">
                <a:latin typeface="Arial" charset="0"/>
                <a:sym typeface="Symbol" charset="0"/>
              </a:rPr>
              <a:t>2</a:t>
            </a:r>
            <a:r>
              <a:rPr lang="fr-FR" b="1">
                <a:latin typeface="Symbol" charset="0"/>
                <a:sym typeface="Symbol" charset="0"/>
              </a:rPr>
              <a:t>q</a:t>
            </a:r>
            <a:r>
              <a:rPr lang="fr-FR" b="1">
                <a:latin typeface="Arial" charset="0"/>
                <a:sym typeface="Symbol" charset="0"/>
              </a:rPr>
              <a:t>)]</a:t>
            </a:r>
          </a:p>
        </p:txBody>
      </p:sp>
      <p:sp>
        <p:nvSpPr>
          <p:cNvPr id="45059" name="Text Box 72"/>
          <p:cNvSpPr txBox="1">
            <a:spLocks noChangeArrowheads="1"/>
          </p:cNvSpPr>
          <p:nvPr/>
        </p:nvSpPr>
        <p:spPr bwMode="auto">
          <a:xfrm>
            <a:off x="3563938" y="198913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chemeClr val="bg2"/>
                </a:solidFill>
                <a:latin typeface="Arial" charset="0"/>
              </a:rPr>
              <a:t>-</a:t>
            </a:r>
          </a:p>
        </p:txBody>
      </p:sp>
      <p:sp>
        <p:nvSpPr>
          <p:cNvPr id="45060" name="Text Box 76"/>
          <p:cNvSpPr txBox="1">
            <a:spLocks noChangeArrowheads="1"/>
          </p:cNvSpPr>
          <p:nvPr/>
        </p:nvSpPr>
        <p:spPr bwMode="auto">
          <a:xfrm>
            <a:off x="1714500" y="2000250"/>
            <a:ext cx="44291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chemeClr val="bg2"/>
                </a:solidFill>
                <a:latin typeface="Arial" charset="0"/>
              </a:rPr>
              <a:t>Nb of counts  for pp→e</a:t>
            </a:r>
            <a:r>
              <a:rPr lang="fr-FR" sz="1800" b="1" baseline="30000">
                <a:solidFill>
                  <a:schemeClr val="bg2"/>
                </a:solidFill>
                <a:latin typeface="Arial" charset="0"/>
              </a:rPr>
              <a:t>+</a:t>
            </a:r>
            <a:r>
              <a:rPr lang="fr-FR" sz="1800" b="1">
                <a:solidFill>
                  <a:schemeClr val="bg2"/>
                </a:solidFill>
                <a:latin typeface="Arial" charset="0"/>
              </a:rPr>
              <a:t>e</a:t>
            </a:r>
            <a:r>
              <a:rPr lang="fr-FR" sz="1800" b="1" baseline="30000">
                <a:solidFill>
                  <a:schemeClr val="bg2"/>
                </a:solidFill>
                <a:latin typeface="Arial" charset="0"/>
              </a:rPr>
              <a:t>-</a:t>
            </a:r>
            <a:r>
              <a:rPr lang="fr-FR" sz="1800" b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45061" name="Text Box 102"/>
          <p:cNvSpPr txBox="1">
            <a:spLocks noChangeArrowheads="1"/>
          </p:cNvSpPr>
          <p:nvPr/>
        </p:nvSpPr>
        <p:spPr bwMode="auto">
          <a:xfrm>
            <a:off x="3563938" y="177323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chemeClr val="bg2"/>
                </a:solidFill>
                <a:latin typeface="Arial" charset="0"/>
              </a:rPr>
              <a:t>-</a:t>
            </a: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7092950" y="3062288"/>
            <a:ext cx="172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FF"/>
                </a:solidFill>
                <a:latin typeface="Times New Roman" charset="0"/>
              </a:rPr>
              <a:t>B. Ramstein</a:t>
            </a:r>
          </a:p>
          <a:p>
            <a:pPr eaLnBrk="1" hangingPunct="1"/>
            <a:r>
              <a:rPr lang="en-US" sz="1800" b="1">
                <a:solidFill>
                  <a:srgbClr val="FF00FF"/>
                </a:solidFill>
                <a:latin typeface="Times New Roman" charset="0"/>
              </a:rPr>
              <a:t>J. Van de Wiele</a:t>
            </a:r>
            <a:endParaRPr lang="fr-FR" sz="1800" b="1">
              <a:solidFill>
                <a:srgbClr val="FF00FF"/>
              </a:solidFill>
              <a:latin typeface="Times New Roman" charset="0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solidFill>
                  <a:schemeClr val="tx2"/>
                </a:solidFill>
              </a:rPr>
              <a:t>09/03/2007      B. Ramstein</a:t>
            </a: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solidFill>
                  <a:schemeClr val="tx2"/>
                </a:solidFill>
              </a:rPr>
              <a:t>EM working group</a:t>
            </a:r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8AA2D7F-3502-E948-8E54-52061AECA5E4}" type="slidenum">
              <a:rPr lang="fr-FR" smtClean="0">
                <a:solidFill>
                  <a:srgbClr val="FFFFFF"/>
                </a:solidFill>
                <a:latin typeface="Century Gothic" charset="0"/>
              </a:rPr>
              <a:pPr eaLnBrk="1" hangingPunct="1">
                <a:defRPr/>
              </a:pPr>
              <a:t>34</a:t>
            </a:fld>
            <a:endParaRPr lang="fr-FR" smtClean="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45066" name="Rectangle 27"/>
          <p:cNvSpPr>
            <a:spLocks noChangeArrowheads="1"/>
          </p:cNvSpPr>
          <p:nvPr/>
        </p:nvSpPr>
        <p:spPr bwMode="auto">
          <a:xfrm>
            <a:off x="7308850" y="2098675"/>
            <a:ext cx="1835150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38"/>
          <p:cNvGrpSpPr>
            <a:grpSpLocks/>
          </p:cNvGrpSpPr>
          <p:nvPr/>
        </p:nvGrpSpPr>
        <p:grpSpPr bwMode="auto">
          <a:xfrm>
            <a:off x="242888" y="2044700"/>
            <a:ext cx="7065962" cy="3544888"/>
            <a:chOff x="158" y="1525"/>
            <a:chExt cx="4582" cy="2903"/>
          </a:xfrm>
        </p:grpSpPr>
        <p:pic>
          <p:nvPicPr>
            <p:cNvPr id="45114" name="Picture 39" descr="tracdom_cm_m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570"/>
              <a:ext cx="4582" cy="2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5" name="Text Box 40"/>
            <p:cNvSpPr txBox="1">
              <a:spLocks noChangeArrowheads="1"/>
            </p:cNvSpPr>
            <p:nvPr/>
          </p:nvSpPr>
          <p:spPr bwMode="auto">
            <a:xfrm>
              <a:off x="3360" y="1525"/>
              <a:ext cx="62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fr-FR" sz="1800">
                  <a:latin typeface="Times New Roman" charset="0"/>
                </a:rPr>
                <a:t>en 10 </a:t>
              </a:r>
              <a:r>
                <a:rPr kumimoji="1" lang="fr-FR" sz="1800" baseline="30000">
                  <a:latin typeface="Times New Roman" charset="0"/>
                </a:rPr>
                <a:t>7</a:t>
              </a:r>
              <a:r>
                <a:rPr kumimoji="1" lang="fr-FR" sz="1800">
                  <a:latin typeface="Times New Roman" charset="0"/>
                </a:rPr>
                <a:t> s</a:t>
              </a:r>
            </a:p>
          </p:txBody>
        </p:sp>
        <p:sp>
          <p:nvSpPr>
            <p:cNvPr id="45116" name="Text Box 43"/>
            <p:cNvSpPr txBox="1">
              <a:spLocks noChangeArrowheads="1"/>
            </p:cNvSpPr>
            <p:nvPr/>
          </p:nvSpPr>
          <p:spPr bwMode="auto">
            <a:xfrm>
              <a:off x="1066" y="1571"/>
              <a:ext cx="2585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chemeClr val="bg2"/>
                  </a:solidFill>
                  <a:latin typeface="Arial" charset="0"/>
                </a:rPr>
                <a:t>Nb of counts  for pp→e</a:t>
              </a:r>
              <a:r>
                <a:rPr lang="fr-FR" sz="1800" b="1" baseline="30000">
                  <a:solidFill>
                    <a:schemeClr val="bg2"/>
                  </a:solidFill>
                  <a:latin typeface="Arial" charset="0"/>
                </a:rPr>
                <a:t>+</a:t>
              </a:r>
              <a:r>
                <a:rPr lang="fr-FR" sz="1800" b="1">
                  <a:solidFill>
                    <a:schemeClr val="bg2"/>
                  </a:solidFill>
                  <a:latin typeface="Arial" charset="0"/>
                </a:rPr>
                <a:t>e</a:t>
              </a:r>
              <a:r>
                <a:rPr lang="fr-FR" sz="1800" b="1" baseline="30000">
                  <a:solidFill>
                    <a:schemeClr val="bg2"/>
                  </a:solidFill>
                  <a:latin typeface="Arial" charset="0"/>
                </a:rPr>
                <a:t>-</a:t>
              </a:r>
              <a:r>
                <a:rPr lang="fr-FR" sz="1800" b="1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grpSp>
          <p:nvGrpSpPr>
            <p:cNvPr id="45117" name="Group 44"/>
            <p:cNvGrpSpPr>
              <a:grpSpLocks/>
            </p:cNvGrpSpPr>
            <p:nvPr/>
          </p:nvGrpSpPr>
          <p:grpSpPr bwMode="auto">
            <a:xfrm>
              <a:off x="612" y="1888"/>
              <a:ext cx="3849" cy="2518"/>
              <a:chOff x="612" y="1888"/>
              <a:chExt cx="3849" cy="2518"/>
            </a:xfrm>
          </p:grpSpPr>
          <p:grpSp>
            <p:nvGrpSpPr>
              <p:cNvPr id="45118" name="Group 45"/>
              <p:cNvGrpSpPr>
                <a:grpSpLocks/>
              </p:cNvGrpSpPr>
              <p:nvPr/>
            </p:nvGrpSpPr>
            <p:grpSpPr bwMode="auto">
              <a:xfrm>
                <a:off x="3470" y="1888"/>
                <a:ext cx="953" cy="2087"/>
                <a:chOff x="3379" y="1751"/>
                <a:chExt cx="953" cy="2087"/>
              </a:xfrm>
            </p:grpSpPr>
            <p:sp>
              <p:nvSpPr>
                <p:cNvPr id="45138" name="Rectangle 46"/>
                <p:cNvSpPr>
                  <a:spLocks noChangeArrowheads="1"/>
                </p:cNvSpPr>
                <p:nvPr/>
              </p:nvSpPr>
              <p:spPr bwMode="auto">
                <a:xfrm>
                  <a:off x="3379" y="2794"/>
                  <a:ext cx="91" cy="1044"/>
                </a:xfrm>
                <a:prstGeom prst="rect">
                  <a:avLst/>
                </a:prstGeom>
                <a:solidFill>
                  <a:srgbClr val="FF0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39" name="Rectangle 47"/>
                <p:cNvSpPr>
                  <a:spLocks noChangeArrowheads="1"/>
                </p:cNvSpPr>
                <p:nvPr/>
              </p:nvSpPr>
              <p:spPr bwMode="auto">
                <a:xfrm>
                  <a:off x="3379" y="1751"/>
                  <a:ext cx="545" cy="1044"/>
                </a:xfrm>
                <a:prstGeom prst="rect">
                  <a:avLst/>
                </a:prstGeom>
                <a:solidFill>
                  <a:srgbClr val="008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0" name="Rectangle 48"/>
                <p:cNvSpPr>
                  <a:spLocks noChangeArrowheads="1"/>
                </p:cNvSpPr>
                <p:nvPr/>
              </p:nvSpPr>
              <p:spPr bwMode="auto">
                <a:xfrm>
                  <a:off x="3742" y="2794"/>
                  <a:ext cx="590" cy="1044"/>
                </a:xfrm>
                <a:prstGeom prst="rect">
                  <a:avLst/>
                </a:prstGeom>
                <a:solidFill>
                  <a:srgbClr val="339966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1" name="Rectangle 49"/>
                <p:cNvSpPr>
                  <a:spLocks noChangeArrowheads="1"/>
                </p:cNvSpPr>
                <p:nvPr/>
              </p:nvSpPr>
              <p:spPr bwMode="auto">
                <a:xfrm>
                  <a:off x="3470" y="2795"/>
                  <a:ext cx="272" cy="1043"/>
                </a:xfrm>
                <a:prstGeom prst="rect">
                  <a:avLst/>
                </a:prstGeom>
                <a:solidFill>
                  <a:srgbClr val="0000FF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2" name="Rectangle 50"/>
                <p:cNvSpPr>
                  <a:spLocks noChangeArrowheads="1"/>
                </p:cNvSpPr>
                <p:nvPr/>
              </p:nvSpPr>
              <p:spPr bwMode="auto">
                <a:xfrm>
                  <a:off x="4196" y="1751"/>
                  <a:ext cx="136" cy="1043"/>
                </a:xfrm>
                <a:prstGeom prst="rect">
                  <a:avLst/>
                </a:prstGeom>
                <a:solidFill>
                  <a:srgbClr val="FF0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3" name="Rectangle 51"/>
                <p:cNvSpPr>
                  <a:spLocks noChangeArrowheads="1"/>
                </p:cNvSpPr>
                <p:nvPr/>
              </p:nvSpPr>
              <p:spPr bwMode="auto">
                <a:xfrm>
                  <a:off x="3924" y="1751"/>
                  <a:ext cx="272" cy="1043"/>
                </a:xfrm>
                <a:prstGeom prst="rect">
                  <a:avLst/>
                </a:prstGeom>
                <a:solidFill>
                  <a:srgbClr val="0000FF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19" name="Group 52"/>
              <p:cNvGrpSpPr>
                <a:grpSpLocks/>
              </p:cNvGrpSpPr>
              <p:nvPr/>
            </p:nvGrpSpPr>
            <p:grpSpPr bwMode="auto">
              <a:xfrm>
                <a:off x="612" y="1888"/>
                <a:ext cx="953" cy="2087"/>
                <a:chOff x="1065" y="1434"/>
                <a:chExt cx="953" cy="2087"/>
              </a:xfrm>
            </p:grpSpPr>
            <p:grpSp>
              <p:nvGrpSpPr>
                <p:cNvPr id="45132" name="Group 53"/>
                <p:cNvGrpSpPr>
                  <a:grpSpLocks/>
                </p:cNvGrpSpPr>
                <p:nvPr/>
              </p:nvGrpSpPr>
              <p:grpSpPr bwMode="auto">
                <a:xfrm>
                  <a:off x="1065" y="1434"/>
                  <a:ext cx="953" cy="2087"/>
                  <a:chOff x="1065" y="1434"/>
                  <a:chExt cx="953" cy="2087"/>
                </a:xfrm>
              </p:grpSpPr>
              <p:sp>
                <p:nvSpPr>
                  <p:cNvPr id="4513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065" y="2477"/>
                    <a:ext cx="182" cy="1044"/>
                  </a:xfrm>
                  <a:prstGeom prst="rect">
                    <a:avLst/>
                  </a:prstGeom>
                  <a:solidFill>
                    <a:srgbClr val="0000FF">
                      <a:alpha val="2313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1434"/>
                    <a:ext cx="544" cy="2087"/>
                  </a:xfrm>
                  <a:prstGeom prst="rect">
                    <a:avLst/>
                  </a:prstGeom>
                  <a:solidFill>
                    <a:srgbClr val="008000">
                      <a:alpha val="2313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3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434"/>
                    <a:ext cx="227" cy="1044"/>
                  </a:xfrm>
                  <a:prstGeom prst="rect">
                    <a:avLst/>
                  </a:prstGeom>
                  <a:solidFill>
                    <a:srgbClr val="0000FF">
                      <a:alpha val="2313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3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1435"/>
                    <a:ext cx="181" cy="1043"/>
                  </a:xfrm>
                  <a:prstGeom prst="rect">
                    <a:avLst/>
                  </a:prstGeom>
                  <a:solidFill>
                    <a:srgbClr val="008000">
                      <a:alpha val="23137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33" name="Rectangle 58"/>
                <p:cNvSpPr>
                  <a:spLocks noChangeArrowheads="1"/>
                </p:cNvSpPr>
                <p:nvPr/>
              </p:nvSpPr>
              <p:spPr bwMode="auto">
                <a:xfrm>
                  <a:off x="1791" y="2478"/>
                  <a:ext cx="227" cy="1043"/>
                </a:xfrm>
                <a:prstGeom prst="rect">
                  <a:avLst/>
                </a:prstGeom>
                <a:solidFill>
                  <a:srgbClr val="008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0" name="Group 59"/>
              <p:cNvGrpSpPr>
                <a:grpSpLocks/>
              </p:cNvGrpSpPr>
              <p:nvPr/>
            </p:nvGrpSpPr>
            <p:grpSpPr bwMode="auto">
              <a:xfrm>
                <a:off x="2064" y="1888"/>
                <a:ext cx="952" cy="2087"/>
                <a:chOff x="2472" y="1434"/>
                <a:chExt cx="952" cy="2087"/>
              </a:xfrm>
            </p:grpSpPr>
            <p:sp>
              <p:nvSpPr>
                <p:cNvPr id="45126" name="Rectangle 60"/>
                <p:cNvSpPr>
                  <a:spLocks noChangeArrowheads="1"/>
                </p:cNvSpPr>
                <p:nvPr/>
              </p:nvSpPr>
              <p:spPr bwMode="auto">
                <a:xfrm>
                  <a:off x="3334" y="1434"/>
                  <a:ext cx="90" cy="1043"/>
                </a:xfrm>
                <a:prstGeom prst="rect">
                  <a:avLst/>
                </a:prstGeom>
                <a:solidFill>
                  <a:srgbClr val="FF0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27" name="Rectangle 61"/>
                <p:cNvSpPr>
                  <a:spLocks noChangeArrowheads="1"/>
                </p:cNvSpPr>
                <p:nvPr/>
              </p:nvSpPr>
              <p:spPr bwMode="auto">
                <a:xfrm>
                  <a:off x="3152" y="1434"/>
                  <a:ext cx="181" cy="1043"/>
                </a:xfrm>
                <a:prstGeom prst="rect">
                  <a:avLst/>
                </a:prstGeom>
                <a:solidFill>
                  <a:srgbClr val="0000FF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28" name="Rectangle 62"/>
                <p:cNvSpPr>
                  <a:spLocks noChangeArrowheads="1"/>
                </p:cNvSpPr>
                <p:nvPr/>
              </p:nvSpPr>
              <p:spPr bwMode="auto">
                <a:xfrm>
                  <a:off x="2472" y="1434"/>
                  <a:ext cx="680" cy="1044"/>
                </a:xfrm>
                <a:prstGeom prst="rect">
                  <a:avLst/>
                </a:prstGeom>
                <a:solidFill>
                  <a:srgbClr val="008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29" name="Rectangle 63"/>
                <p:cNvSpPr>
                  <a:spLocks noChangeArrowheads="1"/>
                </p:cNvSpPr>
                <p:nvPr/>
              </p:nvSpPr>
              <p:spPr bwMode="auto">
                <a:xfrm>
                  <a:off x="2744" y="2477"/>
                  <a:ext cx="680" cy="1044"/>
                </a:xfrm>
                <a:prstGeom prst="rect">
                  <a:avLst/>
                </a:prstGeom>
                <a:solidFill>
                  <a:srgbClr val="008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30" name="Rectangle 64"/>
                <p:cNvSpPr>
                  <a:spLocks noChangeArrowheads="1"/>
                </p:cNvSpPr>
                <p:nvPr/>
              </p:nvSpPr>
              <p:spPr bwMode="auto">
                <a:xfrm>
                  <a:off x="2472" y="2478"/>
                  <a:ext cx="90" cy="1043"/>
                </a:xfrm>
                <a:prstGeom prst="rect">
                  <a:avLst/>
                </a:prstGeom>
                <a:solidFill>
                  <a:srgbClr val="FF0000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31" name="Rectangle 65"/>
                <p:cNvSpPr>
                  <a:spLocks noChangeArrowheads="1"/>
                </p:cNvSpPr>
                <p:nvPr/>
              </p:nvSpPr>
              <p:spPr bwMode="auto">
                <a:xfrm>
                  <a:off x="2562" y="2478"/>
                  <a:ext cx="181" cy="1043"/>
                </a:xfrm>
                <a:prstGeom prst="rect">
                  <a:avLst/>
                </a:prstGeom>
                <a:solidFill>
                  <a:srgbClr val="0000FF">
                    <a:alpha val="2313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121" name="Text Box 66"/>
              <p:cNvSpPr txBox="1">
                <a:spLocks noChangeArrowheads="1"/>
              </p:cNvSpPr>
              <p:nvPr/>
            </p:nvSpPr>
            <p:spPr bwMode="auto">
              <a:xfrm>
                <a:off x="2109" y="4032"/>
                <a:ext cx="885" cy="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1">
                    <a:latin typeface="Arial" charset="0"/>
                  </a:rPr>
                  <a:t>cos(</a:t>
                </a:r>
                <a:r>
                  <a:rPr lang="fr-FR" b="1">
                    <a:latin typeface="Arial" charset="0"/>
                    <a:sym typeface="Symbol" charset="0"/>
                  </a:rPr>
                  <a:t></a:t>
                </a:r>
                <a:r>
                  <a:rPr lang="fr-FR" b="1" baseline="-25000">
                    <a:latin typeface="Arial" charset="0"/>
                    <a:sym typeface="Symbol" charset="0"/>
                  </a:rPr>
                  <a:t>cm</a:t>
                </a:r>
                <a:r>
                  <a:rPr lang="fr-FR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45122" name="Rectangle 67"/>
              <p:cNvSpPr>
                <a:spLocks noChangeArrowheads="1"/>
              </p:cNvSpPr>
              <p:nvPr/>
            </p:nvSpPr>
            <p:spPr bwMode="auto">
              <a:xfrm>
                <a:off x="2820" y="2053"/>
                <a:ext cx="12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4400"/>
              </a:p>
            </p:txBody>
          </p:sp>
          <p:sp>
            <p:nvSpPr>
              <p:cNvPr id="45123" name="Text Box 68"/>
              <p:cNvSpPr txBox="1">
                <a:spLocks noChangeArrowheads="1"/>
              </p:cNvSpPr>
              <p:nvPr/>
            </p:nvSpPr>
            <p:spPr bwMode="auto">
              <a:xfrm>
                <a:off x="614" y="3262"/>
                <a:ext cx="808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kumimoji="1" lang="fr-FR" sz="2000">
                    <a:latin typeface="Times New Roman" charset="0"/>
                  </a:rPr>
                  <a:t>10</a:t>
                </a:r>
                <a:r>
                  <a:rPr kumimoji="1" lang="fr-FR" sz="2000" baseline="30000">
                    <a:latin typeface="Times New Roman" charset="0"/>
                  </a:rPr>
                  <a:t>6</a:t>
                </a:r>
                <a:r>
                  <a:rPr kumimoji="1" lang="fr-FR" sz="2000">
                    <a:latin typeface="Times New Roman" charset="0"/>
                  </a:rPr>
                  <a:t> counts</a:t>
                </a:r>
              </a:p>
            </p:txBody>
          </p:sp>
          <p:sp>
            <p:nvSpPr>
              <p:cNvPr id="45124" name="Text Box 69"/>
              <p:cNvSpPr txBox="1">
                <a:spLocks noChangeArrowheads="1"/>
              </p:cNvSpPr>
              <p:nvPr/>
            </p:nvSpPr>
            <p:spPr bwMode="auto">
              <a:xfrm>
                <a:off x="3542" y="3262"/>
                <a:ext cx="919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kumimoji="1" lang="fr-FR" sz="2000">
                    <a:latin typeface="Times New Roman" charset="0"/>
                  </a:rPr>
                  <a:t>3000 counts</a:t>
                </a:r>
              </a:p>
            </p:txBody>
          </p:sp>
          <p:sp>
            <p:nvSpPr>
              <p:cNvPr id="45125" name="Text Box 70"/>
              <p:cNvSpPr txBox="1">
                <a:spLocks noChangeArrowheads="1"/>
              </p:cNvSpPr>
              <p:nvPr/>
            </p:nvSpPr>
            <p:spPr bwMode="auto">
              <a:xfrm>
                <a:off x="2065" y="2976"/>
                <a:ext cx="931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kumimoji="1" lang="fr-FR" sz="2000">
                    <a:latin typeface="Times New Roman" charset="0"/>
                  </a:rPr>
                  <a:t>6 10</a:t>
                </a:r>
                <a:r>
                  <a:rPr kumimoji="1" lang="fr-FR" sz="2000" baseline="30000">
                    <a:latin typeface="Times New Roman" charset="0"/>
                  </a:rPr>
                  <a:t>4</a:t>
                </a:r>
                <a:r>
                  <a:rPr kumimoji="1" lang="fr-FR" sz="2000">
                    <a:latin typeface="Times New Roman" charset="0"/>
                  </a:rPr>
                  <a:t> counts</a:t>
                </a:r>
              </a:p>
            </p:txBody>
          </p:sp>
        </p:grpSp>
      </p:grpSp>
      <p:pic>
        <p:nvPicPr>
          <p:cNvPr id="45068" name="Picture 71" descr="tracdom_cm_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098675"/>
            <a:ext cx="7065963" cy="3490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28" descr="distr_ang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500313"/>
            <a:ext cx="197961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0" name="Group 29"/>
          <p:cNvGrpSpPr>
            <a:grpSpLocks/>
          </p:cNvGrpSpPr>
          <p:nvPr/>
        </p:nvGrpSpPr>
        <p:grpSpPr bwMode="auto">
          <a:xfrm>
            <a:off x="7459663" y="2540000"/>
            <a:ext cx="1473200" cy="2476500"/>
            <a:chOff x="4558" y="1752"/>
            <a:chExt cx="907" cy="2132"/>
          </a:xfrm>
        </p:grpSpPr>
        <p:sp>
          <p:nvSpPr>
            <p:cNvPr id="45108" name="Rectangle 30"/>
            <p:cNvSpPr>
              <a:spLocks noChangeArrowheads="1"/>
            </p:cNvSpPr>
            <p:nvPr/>
          </p:nvSpPr>
          <p:spPr bwMode="auto">
            <a:xfrm>
              <a:off x="5284" y="1752"/>
              <a:ext cx="181" cy="1043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Rectangle 31"/>
            <p:cNvSpPr>
              <a:spLocks noChangeArrowheads="1"/>
            </p:cNvSpPr>
            <p:nvPr/>
          </p:nvSpPr>
          <p:spPr bwMode="auto">
            <a:xfrm>
              <a:off x="4921" y="1752"/>
              <a:ext cx="363" cy="1043"/>
            </a:xfrm>
            <a:prstGeom prst="rect">
              <a:avLst/>
            </a:prstGeom>
            <a:solidFill>
              <a:srgbClr val="0000FF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Rectangle 32"/>
            <p:cNvSpPr>
              <a:spLocks noChangeArrowheads="1"/>
            </p:cNvSpPr>
            <p:nvPr/>
          </p:nvSpPr>
          <p:spPr bwMode="auto">
            <a:xfrm>
              <a:off x="4558" y="1752"/>
              <a:ext cx="363" cy="1044"/>
            </a:xfrm>
            <a:prstGeom prst="rect">
              <a:avLst/>
            </a:prstGeom>
            <a:solidFill>
              <a:srgbClr val="008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Rectangle 33"/>
            <p:cNvSpPr>
              <a:spLocks noChangeArrowheads="1"/>
            </p:cNvSpPr>
            <p:nvPr/>
          </p:nvSpPr>
          <p:spPr bwMode="auto">
            <a:xfrm>
              <a:off x="5102" y="2795"/>
              <a:ext cx="363" cy="1089"/>
            </a:xfrm>
            <a:prstGeom prst="rect">
              <a:avLst/>
            </a:prstGeom>
            <a:solidFill>
              <a:srgbClr val="008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2" name="Rectangle 34"/>
            <p:cNvSpPr>
              <a:spLocks noChangeArrowheads="1"/>
            </p:cNvSpPr>
            <p:nvPr/>
          </p:nvSpPr>
          <p:spPr bwMode="auto">
            <a:xfrm>
              <a:off x="4740" y="2795"/>
              <a:ext cx="363" cy="1089"/>
            </a:xfrm>
            <a:prstGeom prst="rect">
              <a:avLst/>
            </a:prstGeom>
            <a:solidFill>
              <a:srgbClr val="0000FF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Rectangle 35"/>
            <p:cNvSpPr>
              <a:spLocks noChangeArrowheads="1"/>
            </p:cNvSpPr>
            <p:nvPr/>
          </p:nvSpPr>
          <p:spPr bwMode="auto">
            <a:xfrm>
              <a:off x="4559" y="2795"/>
              <a:ext cx="181" cy="1089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1" name="Text Box 36"/>
          <p:cNvSpPr txBox="1">
            <a:spLocks noChangeArrowheads="1"/>
          </p:cNvSpPr>
          <p:nvPr/>
        </p:nvSpPr>
        <p:spPr bwMode="auto">
          <a:xfrm>
            <a:off x="7312025" y="4648200"/>
            <a:ext cx="1763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>
                <a:solidFill>
                  <a:srgbClr val="000000"/>
                </a:solidFill>
                <a:latin typeface="Arial" charset="0"/>
              </a:rPr>
              <a:t>Q²=22.3 (GeV/c)²</a:t>
            </a:r>
          </a:p>
        </p:txBody>
      </p:sp>
      <p:sp>
        <p:nvSpPr>
          <p:cNvPr id="45072" name="Text Box 37"/>
          <p:cNvSpPr txBox="1">
            <a:spLocks noChangeArrowheads="1"/>
          </p:cNvSpPr>
          <p:nvPr/>
        </p:nvSpPr>
        <p:spPr bwMode="auto">
          <a:xfrm>
            <a:off x="7459663" y="4225925"/>
            <a:ext cx="136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>
                <a:latin typeface="Times New Roman" charset="0"/>
              </a:rPr>
              <a:t>80 counts</a:t>
            </a:r>
          </a:p>
        </p:txBody>
      </p:sp>
      <p:sp>
        <p:nvSpPr>
          <p:cNvPr id="45073" name="Rectangle 77"/>
          <p:cNvSpPr>
            <a:spLocks noChangeArrowheads="1"/>
          </p:cNvSpPr>
          <p:nvPr/>
        </p:nvSpPr>
        <p:spPr bwMode="auto">
          <a:xfrm>
            <a:off x="5364163" y="3760788"/>
            <a:ext cx="211137" cy="1274762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78"/>
          <p:cNvSpPr>
            <a:spLocks noChangeArrowheads="1"/>
          </p:cNvSpPr>
          <p:nvPr/>
        </p:nvSpPr>
        <p:spPr bwMode="auto">
          <a:xfrm>
            <a:off x="5364163" y="2487613"/>
            <a:ext cx="863600" cy="1274762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79"/>
          <p:cNvSpPr>
            <a:spLocks noChangeArrowheads="1"/>
          </p:cNvSpPr>
          <p:nvPr/>
        </p:nvSpPr>
        <p:spPr bwMode="auto">
          <a:xfrm>
            <a:off x="5940425" y="3760788"/>
            <a:ext cx="909638" cy="1274762"/>
          </a:xfrm>
          <a:prstGeom prst="rect">
            <a:avLst/>
          </a:prstGeom>
          <a:solidFill>
            <a:srgbClr val="339966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Rectangle 80"/>
          <p:cNvSpPr>
            <a:spLocks noChangeArrowheads="1"/>
          </p:cNvSpPr>
          <p:nvPr/>
        </p:nvSpPr>
        <p:spPr bwMode="auto">
          <a:xfrm>
            <a:off x="5580063" y="3760788"/>
            <a:ext cx="420687" cy="1274762"/>
          </a:xfrm>
          <a:prstGeom prst="rect">
            <a:avLst/>
          </a:prstGeom>
          <a:solidFill>
            <a:srgbClr val="0000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81"/>
          <p:cNvSpPr>
            <a:spLocks noChangeArrowheads="1"/>
          </p:cNvSpPr>
          <p:nvPr/>
        </p:nvSpPr>
        <p:spPr bwMode="auto">
          <a:xfrm>
            <a:off x="6659563" y="2487613"/>
            <a:ext cx="209550" cy="1273175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82"/>
          <p:cNvSpPr>
            <a:spLocks noChangeArrowheads="1"/>
          </p:cNvSpPr>
          <p:nvPr/>
        </p:nvSpPr>
        <p:spPr bwMode="auto">
          <a:xfrm>
            <a:off x="6227763" y="2487613"/>
            <a:ext cx="431800" cy="1273175"/>
          </a:xfrm>
          <a:prstGeom prst="rect">
            <a:avLst/>
          </a:prstGeom>
          <a:solidFill>
            <a:srgbClr val="0000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Rectangle 85"/>
          <p:cNvSpPr>
            <a:spLocks noChangeArrowheads="1"/>
          </p:cNvSpPr>
          <p:nvPr/>
        </p:nvSpPr>
        <p:spPr bwMode="auto">
          <a:xfrm>
            <a:off x="900113" y="3760788"/>
            <a:ext cx="346075" cy="1274762"/>
          </a:xfrm>
          <a:prstGeom prst="rect">
            <a:avLst/>
          </a:prstGeom>
          <a:solidFill>
            <a:srgbClr val="0000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86"/>
          <p:cNvSpPr>
            <a:spLocks noChangeArrowheads="1"/>
          </p:cNvSpPr>
          <p:nvPr/>
        </p:nvSpPr>
        <p:spPr bwMode="auto">
          <a:xfrm>
            <a:off x="1246188" y="2487613"/>
            <a:ext cx="823912" cy="2547937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Rectangle 87"/>
          <p:cNvSpPr>
            <a:spLocks noChangeArrowheads="1"/>
          </p:cNvSpPr>
          <p:nvPr/>
        </p:nvSpPr>
        <p:spPr bwMode="auto">
          <a:xfrm>
            <a:off x="2070100" y="2487613"/>
            <a:ext cx="342900" cy="1274762"/>
          </a:xfrm>
          <a:prstGeom prst="rect">
            <a:avLst/>
          </a:prstGeom>
          <a:solidFill>
            <a:srgbClr val="0000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Rectangle 88"/>
          <p:cNvSpPr>
            <a:spLocks noChangeArrowheads="1"/>
          </p:cNvSpPr>
          <p:nvPr/>
        </p:nvSpPr>
        <p:spPr bwMode="auto">
          <a:xfrm>
            <a:off x="900113" y="2489200"/>
            <a:ext cx="346075" cy="1273175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Rectangle 89"/>
          <p:cNvSpPr>
            <a:spLocks noChangeArrowheads="1"/>
          </p:cNvSpPr>
          <p:nvPr/>
        </p:nvSpPr>
        <p:spPr bwMode="auto">
          <a:xfrm>
            <a:off x="2070100" y="3762375"/>
            <a:ext cx="342900" cy="1273175"/>
          </a:xfrm>
          <a:prstGeom prst="rect">
            <a:avLst/>
          </a:prstGeom>
          <a:solidFill>
            <a:srgbClr val="0080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4" name="Group 90"/>
          <p:cNvGrpSpPr>
            <a:grpSpLocks/>
          </p:cNvGrpSpPr>
          <p:nvPr/>
        </p:nvGrpSpPr>
        <p:grpSpPr bwMode="auto">
          <a:xfrm>
            <a:off x="3132138" y="2487613"/>
            <a:ext cx="1511300" cy="2547937"/>
            <a:chOff x="2472" y="1434"/>
            <a:chExt cx="952" cy="2087"/>
          </a:xfrm>
        </p:grpSpPr>
        <p:sp>
          <p:nvSpPr>
            <p:cNvPr id="45102" name="Rectangle 91"/>
            <p:cNvSpPr>
              <a:spLocks noChangeArrowheads="1"/>
            </p:cNvSpPr>
            <p:nvPr/>
          </p:nvSpPr>
          <p:spPr bwMode="auto">
            <a:xfrm>
              <a:off x="3334" y="1434"/>
              <a:ext cx="90" cy="1043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Rectangle 92"/>
            <p:cNvSpPr>
              <a:spLocks noChangeArrowheads="1"/>
            </p:cNvSpPr>
            <p:nvPr/>
          </p:nvSpPr>
          <p:spPr bwMode="auto">
            <a:xfrm>
              <a:off x="3152" y="1434"/>
              <a:ext cx="181" cy="1043"/>
            </a:xfrm>
            <a:prstGeom prst="rect">
              <a:avLst/>
            </a:prstGeom>
            <a:solidFill>
              <a:srgbClr val="0000FF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Rectangle 93"/>
            <p:cNvSpPr>
              <a:spLocks noChangeArrowheads="1"/>
            </p:cNvSpPr>
            <p:nvPr/>
          </p:nvSpPr>
          <p:spPr bwMode="auto">
            <a:xfrm>
              <a:off x="2472" y="1434"/>
              <a:ext cx="680" cy="1044"/>
            </a:xfrm>
            <a:prstGeom prst="rect">
              <a:avLst/>
            </a:prstGeom>
            <a:solidFill>
              <a:srgbClr val="008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Rectangle 94"/>
            <p:cNvSpPr>
              <a:spLocks noChangeArrowheads="1"/>
            </p:cNvSpPr>
            <p:nvPr/>
          </p:nvSpPr>
          <p:spPr bwMode="auto">
            <a:xfrm>
              <a:off x="2744" y="2477"/>
              <a:ext cx="680" cy="1044"/>
            </a:xfrm>
            <a:prstGeom prst="rect">
              <a:avLst/>
            </a:prstGeom>
            <a:solidFill>
              <a:srgbClr val="008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Rectangle 95"/>
            <p:cNvSpPr>
              <a:spLocks noChangeArrowheads="1"/>
            </p:cNvSpPr>
            <p:nvPr/>
          </p:nvSpPr>
          <p:spPr bwMode="auto">
            <a:xfrm>
              <a:off x="2472" y="2478"/>
              <a:ext cx="90" cy="1043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Rectangle 96"/>
            <p:cNvSpPr>
              <a:spLocks noChangeArrowheads="1"/>
            </p:cNvSpPr>
            <p:nvPr/>
          </p:nvSpPr>
          <p:spPr bwMode="auto">
            <a:xfrm>
              <a:off x="2562" y="2478"/>
              <a:ext cx="181" cy="1043"/>
            </a:xfrm>
            <a:prstGeom prst="rect">
              <a:avLst/>
            </a:prstGeom>
            <a:solidFill>
              <a:srgbClr val="0000FF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85" name="Text Box 97"/>
          <p:cNvSpPr txBox="1">
            <a:spLocks noChangeArrowheads="1"/>
          </p:cNvSpPr>
          <p:nvPr/>
        </p:nvSpPr>
        <p:spPr bwMode="auto">
          <a:xfrm>
            <a:off x="3492500" y="5157788"/>
            <a:ext cx="1196975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latin typeface="Arial" charset="0"/>
              </a:rPr>
              <a:t>cos</a:t>
            </a:r>
            <a:r>
              <a:rPr lang="fr-FR" sz="1800" b="1" dirty="0">
                <a:latin typeface="Arial" charset="0"/>
                <a:sym typeface="Symbol" charset="0"/>
              </a:rPr>
              <a:t></a:t>
            </a:r>
            <a:endParaRPr lang="fr-FR" sz="1800" b="1" dirty="0">
              <a:latin typeface="Arial" charset="0"/>
            </a:endParaRPr>
          </a:p>
        </p:txBody>
      </p:sp>
      <p:sp>
        <p:nvSpPr>
          <p:cNvPr id="45086" name="Rectangle 98"/>
          <p:cNvSpPr>
            <a:spLocks noChangeArrowheads="1"/>
          </p:cNvSpPr>
          <p:nvPr/>
        </p:nvSpPr>
        <p:spPr bwMode="auto">
          <a:xfrm>
            <a:off x="4348163" y="268922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/>
          </a:p>
        </p:txBody>
      </p:sp>
      <p:sp>
        <p:nvSpPr>
          <p:cNvPr id="45087" name="Text Box 99"/>
          <p:cNvSpPr txBox="1">
            <a:spLocks noChangeArrowheads="1"/>
          </p:cNvSpPr>
          <p:nvPr/>
        </p:nvSpPr>
        <p:spPr bwMode="auto">
          <a:xfrm>
            <a:off x="946150" y="41656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2000">
                <a:latin typeface="Times New Roman" charset="0"/>
              </a:rPr>
              <a:t>10</a:t>
            </a:r>
            <a:r>
              <a:rPr kumimoji="1" lang="fr-FR" sz="2000" baseline="30000">
                <a:latin typeface="Times New Roman" charset="0"/>
              </a:rPr>
              <a:t>6</a:t>
            </a:r>
            <a:r>
              <a:rPr kumimoji="1" lang="fr-FR" sz="2000">
                <a:latin typeface="Times New Roman" charset="0"/>
              </a:rPr>
              <a:t> counts</a:t>
            </a:r>
          </a:p>
        </p:txBody>
      </p:sp>
      <p:sp>
        <p:nvSpPr>
          <p:cNvPr id="45088" name="Text Box 100"/>
          <p:cNvSpPr txBox="1">
            <a:spLocks noChangeArrowheads="1"/>
          </p:cNvSpPr>
          <p:nvPr/>
        </p:nvSpPr>
        <p:spPr bwMode="auto">
          <a:xfrm>
            <a:off x="5461000" y="4165600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2000">
                <a:latin typeface="Times New Roman" charset="0"/>
              </a:rPr>
              <a:t>3000 counts</a:t>
            </a:r>
          </a:p>
        </p:txBody>
      </p:sp>
      <p:sp>
        <p:nvSpPr>
          <p:cNvPr id="45089" name="Text Box 101"/>
          <p:cNvSpPr txBox="1">
            <a:spLocks noChangeArrowheads="1"/>
          </p:cNvSpPr>
          <p:nvPr/>
        </p:nvSpPr>
        <p:spPr bwMode="auto">
          <a:xfrm>
            <a:off x="3182938" y="3816350"/>
            <a:ext cx="1436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fr-FR" sz="2000">
                <a:latin typeface="Times New Roman" charset="0"/>
              </a:rPr>
              <a:t>6 10</a:t>
            </a:r>
            <a:r>
              <a:rPr kumimoji="1" lang="fr-FR" sz="2000" baseline="30000">
                <a:latin typeface="Times New Roman" charset="0"/>
              </a:rPr>
              <a:t>4</a:t>
            </a:r>
            <a:r>
              <a:rPr kumimoji="1" lang="fr-FR" sz="2000">
                <a:latin typeface="Times New Roman" charset="0"/>
              </a:rPr>
              <a:t> counts</a:t>
            </a:r>
          </a:p>
        </p:txBody>
      </p:sp>
      <p:sp>
        <p:nvSpPr>
          <p:cNvPr id="45090" name="Text Box 104"/>
          <p:cNvSpPr txBox="1">
            <a:spLocks noChangeArrowheads="1"/>
          </p:cNvSpPr>
          <p:nvPr/>
        </p:nvSpPr>
        <p:spPr bwMode="auto">
          <a:xfrm>
            <a:off x="7019925" y="2819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Arial" charset="0"/>
              </a:rPr>
              <a:t>10</a:t>
            </a:r>
          </a:p>
        </p:txBody>
      </p:sp>
      <p:sp>
        <p:nvSpPr>
          <p:cNvPr id="45091" name="Text Box 105"/>
          <p:cNvSpPr txBox="1">
            <a:spLocks noChangeArrowheads="1"/>
          </p:cNvSpPr>
          <p:nvPr/>
        </p:nvSpPr>
        <p:spPr bwMode="auto">
          <a:xfrm>
            <a:off x="7092950" y="38163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>
                <a:latin typeface="Arial" charset="0"/>
              </a:rPr>
              <a:t>5</a:t>
            </a:r>
          </a:p>
        </p:txBody>
      </p:sp>
      <p:sp>
        <p:nvSpPr>
          <p:cNvPr id="45092" name="Line 107"/>
          <p:cNvSpPr>
            <a:spLocks noChangeShapeType="1"/>
          </p:cNvSpPr>
          <p:nvPr/>
        </p:nvSpPr>
        <p:spPr bwMode="auto">
          <a:xfrm flipV="1">
            <a:off x="1187450" y="5035550"/>
            <a:ext cx="0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93" name="Group 111"/>
          <p:cNvGrpSpPr>
            <a:grpSpLocks/>
          </p:cNvGrpSpPr>
          <p:nvPr/>
        </p:nvGrpSpPr>
        <p:grpSpPr bwMode="auto">
          <a:xfrm>
            <a:off x="0" y="5610225"/>
            <a:ext cx="9144000" cy="1295400"/>
            <a:chOff x="0" y="3203"/>
            <a:chExt cx="5760" cy="1132"/>
          </a:xfrm>
        </p:grpSpPr>
        <p:sp>
          <p:nvSpPr>
            <p:cNvPr id="45098" name="Rectangle 112"/>
            <p:cNvSpPr>
              <a:spLocks noChangeArrowheads="1"/>
            </p:cNvSpPr>
            <p:nvPr/>
          </p:nvSpPr>
          <p:spPr bwMode="auto">
            <a:xfrm>
              <a:off x="0" y="3385"/>
              <a:ext cx="576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            s=q</a:t>
              </a:r>
              <a:r>
                <a:rPr lang="en-US" sz="1400" b="1" baseline="30000" dirty="0">
                  <a:solidFill>
                    <a:schemeClr val="accent2"/>
                  </a:solidFill>
                </a:rPr>
                <a:t>2</a:t>
              </a:r>
              <a:r>
                <a:rPr lang="en-US" sz="1400" b="1" dirty="0">
                  <a:solidFill>
                    <a:schemeClr val="accent2"/>
                  </a:solidFill>
                </a:rPr>
                <a:t>=5.4 (</a:t>
              </a:r>
              <a:r>
                <a:rPr lang="en-US" sz="1400" b="1" dirty="0" err="1">
                  <a:solidFill>
                    <a:schemeClr val="accent2"/>
                  </a:solidFill>
                </a:rPr>
                <a:t>GeV</a:t>
              </a:r>
              <a:r>
                <a:rPr lang="en-US" sz="1400" b="1" dirty="0">
                  <a:solidFill>
                    <a:schemeClr val="accent2"/>
                  </a:solidFill>
                </a:rPr>
                <a:t>/c)</a:t>
              </a:r>
              <a:r>
                <a:rPr lang="en-US" sz="1400" b="1" baseline="30000" dirty="0">
                  <a:solidFill>
                    <a:schemeClr val="accent2"/>
                  </a:solidFill>
                </a:rPr>
                <a:t>2</a:t>
              </a:r>
              <a:r>
                <a:rPr lang="en-US" sz="1400" b="1" baseline="30000" dirty="0"/>
                <a:t>      </a:t>
              </a:r>
              <a:r>
                <a:rPr lang="en-US" sz="1400" b="1" dirty="0"/>
                <a:t>q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= 8.2 (</a:t>
              </a:r>
              <a:r>
                <a:rPr lang="en-US" sz="1400" b="1" dirty="0" err="1"/>
                <a:t>GeV</a:t>
              </a:r>
              <a:r>
                <a:rPr lang="en-US" sz="1400" b="1" dirty="0"/>
                <a:t>/c)</a:t>
              </a:r>
              <a:r>
                <a:rPr lang="en-US" sz="1400" b="1" baseline="30000" dirty="0"/>
                <a:t>2</a:t>
              </a:r>
              <a:r>
                <a:rPr lang="en-US" sz="1400" b="1" dirty="0"/>
                <a:t>        </a:t>
              </a:r>
              <a:r>
                <a:rPr lang="en-US" sz="1400" b="1" dirty="0">
                  <a:solidFill>
                    <a:srgbClr val="FF9900"/>
                  </a:solidFill>
                </a:rPr>
                <a:t>q</a:t>
              </a:r>
              <a:r>
                <a:rPr lang="en-US" sz="1400" b="1" baseline="30000" dirty="0">
                  <a:solidFill>
                    <a:srgbClr val="FF9900"/>
                  </a:solidFill>
                </a:rPr>
                <a:t>2</a:t>
              </a:r>
              <a:r>
                <a:rPr lang="en-US" sz="1400" b="1" dirty="0">
                  <a:solidFill>
                    <a:srgbClr val="FF9900"/>
                  </a:solidFill>
                </a:rPr>
                <a:t>=12.9 (</a:t>
              </a:r>
              <a:r>
                <a:rPr lang="en-US" sz="1400" b="1" dirty="0" err="1">
                  <a:solidFill>
                    <a:srgbClr val="FF9900"/>
                  </a:solidFill>
                </a:rPr>
                <a:t>GeV</a:t>
              </a:r>
              <a:r>
                <a:rPr lang="en-US" sz="1400" b="1" dirty="0">
                  <a:solidFill>
                    <a:srgbClr val="FF9900"/>
                  </a:solidFill>
                </a:rPr>
                <a:t>/c)</a:t>
              </a:r>
              <a:r>
                <a:rPr lang="en-US" sz="1400" b="1" baseline="30000" dirty="0">
                  <a:solidFill>
                    <a:srgbClr val="FF9900"/>
                  </a:solidFill>
                </a:rPr>
                <a:t>2</a:t>
              </a:r>
              <a:r>
                <a:rPr lang="en-US" sz="1400" b="1" baseline="30000" dirty="0"/>
                <a:t>       </a:t>
              </a:r>
              <a:r>
                <a:rPr lang="en-US" sz="1400" b="1" dirty="0">
                  <a:solidFill>
                    <a:srgbClr val="FF0000"/>
                  </a:solidFill>
                </a:rPr>
                <a:t>q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sz="1400" b="1" dirty="0">
                  <a:solidFill>
                    <a:srgbClr val="FF0000"/>
                  </a:solidFill>
                </a:rPr>
                <a:t>=22.3 (</a:t>
              </a:r>
              <a:r>
                <a:rPr lang="en-US" sz="1400" b="1" dirty="0" err="1">
                  <a:solidFill>
                    <a:srgbClr val="FF0000"/>
                  </a:solidFill>
                </a:rPr>
                <a:t>GeV</a:t>
              </a:r>
              <a:r>
                <a:rPr lang="en-US" sz="1400" b="1" dirty="0">
                  <a:solidFill>
                    <a:srgbClr val="FF0000"/>
                  </a:solidFill>
                </a:rPr>
                <a:t>/c)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sz="1400" baseline="30000" dirty="0">
                  <a:solidFill>
                    <a:srgbClr val="FF0000"/>
                  </a:solidFill>
                </a:rPr>
                <a:t> </a:t>
              </a:r>
              <a:endParaRPr lang="fr-FR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5099" name="Rectangle 113"/>
            <p:cNvSpPr>
              <a:spLocks noChangeArrowheads="1"/>
            </p:cNvSpPr>
            <p:nvPr/>
          </p:nvSpPr>
          <p:spPr bwMode="auto">
            <a:xfrm>
              <a:off x="158" y="3751"/>
              <a:ext cx="5602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400" b="1">
                  <a:solidFill>
                    <a:schemeClr val="accent2"/>
                  </a:solidFill>
                </a:rPr>
                <a:t>        N</a:t>
              </a:r>
              <a:r>
                <a:rPr lang="en-US" sz="1400" b="1" baseline="-25000">
                  <a:solidFill>
                    <a:schemeClr val="accent2"/>
                  </a:solidFill>
                </a:rPr>
                <a:t>tot</a:t>
              </a:r>
              <a:r>
                <a:rPr lang="en-US" sz="1400" b="1">
                  <a:solidFill>
                    <a:schemeClr val="accent2"/>
                  </a:solidFill>
                </a:rPr>
                <a:t>=10</a:t>
              </a:r>
              <a:r>
                <a:rPr lang="en-US" sz="1400" b="1" baseline="30000">
                  <a:solidFill>
                    <a:schemeClr val="accent2"/>
                  </a:solidFill>
                </a:rPr>
                <a:t>6</a:t>
              </a:r>
              <a:r>
                <a:rPr lang="en-US" sz="1400" b="1" baseline="30000"/>
                <a:t>                                 </a:t>
              </a:r>
              <a:r>
                <a:rPr lang="en-US" sz="1400" b="1"/>
                <a:t>N</a:t>
              </a:r>
              <a:r>
                <a:rPr lang="en-US" sz="1400" b="1" baseline="-25000"/>
                <a:t>tot</a:t>
              </a:r>
              <a:r>
                <a:rPr lang="en-US" sz="1400" b="1"/>
                <a:t>=66000</a:t>
              </a:r>
              <a:r>
                <a:rPr lang="en-US" sz="1400" b="1" baseline="30000"/>
                <a:t>                          </a:t>
              </a:r>
              <a:r>
                <a:rPr lang="en-US" sz="1400" b="1">
                  <a:solidFill>
                    <a:srgbClr val="FF9900"/>
                  </a:solidFill>
                </a:rPr>
                <a:t>N</a:t>
              </a:r>
              <a:r>
                <a:rPr lang="en-US" sz="1400" b="1" baseline="-25000">
                  <a:solidFill>
                    <a:srgbClr val="FF9900"/>
                  </a:solidFill>
                </a:rPr>
                <a:t>tot</a:t>
              </a:r>
              <a:r>
                <a:rPr lang="en-US" sz="1400" b="1">
                  <a:solidFill>
                    <a:srgbClr val="FF9900"/>
                  </a:solidFill>
                </a:rPr>
                <a:t>=2750</a:t>
              </a:r>
              <a:r>
                <a:rPr lang="en-US" sz="1400" b="1" baseline="30000"/>
                <a:t>                          </a:t>
              </a:r>
              <a:r>
                <a:rPr lang="en-US" sz="1400" b="1">
                  <a:solidFill>
                    <a:srgbClr val="FF0000"/>
                  </a:solidFill>
                </a:rPr>
                <a:t>N</a:t>
              </a:r>
              <a:r>
                <a:rPr lang="en-US" sz="1400" b="1" baseline="-25000">
                  <a:solidFill>
                    <a:srgbClr val="FF0000"/>
                  </a:solidFill>
                </a:rPr>
                <a:t>tot</a:t>
              </a:r>
              <a:r>
                <a:rPr lang="en-US" sz="1400" b="1">
                  <a:solidFill>
                    <a:srgbClr val="FF0000"/>
                  </a:solidFill>
                </a:rPr>
                <a:t>=82</a:t>
              </a:r>
              <a:r>
                <a:rPr lang="en-US" sz="1400" baseline="30000">
                  <a:solidFill>
                    <a:srgbClr val="FF0000"/>
                  </a:solidFill>
                </a:rPr>
                <a:t> </a:t>
              </a:r>
              <a:endParaRPr lang="fr-FR" sz="1400" baseline="30000">
                <a:solidFill>
                  <a:srgbClr val="FF0000"/>
                </a:solidFill>
              </a:endParaRPr>
            </a:p>
          </p:txBody>
        </p:sp>
        <p:sp>
          <p:nvSpPr>
            <p:cNvPr id="45100" name="Rectangle 114"/>
            <p:cNvSpPr>
              <a:spLocks noChangeArrowheads="1"/>
            </p:cNvSpPr>
            <p:nvPr/>
          </p:nvSpPr>
          <p:spPr bwMode="auto">
            <a:xfrm>
              <a:off x="0" y="3203"/>
              <a:ext cx="576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            </a:t>
              </a:r>
              <a:r>
                <a:rPr lang="en-US" sz="1400" b="1" dirty="0" err="1">
                  <a:solidFill>
                    <a:schemeClr val="accent2"/>
                  </a:solidFill>
                </a:rPr>
                <a:t>E</a:t>
              </a:r>
              <a:r>
                <a:rPr lang="en-US" sz="1400" b="1" baseline="-25000" dirty="0" err="1">
                  <a:solidFill>
                    <a:schemeClr val="accent2"/>
                  </a:solidFill>
                </a:rPr>
                <a:t>lab</a:t>
              </a:r>
              <a:r>
                <a:rPr lang="en-US" sz="1400" b="1" dirty="0">
                  <a:solidFill>
                    <a:schemeClr val="accent2"/>
                  </a:solidFill>
                </a:rPr>
                <a:t>=1 </a:t>
              </a:r>
              <a:r>
                <a:rPr lang="en-US" sz="1400" b="1" dirty="0" err="1">
                  <a:solidFill>
                    <a:schemeClr val="accent2"/>
                  </a:solidFill>
                </a:rPr>
                <a:t>GeV</a:t>
              </a:r>
              <a:r>
                <a:rPr lang="en-US" sz="1400" b="1" dirty="0"/>
                <a:t>                  </a:t>
              </a:r>
              <a:r>
                <a:rPr lang="en-US" sz="1400" b="1" dirty="0" err="1"/>
                <a:t>E</a:t>
              </a:r>
              <a:r>
                <a:rPr lang="en-US" sz="1400" b="1" baseline="-25000" dirty="0" err="1"/>
                <a:t>lab</a:t>
              </a:r>
              <a:r>
                <a:rPr lang="en-US" sz="1400" b="1" dirty="0"/>
                <a:t>=2.5 </a:t>
              </a:r>
              <a:r>
                <a:rPr lang="en-US" sz="1400" b="1" dirty="0" err="1"/>
                <a:t>GeV</a:t>
              </a:r>
              <a:r>
                <a:rPr lang="en-US" sz="1400" b="1" dirty="0"/>
                <a:t>                </a:t>
              </a:r>
              <a:r>
                <a:rPr lang="en-US" sz="1400" b="1" dirty="0" err="1">
                  <a:solidFill>
                    <a:srgbClr val="FF9900"/>
                  </a:solidFill>
                </a:rPr>
                <a:t>E</a:t>
              </a:r>
              <a:r>
                <a:rPr lang="en-US" sz="1400" b="1" baseline="-25000" dirty="0" err="1">
                  <a:solidFill>
                    <a:srgbClr val="FF9900"/>
                  </a:solidFill>
                </a:rPr>
                <a:t>lab</a:t>
              </a:r>
              <a:r>
                <a:rPr lang="en-US" sz="1400" b="1" dirty="0">
                  <a:solidFill>
                    <a:srgbClr val="FF9900"/>
                  </a:solidFill>
                </a:rPr>
                <a:t>=5 </a:t>
              </a:r>
              <a:r>
                <a:rPr lang="en-US" sz="1400" b="1" dirty="0" err="1">
                  <a:solidFill>
                    <a:srgbClr val="FF9900"/>
                  </a:solidFill>
                </a:rPr>
                <a:t>GeV</a:t>
              </a:r>
              <a:r>
                <a:rPr lang="en-US" sz="1400" b="1" dirty="0"/>
                <a:t>                </a:t>
              </a:r>
              <a:r>
                <a:rPr lang="en-US" sz="1400" b="1" dirty="0" err="1">
                  <a:solidFill>
                    <a:srgbClr val="FF0000"/>
                  </a:solidFill>
                </a:rPr>
                <a:t>E</a:t>
              </a:r>
              <a:r>
                <a:rPr lang="en-US" sz="1400" b="1" baseline="-25000" dirty="0" err="1">
                  <a:solidFill>
                    <a:srgbClr val="FF0000"/>
                  </a:solidFill>
                </a:rPr>
                <a:t>lab</a:t>
              </a:r>
              <a:r>
                <a:rPr lang="en-US" sz="1400" b="1" dirty="0">
                  <a:solidFill>
                    <a:srgbClr val="FF0000"/>
                  </a:solidFill>
                </a:rPr>
                <a:t>=10 </a:t>
              </a:r>
              <a:r>
                <a:rPr lang="en-US" sz="1400" b="1" dirty="0" err="1">
                  <a:solidFill>
                    <a:srgbClr val="FF0000"/>
                  </a:solidFill>
                </a:rPr>
                <a:t>GeV</a:t>
              </a:r>
              <a:r>
                <a:rPr lang="en-US" sz="1400" b="1" dirty="0">
                  <a:solidFill>
                    <a:srgbClr val="FF0000"/>
                  </a:solidFill>
                </a:rPr>
                <a:t>  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5101" name="Text Box 115"/>
            <p:cNvSpPr txBox="1">
              <a:spLocks noChangeArrowheads="1"/>
            </p:cNvSpPr>
            <p:nvPr/>
          </p:nvSpPr>
          <p:spPr bwMode="auto">
            <a:xfrm>
              <a:off x="158" y="4066"/>
              <a:ext cx="5602" cy="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b="1">
                  <a:solidFill>
                    <a:schemeClr val="accent2"/>
                  </a:solidFill>
                  <a:latin typeface="Symbol" charset="0"/>
                </a:rPr>
                <a:t>            D</a:t>
              </a:r>
              <a:r>
                <a:rPr lang="fr-FR" sz="1400" b="1">
                  <a:solidFill>
                    <a:schemeClr val="accent2"/>
                  </a:solidFill>
                  <a:latin typeface="Arial" charset="0"/>
                </a:rPr>
                <a:t>R=0.6%</a:t>
              </a:r>
              <a:r>
                <a:rPr lang="fr-FR" sz="1400" b="1">
                  <a:latin typeface="Arial" charset="0"/>
                </a:rPr>
                <a:t>	                      </a:t>
              </a:r>
              <a:r>
                <a:rPr lang="fr-FR" sz="1400" b="1">
                  <a:latin typeface="Symbol" charset="0"/>
                </a:rPr>
                <a:t>D</a:t>
              </a:r>
              <a:r>
                <a:rPr lang="fr-FR" sz="1400" b="1">
                  <a:latin typeface="Arial" charset="0"/>
                </a:rPr>
                <a:t>R=3%</a:t>
              </a:r>
              <a:r>
                <a:rPr lang="fr-FR" sz="1400">
                  <a:latin typeface="Arial" charset="0"/>
                </a:rPr>
                <a:t>            	        </a:t>
              </a:r>
              <a:r>
                <a:rPr lang="fr-FR" sz="1400" b="1">
                  <a:solidFill>
                    <a:srgbClr val="FF9900"/>
                  </a:solidFill>
                  <a:latin typeface="Symbol" charset="0"/>
                </a:rPr>
                <a:t>D</a:t>
              </a:r>
              <a:r>
                <a:rPr lang="fr-FR" sz="1400" b="1">
                  <a:solidFill>
                    <a:srgbClr val="FF9900"/>
                  </a:solidFill>
                  <a:latin typeface="Arial" charset="0"/>
                </a:rPr>
                <a:t>R=25%</a:t>
              </a:r>
              <a:r>
                <a:rPr lang="fr-FR" sz="1400">
                  <a:latin typeface="Arial" charset="0"/>
                </a:rPr>
                <a:t>                           </a:t>
              </a:r>
              <a:r>
                <a:rPr lang="fr-FR" sz="1400" b="1">
                  <a:solidFill>
                    <a:srgbClr val="FF0000"/>
                  </a:solidFill>
                  <a:latin typeface="Symbol" charset="0"/>
                </a:rPr>
                <a:t>D</a:t>
              </a:r>
              <a:r>
                <a:rPr lang="fr-FR" sz="1400" b="1">
                  <a:solidFill>
                    <a:srgbClr val="FF0000"/>
                  </a:solidFill>
                  <a:latin typeface="Arial" charset="0"/>
                </a:rPr>
                <a:t>R= 100%</a:t>
              </a:r>
              <a:r>
                <a:rPr lang="fr-FR" sz="1400">
                  <a:latin typeface="Arial" charset="0"/>
                </a:rPr>
                <a:t> </a:t>
              </a:r>
            </a:p>
          </p:txBody>
        </p:sp>
      </p:grpSp>
      <p:sp>
        <p:nvSpPr>
          <p:cNvPr id="45094" name="Text Box 76"/>
          <p:cNvSpPr txBox="1">
            <a:spLocks noChangeArrowheads="1"/>
          </p:cNvSpPr>
          <p:nvPr/>
        </p:nvSpPr>
        <p:spPr bwMode="auto">
          <a:xfrm>
            <a:off x="1571625" y="2000250"/>
            <a:ext cx="39862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Arial" charset="0"/>
              </a:rPr>
              <a:t>Nb of counts  for pp→e</a:t>
            </a:r>
            <a:r>
              <a:rPr lang="en-US" sz="1800" b="1" baseline="30000">
                <a:latin typeface="Arial" charset="0"/>
              </a:rPr>
              <a:t>+</a:t>
            </a:r>
            <a:r>
              <a:rPr lang="en-US" sz="1800" b="1">
                <a:latin typeface="Arial" charset="0"/>
              </a:rPr>
              <a:t>e</a:t>
            </a:r>
            <a:r>
              <a:rPr lang="en-US" sz="1800" b="1" baseline="30000">
                <a:latin typeface="Arial" charset="0"/>
              </a:rPr>
              <a:t>-</a:t>
            </a:r>
            <a:r>
              <a:rPr lang="en-US" sz="1800" b="1">
                <a:latin typeface="Arial" charset="0"/>
              </a:rPr>
              <a:t> </a:t>
            </a:r>
          </a:p>
        </p:txBody>
      </p:sp>
      <p:cxnSp>
        <p:nvCxnSpPr>
          <p:cNvPr id="87" name="Connettore 1 179"/>
          <p:cNvCxnSpPr/>
          <p:nvPr/>
        </p:nvCxnSpPr>
        <p:spPr>
          <a:xfrm rot="5400000" flipH="1" flipV="1">
            <a:off x="3621882" y="2024856"/>
            <a:ext cx="1588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6" name="Rettangolo 180"/>
          <p:cNvSpPr>
            <a:spLocks noChangeArrowheads="1"/>
          </p:cNvSpPr>
          <p:nvPr/>
        </p:nvSpPr>
        <p:spPr bwMode="auto">
          <a:xfrm>
            <a:off x="142875" y="5214938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/>
              <a:t>R=|GE|/|GM| </a:t>
            </a:r>
            <a:endParaRPr lang="en-U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504825" y="44450"/>
            <a:ext cx="8963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PANDA plans for the </a:t>
            </a:r>
            <a:r>
              <a:rPr lang="en-US" sz="32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ff</a:t>
            </a:r>
            <a:endParaRPr lang="en-US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06027" y="188913"/>
            <a:ext cx="8126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Generalized Parton Distributions</a:t>
            </a:r>
          </a:p>
        </p:txBody>
      </p:sp>
      <p:grpSp>
        <p:nvGrpSpPr>
          <p:cNvPr id="95302" name="Group 70"/>
          <p:cNvGrpSpPr>
            <a:grpSpLocks/>
          </p:cNvGrpSpPr>
          <p:nvPr/>
        </p:nvGrpSpPr>
        <p:grpSpPr bwMode="auto">
          <a:xfrm>
            <a:off x="684213" y="1125538"/>
            <a:ext cx="2508250" cy="3424237"/>
            <a:chOff x="431" y="660"/>
            <a:chExt cx="1580" cy="2157"/>
          </a:xfrm>
        </p:grpSpPr>
        <p:grpSp>
          <p:nvGrpSpPr>
            <p:cNvPr id="46088" name="Group 68"/>
            <p:cNvGrpSpPr>
              <a:grpSpLocks/>
            </p:cNvGrpSpPr>
            <p:nvPr/>
          </p:nvGrpSpPr>
          <p:grpSpPr bwMode="auto">
            <a:xfrm>
              <a:off x="431" y="890"/>
              <a:ext cx="1580" cy="1927"/>
              <a:chOff x="431" y="890"/>
              <a:chExt cx="1580" cy="1927"/>
            </a:xfrm>
          </p:grpSpPr>
          <p:grpSp>
            <p:nvGrpSpPr>
              <p:cNvPr id="46090" name="Group 66"/>
              <p:cNvGrpSpPr>
                <a:grpSpLocks/>
              </p:cNvGrpSpPr>
              <p:nvPr/>
            </p:nvGrpSpPr>
            <p:grpSpPr bwMode="auto">
              <a:xfrm>
                <a:off x="431" y="890"/>
                <a:ext cx="1497" cy="1724"/>
                <a:chOff x="385" y="482"/>
                <a:chExt cx="1497" cy="1724"/>
              </a:xfrm>
            </p:grpSpPr>
            <p:grpSp>
              <p:nvGrpSpPr>
                <p:cNvPr id="46092" name="Group 58"/>
                <p:cNvGrpSpPr>
                  <a:grpSpLocks/>
                </p:cNvGrpSpPr>
                <p:nvPr/>
              </p:nvGrpSpPr>
              <p:grpSpPr bwMode="auto">
                <a:xfrm>
                  <a:off x="476" y="482"/>
                  <a:ext cx="1300" cy="1724"/>
                  <a:chOff x="2109" y="255"/>
                  <a:chExt cx="1300" cy="1724"/>
                </a:xfrm>
              </p:grpSpPr>
              <p:grpSp>
                <p:nvGrpSpPr>
                  <p:cNvPr id="4609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109" y="754"/>
                    <a:ext cx="1300" cy="1225"/>
                    <a:chOff x="2109" y="754"/>
                    <a:chExt cx="1300" cy="1225"/>
                  </a:xfrm>
                </p:grpSpPr>
                <p:grpSp>
                  <p:nvGrpSpPr>
                    <p:cNvPr id="46101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9" y="754"/>
                      <a:ext cx="1300" cy="1225"/>
                      <a:chOff x="2109" y="754"/>
                      <a:chExt cx="1300" cy="1225"/>
                    </a:xfrm>
                  </p:grpSpPr>
                  <p:grpSp>
                    <p:nvGrpSpPr>
                      <p:cNvPr id="46105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9" y="754"/>
                        <a:ext cx="1300" cy="1129"/>
                        <a:chOff x="2109" y="754"/>
                        <a:chExt cx="1300" cy="1129"/>
                      </a:xfrm>
                    </p:grpSpPr>
                    <p:grpSp>
                      <p:nvGrpSpPr>
                        <p:cNvPr id="46107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09" y="1473"/>
                          <a:ext cx="1300" cy="410"/>
                          <a:chOff x="2109" y="1473"/>
                          <a:chExt cx="1300" cy="410"/>
                        </a:xfrm>
                      </p:grpSpPr>
                      <p:grpSp>
                        <p:nvGrpSpPr>
                          <p:cNvPr id="46114" name="Group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-4360147">
                            <a:off x="2052" y="1530"/>
                            <a:ext cx="408" cy="293"/>
                            <a:chOff x="612" y="1504"/>
                            <a:chExt cx="408" cy="293"/>
                          </a:xfrm>
                        </p:grpSpPr>
                        <p:grpSp>
                          <p:nvGrpSpPr>
                            <p:cNvPr id="46121" name="Group 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2" y="1525"/>
                              <a:ext cx="408" cy="272"/>
                              <a:chOff x="612" y="1525"/>
                              <a:chExt cx="408" cy="272"/>
                            </a:xfrm>
                          </p:grpSpPr>
                          <p:sp>
                            <p:nvSpPr>
                              <p:cNvPr id="95259" name="Line 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06" y="1521"/>
                                <a:ext cx="317" cy="18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 dirty="0"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260" name="Line 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58" y="1568"/>
                                <a:ext cx="318" cy="182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 dirty="0"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261" name="Line 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13" y="1612"/>
                                <a:ext cx="318" cy="18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 dirty="0"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5262" name="AutoShape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7869746">
                              <a:off x="637" y="1560"/>
                              <a:ext cx="267" cy="149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chemeClr val="tx1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 dirty="0"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6115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04" y="1475"/>
                            <a:ext cx="305" cy="408"/>
                            <a:chOff x="3104" y="1475"/>
                            <a:chExt cx="305" cy="408"/>
                          </a:xfrm>
                        </p:grpSpPr>
                        <p:grpSp>
                          <p:nvGrpSpPr>
                            <p:cNvPr id="46116" name="Group 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rot="4360147" flipH="1">
                              <a:off x="3036" y="1543"/>
                              <a:ext cx="408" cy="272"/>
                              <a:chOff x="612" y="1525"/>
                              <a:chExt cx="408" cy="272"/>
                            </a:xfrm>
                          </p:grpSpPr>
                          <p:sp>
                            <p:nvSpPr>
                              <p:cNvPr id="95265" name="Line 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05" y="1527"/>
                                <a:ext cx="317" cy="18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 dirty="0"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266" name="Line 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57" y="1570"/>
                                <a:ext cx="318" cy="182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 dirty="0"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267" name="Line 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13" y="1618"/>
                                <a:ext cx="318" cy="181"/>
                              </a:xfrm>
                              <a:prstGeom prst="line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 dirty="0"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5268" name="AutoShap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8425260" flipH="1">
                              <a:off x="3142" y="1642"/>
                              <a:ext cx="267" cy="149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chemeClr val="tx1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 dirty="0"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46108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64" y="754"/>
                          <a:ext cx="998" cy="916"/>
                          <a:chOff x="1542" y="1344"/>
                          <a:chExt cx="998" cy="916"/>
                        </a:xfrm>
                      </p:grpSpPr>
                      <p:sp>
                        <p:nvSpPr>
                          <p:cNvPr id="95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1746" y="1466"/>
                            <a:ext cx="590" cy="998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 dirty="0"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46110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-5400000">
                            <a:off x="1837" y="1185"/>
                            <a:ext cx="408" cy="726"/>
                            <a:chOff x="4241" y="1752"/>
                            <a:chExt cx="408" cy="726"/>
                          </a:xfrm>
                        </p:grpSpPr>
                        <p:sp>
                          <p:nvSpPr>
                            <p:cNvPr id="95243" name="Line 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243" y="1750"/>
                              <a:ext cx="408" cy="136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 dirty="0"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95244" name="Line 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41" y="2342"/>
                              <a:ext cx="408" cy="136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 dirty="0"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95245" name="Line 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651" y="1888"/>
                              <a:ext cx="0" cy="453"/>
                            </a:xfrm>
                            <a:prstGeom prst="line">
                              <a:avLst/>
                            </a:prstGeom>
                            <a:noFill/>
                            <a:ln w="285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 dirty="0"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95275" name="Rectangle 4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252" y="845"/>
                        <a:ext cx="998" cy="127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6102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24" y="1177"/>
                      <a:ext cx="955" cy="393"/>
                      <a:chOff x="2402" y="1207"/>
                      <a:chExt cx="955" cy="393"/>
                    </a:xfrm>
                  </p:grpSpPr>
                  <p:sp>
                    <p:nvSpPr>
                      <p:cNvPr id="95277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05" y="1207"/>
                        <a:ext cx="952" cy="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r>
                          <a:rPr lang="it-IT" sz="1400" b="1" dirty="0">
                            <a:latin typeface="Times New Roman" charset="0"/>
                            <a:cs typeface="+mn-cs"/>
                          </a:rPr>
                          <a:t>H, E(x, </a:t>
                        </a:r>
                        <a:r>
                          <a:rPr lang="el-GR" sz="1400" b="1">
                            <a:latin typeface="Times New Roman" charset="0"/>
                            <a:cs typeface="Times New Roman" charset="0"/>
                          </a:rPr>
                          <a:t>ξ</a:t>
                        </a:r>
                        <a:r>
                          <a:rPr lang="it-IT" sz="1400" b="1" dirty="0">
                            <a:latin typeface="Times New Roman" charset="0"/>
                            <a:cs typeface="Times New Roman" charset="0"/>
                          </a:rPr>
                          <a:t>, t)</a:t>
                        </a:r>
                      </a:p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r>
                          <a:rPr lang="it-IT" sz="1400" b="1" dirty="0">
                            <a:latin typeface="Times New Roman" charset="0"/>
                            <a:cs typeface="+mn-cs"/>
                          </a:rPr>
                          <a:t>H, E(x, </a:t>
                        </a:r>
                        <a:r>
                          <a:rPr lang="el-GR" sz="1400" b="1">
                            <a:latin typeface="Times New Roman" charset="0"/>
                            <a:cs typeface="+mn-cs"/>
                          </a:rPr>
                          <a:t>ξ</a:t>
                        </a:r>
                        <a:r>
                          <a:rPr lang="it-IT" sz="1400" b="1" dirty="0">
                            <a:latin typeface="Times New Roman" charset="0"/>
                            <a:cs typeface="+mn-cs"/>
                          </a:rPr>
                          <a:t>, t)</a:t>
                        </a:r>
                        <a:endParaRPr lang="el-GR" sz="1400" b="1">
                          <a:latin typeface="Times New Roman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95278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02" y="1287"/>
                        <a:ext cx="33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b="1" dirty="0">
                            <a:latin typeface="Times New Roman" charset="0"/>
                            <a:cs typeface="Times New Roman" charset="0"/>
                          </a:rPr>
                          <a:t>~  ~</a:t>
                        </a:r>
                      </a:p>
                    </p:txBody>
                  </p:sp>
                </p:grpSp>
              </p:grpSp>
              <p:sp>
                <p:nvSpPr>
                  <p:cNvPr id="95282" name="Rectangle 5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470" y="74"/>
                    <a:ext cx="590" cy="953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2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6093" name="Group 59"/>
                <p:cNvGrpSpPr>
                  <a:grpSpLocks/>
                </p:cNvGrpSpPr>
                <p:nvPr/>
              </p:nvGrpSpPr>
              <p:grpSpPr bwMode="auto">
                <a:xfrm>
                  <a:off x="1312" y="487"/>
                  <a:ext cx="318" cy="491"/>
                  <a:chOff x="1312" y="487"/>
                  <a:chExt cx="318" cy="491"/>
                </a:xfrm>
              </p:grpSpPr>
              <p:sp>
                <p:nvSpPr>
                  <p:cNvPr id="95285" name="AutoShape 53"/>
                  <p:cNvSpPr>
                    <a:spLocks noChangeArrowheads="1"/>
                  </p:cNvSpPr>
                  <p:nvPr/>
                </p:nvSpPr>
                <p:spPr bwMode="auto">
                  <a:xfrm rot="2361623" flipH="1">
                    <a:off x="1539" y="487"/>
                    <a:ext cx="91" cy="50"/>
                  </a:xfrm>
                  <a:prstGeom prst="triangle">
                    <a:avLst>
                      <a:gd name="adj" fmla="val 52458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5288" name="Freeform 56"/>
                  <p:cNvSpPr>
                    <a:spLocks/>
                  </p:cNvSpPr>
                  <p:nvPr/>
                </p:nvSpPr>
                <p:spPr bwMode="auto">
                  <a:xfrm>
                    <a:off x="1312" y="527"/>
                    <a:ext cx="253" cy="451"/>
                  </a:xfrm>
                  <a:custGeom>
                    <a:avLst/>
                    <a:gdLst>
                      <a:gd name="T0" fmla="*/ 43 w 322"/>
                      <a:gd name="T1" fmla="*/ 496 h 496"/>
                      <a:gd name="T2" fmla="*/ 19 w 322"/>
                      <a:gd name="T3" fmla="*/ 424 h 496"/>
                      <a:gd name="T4" fmla="*/ 154 w 322"/>
                      <a:gd name="T5" fmla="*/ 409 h 496"/>
                      <a:gd name="T6" fmla="*/ 72 w 322"/>
                      <a:gd name="T7" fmla="*/ 313 h 496"/>
                      <a:gd name="T8" fmla="*/ 206 w 322"/>
                      <a:gd name="T9" fmla="*/ 304 h 496"/>
                      <a:gd name="T10" fmla="*/ 110 w 322"/>
                      <a:gd name="T11" fmla="*/ 203 h 496"/>
                      <a:gd name="T12" fmla="*/ 259 w 322"/>
                      <a:gd name="T13" fmla="*/ 184 h 496"/>
                      <a:gd name="T14" fmla="*/ 163 w 322"/>
                      <a:gd name="T15" fmla="*/ 102 h 496"/>
                      <a:gd name="T16" fmla="*/ 298 w 322"/>
                      <a:gd name="T17" fmla="*/ 102 h 496"/>
                      <a:gd name="T18" fmla="*/ 216 w 322"/>
                      <a:gd name="T19" fmla="*/ 16 h 496"/>
                      <a:gd name="T20" fmla="*/ 322 w 322"/>
                      <a:gd name="T21" fmla="*/ 6 h 4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2" h="496">
                        <a:moveTo>
                          <a:pt x="43" y="496"/>
                        </a:moveTo>
                        <a:cubicBezTo>
                          <a:pt x="39" y="484"/>
                          <a:pt x="0" y="438"/>
                          <a:pt x="19" y="424"/>
                        </a:cubicBezTo>
                        <a:cubicBezTo>
                          <a:pt x="38" y="410"/>
                          <a:pt x="145" y="427"/>
                          <a:pt x="154" y="409"/>
                        </a:cubicBezTo>
                        <a:cubicBezTo>
                          <a:pt x="163" y="391"/>
                          <a:pt x="63" y="330"/>
                          <a:pt x="72" y="313"/>
                        </a:cubicBezTo>
                        <a:cubicBezTo>
                          <a:pt x="81" y="296"/>
                          <a:pt x="200" y="322"/>
                          <a:pt x="206" y="304"/>
                        </a:cubicBezTo>
                        <a:cubicBezTo>
                          <a:pt x="212" y="286"/>
                          <a:pt x="101" y="223"/>
                          <a:pt x="110" y="203"/>
                        </a:cubicBezTo>
                        <a:cubicBezTo>
                          <a:pt x="119" y="183"/>
                          <a:pt x="250" y="201"/>
                          <a:pt x="259" y="184"/>
                        </a:cubicBezTo>
                        <a:cubicBezTo>
                          <a:pt x="268" y="167"/>
                          <a:pt x="157" y="116"/>
                          <a:pt x="163" y="102"/>
                        </a:cubicBezTo>
                        <a:cubicBezTo>
                          <a:pt x="169" y="88"/>
                          <a:pt x="289" y="116"/>
                          <a:pt x="298" y="102"/>
                        </a:cubicBezTo>
                        <a:cubicBezTo>
                          <a:pt x="307" y="88"/>
                          <a:pt x="212" y="32"/>
                          <a:pt x="216" y="16"/>
                        </a:cubicBezTo>
                        <a:cubicBezTo>
                          <a:pt x="220" y="0"/>
                          <a:pt x="300" y="8"/>
                          <a:pt x="322" y="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5294" name="Freeform 62"/>
                <p:cNvSpPr>
                  <a:spLocks/>
                </p:cNvSpPr>
                <p:nvPr/>
              </p:nvSpPr>
              <p:spPr bwMode="auto">
                <a:xfrm flipH="1">
                  <a:off x="677" y="537"/>
                  <a:ext cx="253" cy="451"/>
                </a:xfrm>
                <a:custGeom>
                  <a:avLst/>
                  <a:gdLst>
                    <a:gd name="T0" fmla="*/ 43 w 322"/>
                    <a:gd name="T1" fmla="*/ 496 h 496"/>
                    <a:gd name="T2" fmla="*/ 19 w 322"/>
                    <a:gd name="T3" fmla="*/ 424 h 496"/>
                    <a:gd name="T4" fmla="*/ 154 w 322"/>
                    <a:gd name="T5" fmla="*/ 409 h 496"/>
                    <a:gd name="T6" fmla="*/ 72 w 322"/>
                    <a:gd name="T7" fmla="*/ 313 h 496"/>
                    <a:gd name="T8" fmla="*/ 206 w 322"/>
                    <a:gd name="T9" fmla="*/ 304 h 496"/>
                    <a:gd name="T10" fmla="*/ 110 w 322"/>
                    <a:gd name="T11" fmla="*/ 203 h 496"/>
                    <a:gd name="T12" fmla="*/ 259 w 322"/>
                    <a:gd name="T13" fmla="*/ 184 h 496"/>
                    <a:gd name="T14" fmla="*/ 163 w 322"/>
                    <a:gd name="T15" fmla="*/ 102 h 496"/>
                    <a:gd name="T16" fmla="*/ 298 w 322"/>
                    <a:gd name="T17" fmla="*/ 102 h 496"/>
                    <a:gd name="T18" fmla="*/ 216 w 322"/>
                    <a:gd name="T19" fmla="*/ 16 h 496"/>
                    <a:gd name="T20" fmla="*/ 322 w 322"/>
                    <a:gd name="T21" fmla="*/ 6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2" h="496">
                      <a:moveTo>
                        <a:pt x="43" y="496"/>
                      </a:moveTo>
                      <a:cubicBezTo>
                        <a:pt x="39" y="484"/>
                        <a:pt x="0" y="438"/>
                        <a:pt x="19" y="424"/>
                      </a:cubicBezTo>
                      <a:cubicBezTo>
                        <a:pt x="38" y="410"/>
                        <a:pt x="145" y="427"/>
                        <a:pt x="154" y="409"/>
                      </a:cubicBezTo>
                      <a:cubicBezTo>
                        <a:pt x="163" y="391"/>
                        <a:pt x="63" y="330"/>
                        <a:pt x="72" y="313"/>
                      </a:cubicBezTo>
                      <a:cubicBezTo>
                        <a:pt x="81" y="296"/>
                        <a:pt x="200" y="322"/>
                        <a:pt x="206" y="304"/>
                      </a:cubicBezTo>
                      <a:cubicBezTo>
                        <a:pt x="212" y="286"/>
                        <a:pt x="101" y="223"/>
                        <a:pt x="110" y="203"/>
                      </a:cubicBezTo>
                      <a:cubicBezTo>
                        <a:pt x="119" y="183"/>
                        <a:pt x="250" y="201"/>
                        <a:pt x="259" y="184"/>
                      </a:cubicBezTo>
                      <a:cubicBezTo>
                        <a:pt x="268" y="167"/>
                        <a:pt x="157" y="116"/>
                        <a:pt x="163" y="102"/>
                      </a:cubicBezTo>
                      <a:cubicBezTo>
                        <a:pt x="169" y="88"/>
                        <a:pt x="289" y="116"/>
                        <a:pt x="298" y="102"/>
                      </a:cubicBezTo>
                      <a:cubicBezTo>
                        <a:pt x="307" y="88"/>
                        <a:pt x="212" y="32"/>
                        <a:pt x="216" y="16"/>
                      </a:cubicBezTo>
                      <a:cubicBezTo>
                        <a:pt x="220" y="0"/>
                        <a:pt x="300" y="8"/>
                        <a:pt x="322" y="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529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85" y="482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l-GR">
                      <a:latin typeface="Times New Roman" charset="0"/>
                      <a:cs typeface="Times New Roman" charset="0"/>
                    </a:rPr>
                    <a:t>γ</a:t>
                  </a:r>
                  <a:r>
                    <a:rPr lang="it-IT" dirty="0">
                      <a:latin typeface="Times New Roman" charset="0"/>
                      <a:cs typeface="Times New Roman" charset="0"/>
                    </a:rPr>
                    <a:t>*</a:t>
                  </a:r>
                  <a:endParaRPr lang="el-GR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9529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610" y="482"/>
                  <a:ext cx="2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l-GR">
                      <a:latin typeface="Times New Roman" charset="0"/>
                      <a:cs typeface="Times New Roman" charset="0"/>
                    </a:rPr>
                    <a:t>γ</a:t>
                  </a:r>
                </a:p>
              </p:txBody>
            </p:sp>
          </p:grpSp>
          <p:sp>
            <p:nvSpPr>
              <p:cNvPr id="95299" name="Text Box 67"/>
              <p:cNvSpPr txBox="1">
                <a:spLocks noChangeArrowheads="1"/>
              </p:cNvSpPr>
              <p:nvPr/>
            </p:nvSpPr>
            <p:spPr bwMode="auto">
              <a:xfrm>
                <a:off x="469" y="2586"/>
                <a:ext cx="15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it-IT" dirty="0">
                    <a:solidFill>
                      <a:srgbClr val="0000FF"/>
                    </a:solidFill>
                    <a:latin typeface="Times New Roman" charset="0"/>
                    <a:cs typeface="+mn-cs"/>
                  </a:rPr>
                  <a:t>non-perturbative QCD</a:t>
                </a:r>
              </a:p>
            </p:txBody>
          </p:sp>
        </p:grpSp>
        <p:sp>
          <p:nvSpPr>
            <p:cNvPr id="95301" name="Text Box 69"/>
            <p:cNvSpPr txBox="1">
              <a:spLocks noChangeArrowheads="1"/>
            </p:cNvSpPr>
            <p:nvPr/>
          </p:nvSpPr>
          <p:spPr bwMode="auto">
            <a:xfrm>
              <a:off x="601" y="660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dirty="0">
                  <a:solidFill>
                    <a:schemeClr val="accent2"/>
                  </a:solidFill>
                  <a:latin typeface="Times New Roman" charset="0"/>
                  <a:cs typeface="+mn-cs"/>
                </a:rPr>
                <a:t>perturbative QCD</a:t>
              </a:r>
            </a:p>
          </p:txBody>
        </p:sp>
      </p:grpSp>
      <p:sp>
        <p:nvSpPr>
          <p:cNvPr id="95303" name="Rectangle 71"/>
          <p:cNvSpPr>
            <a:spLocks noChangeArrowheads="1"/>
          </p:cNvSpPr>
          <p:nvPr/>
        </p:nvSpPr>
        <p:spPr bwMode="auto">
          <a:xfrm>
            <a:off x="3059113" y="1484313"/>
            <a:ext cx="4572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cs typeface="+mn-cs"/>
              </a:rPr>
              <a:t>Wide angle Compton </a:t>
            </a:r>
            <a:r>
              <a:rPr lang="it-IT" b="1" dirty="0" err="1">
                <a:cs typeface="+mn-cs"/>
              </a:rPr>
              <a:t>scattering</a:t>
            </a:r>
            <a:endParaRPr lang="it-IT" b="1" dirty="0">
              <a:cs typeface="+mn-cs"/>
            </a:endParaRPr>
          </a:p>
          <a:p>
            <a:pPr algn="ctr">
              <a:defRPr/>
            </a:pPr>
            <a:r>
              <a:rPr lang="it-IT" dirty="0" err="1">
                <a:cs typeface="+mn-cs"/>
              </a:rPr>
              <a:t>factorisation</a:t>
            </a:r>
            <a:r>
              <a:rPr lang="it-IT" dirty="0">
                <a:cs typeface="+mn-cs"/>
              </a:rPr>
              <a:t> </a:t>
            </a:r>
            <a:r>
              <a:rPr lang="it-IT" dirty="0" err="1">
                <a:cs typeface="+mn-cs"/>
              </a:rPr>
              <a:t>into</a:t>
            </a:r>
            <a:r>
              <a:rPr lang="it-IT" dirty="0">
                <a:cs typeface="+mn-cs"/>
              </a:rPr>
              <a:t> </a:t>
            </a:r>
            <a:r>
              <a:rPr lang="it-IT" dirty="0">
                <a:solidFill>
                  <a:schemeClr val="accent2"/>
                </a:solidFill>
                <a:cs typeface="+mn-cs"/>
              </a:rPr>
              <a:t>hard </a:t>
            </a:r>
            <a:r>
              <a:rPr lang="it-IT" dirty="0" err="1">
                <a:solidFill>
                  <a:schemeClr val="accent2"/>
                </a:solidFill>
                <a:cs typeface="+mn-cs"/>
              </a:rPr>
              <a:t>amplitude</a:t>
            </a:r>
            <a:endParaRPr lang="it-IT" dirty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it-IT" dirty="0">
                <a:cs typeface="+mn-cs"/>
              </a:rPr>
              <a:t>(</a:t>
            </a:r>
            <a:r>
              <a:rPr lang="it-IT" dirty="0" err="1">
                <a:cs typeface="+mn-cs"/>
              </a:rPr>
              <a:t>calculable</a:t>
            </a:r>
            <a:r>
              <a:rPr lang="it-IT" dirty="0">
                <a:cs typeface="+mn-cs"/>
              </a:rPr>
              <a:t> in perturbative QCD)</a:t>
            </a:r>
          </a:p>
          <a:p>
            <a:pPr algn="ctr">
              <a:defRPr/>
            </a:pPr>
            <a:r>
              <a:rPr lang="it-IT" dirty="0">
                <a:cs typeface="+mn-cs"/>
              </a:rPr>
              <a:t>and soft </a:t>
            </a:r>
            <a:r>
              <a:rPr lang="it-IT" dirty="0" err="1">
                <a:cs typeface="+mn-cs"/>
              </a:rPr>
              <a:t>amplitude</a:t>
            </a:r>
            <a:endParaRPr lang="it-IT" dirty="0">
              <a:cs typeface="+mn-cs"/>
            </a:endParaRPr>
          </a:p>
          <a:p>
            <a:pPr algn="ctr">
              <a:defRPr/>
            </a:pPr>
            <a:r>
              <a:rPr lang="it-IT" dirty="0">
                <a:cs typeface="+mn-cs"/>
              </a:rPr>
              <a:t>(information on parton </a:t>
            </a:r>
            <a:r>
              <a:rPr lang="it-IT" dirty="0" err="1">
                <a:cs typeface="+mn-cs"/>
              </a:rPr>
              <a:t>distributions</a:t>
            </a:r>
            <a:r>
              <a:rPr lang="it-IT" dirty="0">
                <a:cs typeface="+mn-cs"/>
              </a:rPr>
              <a:t>)</a:t>
            </a:r>
          </a:p>
        </p:txBody>
      </p:sp>
      <p:sp>
        <p:nvSpPr>
          <p:cNvPr id="95305" name="Rectangle 73"/>
          <p:cNvSpPr>
            <a:spLocks noChangeArrowheads="1"/>
          </p:cNvSpPr>
          <p:nvPr/>
        </p:nvSpPr>
        <p:spPr bwMode="auto">
          <a:xfrm>
            <a:off x="4716463" y="3284538"/>
            <a:ext cx="3743325" cy="3024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5306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475037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5308" name="Text Box 76"/>
          <p:cNvSpPr txBox="1">
            <a:spLocks noChangeArrowheads="1"/>
          </p:cNvSpPr>
          <p:nvPr/>
        </p:nvSpPr>
        <p:spPr bwMode="auto">
          <a:xfrm>
            <a:off x="684213" y="4508500"/>
            <a:ext cx="388778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en-US" b="1">
                <a:cs typeface="+mn-cs"/>
              </a:rPr>
              <a:t>Reversed Deeply Virtual Compton Scattering</a:t>
            </a:r>
            <a:r>
              <a:rPr lang="en-US" sz="2000">
                <a:cs typeface="+mn-cs"/>
              </a:rPr>
              <a:t> </a:t>
            </a:r>
          </a:p>
          <a:p>
            <a:pPr algn="ctr">
              <a:buClr>
                <a:srgbClr val="FF0000"/>
              </a:buClr>
              <a:defRPr/>
            </a:pPr>
            <a:r>
              <a:rPr lang="en-US" sz="2000">
                <a:latin typeface="VerdanaBar" charset="0"/>
                <a:cs typeface="+mn-cs"/>
              </a:rPr>
              <a:t>p</a:t>
            </a:r>
            <a:r>
              <a:rPr lang="en-US" sz="2000">
                <a:cs typeface="+mn-cs"/>
              </a:rPr>
              <a:t>p </a:t>
            </a:r>
            <a:r>
              <a:rPr lang="en-US" sz="2000">
                <a:cs typeface="+mn-cs"/>
                <a:sym typeface="Symbol" charset="0"/>
              </a:rPr>
              <a:t> </a:t>
            </a:r>
            <a:r>
              <a:rPr lang="el-GR" sz="2000" b="1">
                <a:latin typeface="Times New Roman" charset="0"/>
                <a:cs typeface="Times New Roman" charset="0"/>
                <a:sym typeface="Symbol" charset="0"/>
              </a:rPr>
              <a:t>γγ</a:t>
            </a:r>
            <a:endParaRPr lang="it-IT" sz="2000" b="1">
              <a:latin typeface="Times New Roman" charset="0"/>
              <a:cs typeface="Times New Roman" charset="0"/>
              <a:sym typeface="Symbol" charset="0"/>
            </a:endParaRPr>
          </a:p>
          <a:p>
            <a:pPr algn="ctr">
              <a:defRPr/>
            </a:pPr>
            <a:r>
              <a:rPr lang="el-GR">
                <a:cs typeface="+mn-cs"/>
                <a:sym typeface="Symbol" charset="0"/>
              </a:rPr>
              <a:t>clear experimental signature</a:t>
            </a:r>
          </a:p>
          <a:p>
            <a:pPr algn="ctr">
              <a:defRPr/>
            </a:pPr>
            <a:r>
              <a:rPr lang="el-GR">
                <a:cs typeface="+mn-cs"/>
                <a:sym typeface="Symbol" charset="0"/>
              </a:rPr>
              <a:t>both baryons in ground state</a:t>
            </a:r>
          </a:p>
          <a:p>
            <a:pPr algn="ctr">
              <a:defRPr/>
            </a:pPr>
            <a:r>
              <a:rPr lang="el-GR">
                <a:cs typeface="+mn-cs"/>
              </a:rPr>
              <a:t>σ</a:t>
            </a:r>
            <a:r>
              <a:rPr lang="it-IT">
                <a:cs typeface="+mn-cs"/>
              </a:rPr>
              <a:t> ≈ 2.5pb @ s ≈10 GeV</a:t>
            </a:r>
            <a:r>
              <a:rPr lang="it-IT" baseline="30000">
                <a:cs typeface="+mn-cs"/>
              </a:rPr>
              <a:t>2</a:t>
            </a:r>
          </a:p>
          <a:p>
            <a:pPr algn="ctr">
              <a:defRPr/>
            </a:pPr>
            <a:r>
              <a:rPr lang="it-IT">
                <a:solidFill>
                  <a:schemeClr val="accent2"/>
                </a:solidFill>
                <a:cs typeface="+mn-cs"/>
              </a:rPr>
              <a:t>L = 2</a:t>
            </a:r>
            <a:r>
              <a:rPr lang="en-US">
                <a:solidFill>
                  <a:schemeClr val="accent2"/>
                </a:solidFill>
                <a:cs typeface="+mn-cs"/>
              </a:rPr>
              <a:t>·</a:t>
            </a:r>
            <a:r>
              <a:rPr lang="it-IT">
                <a:solidFill>
                  <a:schemeClr val="accent2"/>
                </a:solidFill>
                <a:cs typeface="+mn-cs"/>
              </a:rPr>
              <a:t>10</a:t>
            </a:r>
            <a:r>
              <a:rPr lang="it-IT" baseline="30000">
                <a:solidFill>
                  <a:schemeClr val="accent2"/>
                </a:solidFill>
                <a:cs typeface="+mn-cs"/>
              </a:rPr>
              <a:t>32</a:t>
            </a:r>
            <a:r>
              <a:rPr lang="it-IT">
                <a:solidFill>
                  <a:schemeClr val="accent2"/>
                </a:solidFill>
                <a:cs typeface="+mn-cs"/>
              </a:rPr>
              <a:t> cm</a:t>
            </a:r>
            <a:r>
              <a:rPr lang="it-IT" baseline="30000">
                <a:solidFill>
                  <a:schemeClr val="accent2"/>
                </a:solidFill>
                <a:cs typeface="+mn-cs"/>
              </a:rPr>
              <a:t>-2</a:t>
            </a:r>
            <a:r>
              <a:rPr lang="it-IT">
                <a:solidFill>
                  <a:schemeClr val="accent2"/>
                </a:solidFill>
                <a:cs typeface="+mn-cs"/>
              </a:rPr>
              <a:t> s</a:t>
            </a:r>
            <a:r>
              <a:rPr lang="it-IT" baseline="30000">
                <a:solidFill>
                  <a:schemeClr val="accent2"/>
                </a:solidFill>
                <a:cs typeface="+mn-cs"/>
              </a:rPr>
              <a:t>-1</a:t>
            </a:r>
            <a:r>
              <a:rPr lang="en-US">
                <a:solidFill>
                  <a:schemeClr val="accent2"/>
                </a:solidFill>
                <a:cs typeface="+mn-cs"/>
              </a:rPr>
              <a:t>→ 10</a:t>
            </a:r>
            <a:r>
              <a:rPr lang="en-US" baseline="30000">
                <a:solidFill>
                  <a:schemeClr val="accent2"/>
                </a:solidFill>
                <a:cs typeface="+mn-cs"/>
              </a:rPr>
              <a:t>3</a:t>
            </a:r>
            <a:r>
              <a:rPr lang="en-US">
                <a:solidFill>
                  <a:schemeClr val="accent2"/>
                </a:solidFill>
                <a:cs typeface="+mn-cs"/>
              </a:rPr>
              <a:t> events per month</a:t>
            </a:r>
            <a:endParaRPr lang="el-GR">
              <a:solidFill>
                <a:schemeClr val="accent2"/>
              </a:solidFill>
              <a:cs typeface="+mn-cs"/>
            </a:endParaRPr>
          </a:p>
        </p:txBody>
      </p:sp>
      <p:sp>
        <p:nvSpPr>
          <p:cNvPr id="95309" name="AutoShape 77"/>
          <p:cNvSpPr>
            <a:spLocks noChangeArrowheads="1"/>
          </p:cNvSpPr>
          <p:nvPr/>
        </p:nvSpPr>
        <p:spPr bwMode="auto">
          <a:xfrm rot="1237607">
            <a:off x="3203575" y="3141663"/>
            <a:ext cx="1655763" cy="1366837"/>
          </a:xfrm>
          <a:prstGeom prst="leftRightArrow">
            <a:avLst>
              <a:gd name="adj1" fmla="val 50000"/>
              <a:gd name="adj2" fmla="val 2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200" b="1">
                <a:cs typeface="+mn-cs"/>
              </a:rPr>
              <a:t>Identical diagram</a:t>
            </a:r>
          </a:p>
          <a:p>
            <a:pPr algn="ctr">
              <a:defRPr/>
            </a:pPr>
            <a:r>
              <a:rPr lang="it-IT" sz="1200" b="1">
                <a:cs typeface="+mn-cs"/>
              </a:rPr>
              <a:t>reversed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03" grpId="0"/>
      <p:bldP spid="95308" grpId="0"/>
      <p:bldP spid="9530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95288" y="188913"/>
            <a:ext cx="81264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sz="3200" b="1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Transversity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135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cs typeface="+mn-cs"/>
              </a:rPr>
              <a:t>In the QCD description of the</a:t>
            </a:r>
            <a:r>
              <a:rPr lang="it-IT">
                <a:solidFill>
                  <a:schemeClr val="accent2"/>
                </a:solidFill>
                <a:cs typeface="+mn-cs"/>
              </a:rPr>
              <a:t> </a:t>
            </a:r>
            <a:r>
              <a:rPr lang="it-IT">
                <a:solidFill>
                  <a:srgbClr val="0000FF"/>
                </a:solidFill>
                <a:cs typeface="+mn-cs"/>
              </a:rPr>
              <a:t>partonic structure of the nucleon</a:t>
            </a:r>
          </a:p>
          <a:p>
            <a:pPr>
              <a:defRPr/>
            </a:pPr>
            <a:r>
              <a:rPr lang="it-IT">
                <a:cs typeface="+mn-cs"/>
              </a:rPr>
              <a:t>last leading-twist missing piece is </a:t>
            </a:r>
            <a:r>
              <a:rPr lang="it-IT">
                <a:solidFill>
                  <a:schemeClr val="accent2"/>
                </a:solidFill>
                <a:cs typeface="+mn-cs"/>
              </a:rPr>
              <a:t>transversity</a:t>
            </a: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17"/>
          <a:stretch>
            <a:fillRect/>
          </a:stretch>
        </p:blipFill>
        <p:spPr bwMode="auto">
          <a:xfrm>
            <a:off x="971550" y="2060575"/>
            <a:ext cx="2735263" cy="2249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140200" y="2203450"/>
            <a:ext cx="47879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cs typeface="+mn-cs"/>
              </a:rPr>
              <a:t>q(x,Q</a:t>
            </a:r>
            <a:r>
              <a:rPr lang="it-IT" baseline="30000">
                <a:cs typeface="+mn-cs"/>
              </a:rPr>
              <a:t>2</a:t>
            </a:r>
            <a:r>
              <a:rPr lang="it-IT">
                <a:cs typeface="+mn-cs"/>
              </a:rPr>
              <a:t>) unpolarized quark distribution</a:t>
            </a:r>
          </a:p>
          <a:p>
            <a:pPr>
              <a:defRPr/>
            </a:pPr>
            <a:endParaRPr lang="it-IT">
              <a:cs typeface="+mn-cs"/>
            </a:endParaRPr>
          </a:p>
          <a:p>
            <a:pPr>
              <a:defRPr/>
            </a:pPr>
            <a:r>
              <a:rPr lang="it-IT">
                <a:cs typeface="+mn-cs"/>
              </a:rPr>
              <a:t>Δq(x,Q</a:t>
            </a:r>
            <a:r>
              <a:rPr lang="it-IT" baseline="30000">
                <a:cs typeface="+mn-cs"/>
              </a:rPr>
              <a:t>2</a:t>
            </a:r>
            <a:r>
              <a:rPr lang="it-IT">
                <a:cs typeface="+mn-cs"/>
              </a:rPr>
              <a:t>) helicity distribution</a:t>
            </a:r>
          </a:p>
          <a:p>
            <a:pPr>
              <a:defRPr/>
            </a:pPr>
            <a:endParaRPr lang="it-IT">
              <a:cs typeface="+mn-cs"/>
            </a:endParaRPr>
          </a:p>
          <a:p>
            <a:pPr>
              <a:defRPr/>
            </a:pPr>
            <a:r>
              <a:rPr lang="it-IT">
                <a:cs typeface="+mn-cs"/>
              </a:rPr>
              <a:t>h</a:t>
            </a:r>
            <a:r>
              <a:rPr lang="it-IT" baseline="-25000">
                <a:cs typeface="+mn-cs"/>
              </a:rPr>
              <a:t>1</a:t>
            </a:r>
            <a:r>
              <a:rPr lang="it-IT" baseline="30000">
                <a:cs typeface="+mn-cs"/>
              </a:rPr>
              <a:t>q</a:t>
            </a:r>
            <a:r>
              <a:rPr lang="it-IT">
                <a:cs typeface="+mn-cs"/>
              </a:rPr>
              <a:t>(x,Q</a:t>
            </a:r>
            <a:r>
              <a:rPr lang="it-IT" baseline="30000">
                <a:cs typeface="+mn-cs"/>
              </a:rPr>
              <a:t>2</a:t>
            </a:r>
            <a:r>
              <a:rPr lang="it-IT">
                <a:cs typeface="+mn-cs"/>
              </a:rPr>
              <a:t>) transversity distribution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39750" y="4508500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cs typeface="+mn-cs"/>
              </a:rPr>
              <a:t>In </a:t>
            </a:r>
            <a:r>
              <a:rPr lang="it-IT">
                <a:solidFill>
                  <a:srgbClr val="0000FF"/>
                </a:solidFill>
                <a:cs typeface="+mn-cs"/>
              </a:rPr>
              <a:t>deep-inelastic lepton scattering</a:t>
            </a:r>
            <a:r>
              <a:rPr lang="it-IT">
                <a:cs typeface="+mn-cs"/>
              </a:rPr>
              <a:t> </a:t>
            </a:r>
            <a:r>
              <a:rPr lang="it-IT">
                <a:solidFill>
                  <a:schemeClr val="accent2"/>
                </a:solidFill>
                <a:cs typeface="+mn-cs"/>
              </a:rPr>
              <a:t>transversity distribution folded with fragmentation functions</a:t>
            </a:r>
            <a:endParaRPr lang="it-IT">
              <a:cs typeface="+mn-cs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39750" y="5157788"/>
            <a:ext cx="860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solidFill>
                  <a:schemeClr val="accent2"/>
                </a:solidFill>
                <a:cs typeface="+mn-cs"/>
              </a:rPr>
              <a:t>transversity distribution</a:t>
            </a:r>
            <a:r>
              <a:rPr lang="it-IT">
                <a:cs typeface="+mn-cs"/>
              </a:rPr>
              <a:t> </a:t>
            </a:r>
            <a:r>
              <a:rPr lang="it-IT" b="1">
                <a:cs typeface="+mn-cs"/>
              </a:rPr>
              <a:t>directly accessible </a:t>
            </a:r>
            <a:r>
              <a:rPr lang="it-IT">
                <a:cs typeface="+mn-cs"/>
              </a:rPr>
              <a:t>via the double</a:t>
            </a:r>
          </a:p>
          <a:p>
            <a:pPr>
              <a:defRPr/>
            </a:pPr>
            <a:r>
              <a:rPr lang="it-IT">
                <a:cs typeface="+mn-cs"/>
              </a:rPr>
              <a:t>transverse spin asymmetry (</a:t>
            </a:r>
            <a:r>
              <a:rPr lang="it-IT">
                <a:latin typeface="Times New Roman" charset="0"/>
                <a:cs typeface="+mn-cs"/>
              </a:rPr>
              <a:t>A</a:t>
            </a:r>
            <a:r>
              <a:rPr lang="it-IT" baseline="-25000">
                <a:latin typeface="Times New Roman" charset="0"/>
                <a:cs typeface="+mn-cs"/>
              </a:rPr>
              <a:t>TT</a:t>
            </a:r>
            <a:r>
              <a:rPr lang="it-IT">
                <a:cs typeface="+mn-cs"/>
              </a:rPr>
              <a:t>) in Drell-Yan production of lepton pairs</a:t>
            </a: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323850" y="5888038"/>
            <a:ext cx="8820150" cy="925512"/>
            <a:chOff x="204" y="3709"/>
            <a:chExt cx="5556" cy="583"/>
          </a:xfrm>
        </p:grpSpPr>
        <p:pic>
          <p:nvPicPr>
            <p:cNvPr id="96267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792"/>
            <a:stretch>
              <a:fillRect/>
            </a:stretch>
          </p:blipFill>
          <p:spPr bwMode="auto">
            <a:xfrm>
              <a:off x="204" y="3709"/>
              <a:ext cx="413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aphicFrame>
          <p:nvGraphicFramePr>
            <p:cNvPr id="47113" name="Object 12"/>
            <p:cNvGraphicFramePr>
              <a:graphicFrameLocks noChangeAspect="1"/>
            </p:cNvGraphicFramePr>
            <p:nvPr/>
          </p:nvGraphicFramePr>
          <p:xfrm>
            <a:off x="4105" y="3793"/>
            <a:ext cx="1655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8" name="Equation" r:id="rId5" imgW="901309" imgH="228501" progId="Equation.3">
                    <p:embed/>
                  </p:oleObj>
                </mc:Choice>
                <mc:Fallback>
                  <p:oleObj name="Equation" r:id="rId5" imgW="901309" imgH="228501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3793"/>
                          <a:ext cx="1655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  <p:bldP spid="96265" grpId="0"/>
      <p:bldP spid="962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639763" y="307090"/>
            <a:ext cx="4961896" cy="42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ts val="3200"/>
              </a:lnSpc>
              <a:tabLst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+mn-lt"/>
                <a:ea typeface="ＭＳ Ｐゴシック" charset="0"/>
                <a:cs typeface="Times New Roman Bold" charset="0"/>
                <a:sym typeface="Times New Roman Bold" charset="0"/>
              </a:rPr>
              <a:t>PANDA Collaboration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901700" y="1252116"/>
            <a:ext cx="734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000"/>
              </a:lnSpc>
              <a:tabLst>
                <a:tab pos="292100" algn="l"/>
                <a:tab pos="292100" algn="l"/>
                <a:tab pos="355600" algn="l"/>
                <a:tab pos="355600" algn="l"/>
                <a:tab pos="711200" algn="l"/>
                <a:tab pos="711200" algn="l"/>
                <a:tab pos="1066800" algn="l"/>
                <a:tab pos="1066800" algn="l"/>
                <a:tab pos="1422400" algn="l"/>
                <a:tab pos="1422400" algn="l"/>
                <a:tab pos="1778000" algn="l"/>
                <a:tab pos="1778000" algn="l"/>
                <a:tab pos="2133600" algn="l"/>
                <a:tab pos="2133600" algn="l"/>
                <a:tab pos="2489200" algn="l"/>
                <a:tab pos="2489200" algn="l"/>
                <a:tab pos="2844800" algn="l"/>
                <a:tab pos="2844800" algn="l"/>
                <a:tab pos="3200400" algn="l"/>
                <a:tab pos="3200400" algn="l"/>
                <a:tab pos="3556000" algn="l"/>
                <a:tab pos="3556000" algn="l"/>
                <a:tab pos="3911600" algn="l"/>
                <a:tab pos="3911600" algn="l"/>
                <a:tab pos="4267200" algn="l"/>
                <a:tab pos="4267200" algn="l"/>
                <a:tab pos="4572000" algn="l"/>
                <a:tab pos="4572000" algn="l"/>
                <a:tab pos="292100" algn="l"/>
                <a:tab pos="292100" algn="l"/>
                <a:tab pos="355600" algn="l"/>
                <a:tab pos="355600" algn="l"/>
              </a:tabLst>
            </a:pPr>
            <a:r>
              <a:rPr lang="en-US" sz="2000" dirty="0">
                <a:solidFill>
                  <a:srgbClr val="333399"/>
                </a:solidFill>
                <a:latin typeface="+mn-lt"/>
                <a:ea typeface="ＭＳ Ｐゴシック" charset="0"/>
                <a:cs typeface="Verdana" charset="0"/>
                <a:sym typeface="Verdana" charset="0"/>
              </a:rPr>
              <a:t>• </a:t>
            </a:r>
            <a:r>
              <a:rPr lang="en-US" sz="2000" dirty="0">
                <a:solidFill>
                  <a:srgbClr val="333399"/>
                </a:solidFill>
                <a:latin typeface="+mn-lt"/>
                <a:ea typeface="ＭＳ Ｐゴシック" charset="0"/>
                <a:cs typeface="Times New Roman" charset="0"/>
              </a:rPr>
              <a:t>At present a group of </a:t>
            </a:r>
            <a:r>
              <a:rPr lang="en-US" sz="2000" dirty="0">
                <a:solidFill>
                  <a:srgbClr val="333399"/>
                </a:solidFill>
                <a:latin typeface="+mn-lt"/>
                <a:ea typeface="ＭＳ Ｐゴシック" charset="0"/>
                <a:cs typeface="Times New Roman Bold" charset="0"/>
                <a:sym typeface="Times New Roman Bold" charset="0"/>
              </a:rPr>
              <a:t>500 physicists </a:t>
            </a:r>
            <a:r>
              <a:rPr lang="en-US" sz="2000" dirty="0">
                <a:solidFill>
                  <a:srgbClr val="333399"/>
                </a:solidFill>
                <a:latin typeface="+mn-lt"/>
                <a:ea typeface="ＭＳ Ｐゴシック" charset="0"/>
                <a:cs typeface="Times New Roman" charset="0"/>
              </a:rPr>
              <a:t>from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 New Roman" charset="0"/>
              </a:rPr>
              <a:t> </a:t>
            </a:r>
          </a:p>
          <a:p>
            <a:pPr>
              <a:lnSpc>
                <a:spcPts val="2000"/>
              </a:lnSpc>
              <a:tabLst>
                <a:tab pos="292100" algn="l"/>
                <a:tab pos="292100" algn="l"/>
                <a:tab pos="355600" algn="l"/>
                <a:tab pos="355600" algn="l"/>
                <a:tab pos="711200" algn="l"/>
                <a:tab pos="711200" algn="l"/>
                <a:tab pos="1066800" algn="l"/>
                <a:tab pos="1066800" algn="l"/>
                <a:tab pos="1422400" algn="l"/>
                <a:tab pos="1422400" algn="l"/>
                <a:tab pos="1778000" algn="l"/>
                <a:tab pos="1778000" algn="l"/>
                <a:tab pos="2133600" algn="l"/>
                <a:tab pos="2133600" algn="l"/>
                <a:tab pos="2489200" algn="l"/>
                <a:tab pos="2489200" algn="l"/>
                <a:tab pos="2844800" algn="l"/>
                <a:tab pos="2844800" algn="l"/>
                <a:tab pos="3200400" algn="l"/>
                <a:tab pos="3200400" algn="l"/>
                <a:tab pos="3556000" algn="l"/>
                <a:tab pos="3556000" algn="l"/>
                <a:tab pos="3911600" algn="l"/>
                <a:tab pos="3911600" algn="l"/>
                <a:tab pos="4267200" algn="l"/>
                <a:tab pos="4267200" algn="l"/>
                <a:tab pos="4572000" algn="l"/>
                <a:tab pos="4572000" algn="l"/>
                <a:tab pos="292100" algn="l"/>
                <a:tab pos="292100" algn="l"/>
                <a:tab pos="355600" algn="l"/>
                <a:tab pos="355600" algn="l"/>
              </a:tabLst>
            </a:pP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Times New Roman" charset="0"/>
              </a:rPr>
              <a:t>64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charset="0"/>
                <a:cs typeface="Times New Roman" charset="0"/>
              </a:rPr>
              <a:t>institutions and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Times New Roman" charset="0"/>
              </a:rPr>
              <a:t>17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charset="0"/>
                <a:cs typeface="Times New Roman" charset="0"/>
              </a:rPr>
              <a:t>countries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50888" y="2451100"/>
            <a:ext cx="7642225" cy="385822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 w="127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1600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801688" y="2442592"/>
            <a:ext cx="7543800" cy="37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7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AMU 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Aligarh, Basel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Beijing, BITS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Pillani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Bochum, IIT Bombay, Bonn, Brescia, IFIN Bucharest, IIT Chicago, AGH-UST Cracow, JGU Cracow, IFJ PAN Cracow, Cracow UT, Edinburgh, Erlangen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FAIR, 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Ferrara, Frankfurt,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Gauhati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Genova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Giessen, Glasgow, 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BIT Goa, GSI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FZ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Jülich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JINR 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Dubna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Katowice, KVI Groningen, Lanzhou, 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LNL, 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LNF, Lund, Mainz, Minsk, ITEP Moscow, MPEI Moscow, TU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München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Münster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BARC Mumbai, Northwestern,  BINP Novosibirsk, IPN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Orsay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Pavia, IHEP 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Protvino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PNPI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St.Petersburg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South Gujarat </a:t>
            </a:r>
            <a:r>
              <a:rPr lang="en-US" sz="1400" dirty="0" err="1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Univ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SVNIT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Surat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Sadar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 Patel </a:t>
            </a:r>
            <a:r>
              <a:rPr lang="en-US" sz="1400" dirty="0" err="1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Univ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KTH Stockholm, Stockholm, </a:t>
            </a:r>
            <a:r>
              <a:rPr lang="en-US" sz="1400" dirty="0">
                <a:solidFill>
                  <a:srgbClr val="292526"/>
                </a:solidFill>
                <a:ea typeface="ＭＳ Ｐゴシック" charset="0"/>
                <a:cs typeface="Times New Roman" charset="0"/>
              </a:rPr>
              <a:t>FH </a:t>
            </a:r>
            <a:r>
              <a:rPr lang="en-US" sz="1400" dirty="0" err="1">
                <a:solidFill>
                  <a:srgbClr val="292526"/>
                </a:solidFill>
                <a:ea typeface="ＭＳ Ｐゴシック" charset="0"/>
                <a:cs typeface="Times New Roman" charset="0"/>
              </a:rPr>
              <a:t>Südwestfalen</a:t>
            </a:r>
            <a:r>
              <a:rPr lang="en-US" sz="1400" dirty="0">
                <a:solidFill>
                  <a:srgbClr val="292526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en-US" sz="1400" dirty="0" err="1">
                <a:solidFill>
                  <a:srgbClr val="292526"/>
                </a:solidFill>
                <a:ea typeface="ＭＳ Ｐゴシック" charset="0"/>
                <a:cs typeface="Times New Roman" charset="0"/>
              </a:rPr>
              <a:t>Suranaree</a:t>
            </a:r>
            <a:r>
              <a:rPr lang="en-US" sz="1400" dirty="0">
                <a:solidFill>
                  <a:srgbClr val="292526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1400" dirty="0" err="1" smtClean="0">
                <a:solidFill>
                  <a:srgbClr val="292526"/>
                </a:solidFill>
                <a:ea typeface="ＭＳ Ｐゴシック" charset="0"/>
                <a:cs typeface="Times New Roman" charset="0"/>
              </a:rPr>
              <a:t>UoT</a:t>
            </a:r>
            <a:r>
              <a:rPr lang="en-US" sz="1400" dirty="0" smtClean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Dep. A. Avogadro Torino, Dep. 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Fis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. 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Sperimentale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 Torino, Torino 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Politecnico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Trieste, TSL Uppsala, </a:t>
            </a:r>
            <a:r>
              <a:rPr lang="en-US" sz="1400" dirty="0" err="1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Tübingen</a:t>
            </a:r>
            <a:r>
              <a:rPr lang="en-US" sz="14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, Uppsala, Valencia, NCBJ Warsaw, TU Warsaw, AAS Wien 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13221" y="6456363"/>
            <a:ext cx="38147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2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dirty="0" smtClean="0">
                <a:latin typeface="Verdana Italic" charset="0"/>
                <a:cs typeface="Verdana Italic" charset="0"/>
                <a:sym typeface="Verdana Italic" charset="0"/>
              </a:rPr>
              <a:t>http</a:t>
            </a:r>
            <a:r>
              <a:rPr lang="en-US" dirty="0">
                <a:latin typeface="Verdana Italic" charset="0"/>
                <a:cs typeface="Verdana Italic" charset="0"/>
                <a:sym typeface="Verdana Italic" charset="0"/>
              </a:rPr>
              <a:t>://www-</a:t>
            </a:r>
            <a:r>
              <a:rPr lang="en-US" dirty="0" err="1">
                <a:latin typeface="Verdana Italic" charset="0"/>
                <a:cs typeface="Verdana Italic" charset="0"/>
                <a:sym typeface="Verdana Italic" charset="0"/>
              </a:rPr>
              <a:t>panda.gsi.de</a:t>
            </a:r>
            <a:r>
              <a:rPr lang="en-US" dirty="0">
                <a:latin typeface="Verdana Italic" charset="0"/>
                <a:cs typeface="Verdana Italic" charset="0"/>
                <a:sym typeface="Verdana Italic" charset="0"/>
              </a:rPr>
              <a:t>/</a:t>
            </a:r>
            <a:endParaRPr lang="en-US" sz="1800" dirty="0">
              <a:solidFill>
                <a:schemeClr val="tx1"/>
              </a:solidFill>
              <a:latin typeface="Verdana Italic" charset="0"/>
              <a:ea typeface="ＭＳ Ｐゴシック" charset="0"/>
              <a:cs typeface="Verdana Italic" charset="0"/>
              <a:sym typeface="Verdana Italic" charset="0"/>
            </a:endParaRP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827584" y="1898650"/>
            <a:ext cx="754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1500"/>
              </a:lnSpc>
              <a:tabLst>
                <a:tab pos="914400" algn="l"/>
                <a:tab pos="914400" algn="l"/>
                <a:tab pos="1828800" algn="l"/>
                <a:tab pos="1828800" algn="l"/>
                <a:tab pos="2743200" algn="l"/>
                <a:tab pos="2743200" algn="l"/>
                <a:tab pos="3657600" algn="l"/>
                <a:tab pos="3657600" algn="l"/>
                <a:tab pos="4572000" algn="l"/>
                <a:tab pos="4572000" algn="l"/>
                <a:tab pos="5486400" algn="l"/>
                <a:tab pos="5486400" algn="l"/>
                <a:tab pos="6400800" algn="l"/>
                <a:tab pos="6400800" algn="l"/>
                <a:tab pos="7315200" algn="l"/>
                <a:tab pos="73152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Austria – </a:t>
            </a:r>
            <a:r>
              <a:rPr lang="en-US" sz="1400" dirty="0" err="1">
                <a:solidFill>
                  <a:schemeClr val="tx1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Belaruz</a:t>
            </a:r>
            <a:r>
              <a:rPr lang="en-US" sz="1400" dirty="0">
                <a:solidFill>
                  <a:schemeClr val="tx1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 – China – France – Germany – India – Italy – The Netherlands – Poland – Romania – Russia – Spain – Sweden – Switzerland – </a:t>
            </a:r>
            <a:r>
              <a:rPr lang="en-US" sz="1400" dirty="0" smtClean="0">
                <a:solidFill>
                  <a:schemeClr val="tx1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Thailand - U.K</a:t>
            </a:r>
            <a:r>
              <a:rPr lang="en-US" sz="1400" dirty="0">
                <a:solidFill>
                  <a:schemeClr val="tx1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. – U.S.A.</a:t>
            </a:r>
          </a:p>
        </p:txBody>
      </p:sp>
      <p:pic>
        <p:nvPicPr>
          <p:cNvPr id="21" name="Picture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0"/>
            <a:ext cx="24495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8407400" y="1965200"/>
            <a:ext cx="739775" cy="3854450"/>
            <a:chOff x="8407400" y="1950814"/>
            <a:chExt cx="739775" cy="3854450"/>
          </a:xfrm>
        </p:grpSpPr>
        <p:pic>
          <p:nvPicPr>
            <p:cNvPr id="9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213" y="2914427"/>
              <a:ext cx="71596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213" y="3855814"/>
              <a:ext cx="71596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213" y="2408014"/>
              <a:ext cx="71596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213" y="1950814"/>
              <a:ext cx="71596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100" y="4313014"/>
              <a:ext cx="727075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2325" y="3363689"/>
              <a:ext cx="7016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213" y="5375052"/>
              <a:ext cx="71596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400" y="4874989"/>
              <a:ext cx="723900" cy="43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7" name="Rectangle 25"/>
          <p:cNvSpPr>
            <a:spLocks/>
          </p:cNvSpPr>
          <p:nvPr/>
        </p:nvSpPr>
        <p:spPr bwMode="auto">
          <a:xfrm>
            <a:off x="4802188" y="6402660"/>
            <a:ext cx="3810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2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1300" dirty="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Spokesperson: </a:t>
            </a:r>
            <a:r>
              <a:rPr lang="en-US" sz="13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Jim </a:t>
            </a:r>
            <a:r>
              <a:rPr lang="en-US" sz="1300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Ritman</a:t>
            </a:r>
            <a:r>
              <a:rPr lang="en-US" sz="13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 (FZ </a:t>
            </a:r>
            <a:r>
              <a:rPr lang="en-US" sz="1300" dirty="0" smtClean="0">
                <a:cs typeface="Verdana" charset="0"/>
                <a:sym typeface="Verdana" charset="0"/>
              </a:rPr>
              <a:t>J</a:t>
            </a:r>
            <a:r>
              <a:rPr lang="tr-TR" sz="1300" dirty="0">
                <a:cs typeface="Verdana" charset="0"/>
                <a:sym typeface="Verdana" charset="0"/>
              </a:rPr>
              <a:t>ü</a:t>
            </a:r>
            <a:r>
              <a:rPr lang="en-US" sz="1300" dirty="0" smtClean="0">
                <a:cs typeface="Verdana" charset="0"/>
                <a:sym typeface="Verdana" charset="0"/>
              </a:rPr>
              <a:t>lich</a:t>
            </a:r>
            <a:r>
              <a:rPr lang="en-US" sz="13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)</a:t>
            </a:r>
            <a:endParaRPr lang="en-US" sz="1300" dirty="0">
              <a:solidFill>
                <a:schemeClr val="tx1"/>
              </a:solidFill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83608" y="260648"/>
            <a:ext cx="360000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17894" y="1787525"/>
            <a:ext cx="720000" cy="4209801"/>
            <a:chOff x="-17894" y="1787525"/>
            <a:chExt cx="720000" cy="4209801"/>
          </a:xfrm>
        </p:grpSpPr>
        <p:pic>
          <p:nvPicPr>
            <p:cNvPr id="8" name="Picture 6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5" y="2701925"/>
              <a:ext cx="7159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5" y="3692525"/>
              <a:ext cx="7159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5" y="4176713"/>
              <a:ext cx="715963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5" y="2244725"/>
              <a:ext cx="7159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5" y="1787525"/>
              <a:ext cx="7159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88" y="3189288"/>
              <a:ext cx="71278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4624388"/>
              <a:ext cx="703263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69" y="5085184"/>
              <a:ext cx="71755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17894" y="5517232"/>
              <a:ext cx="720000" cy="48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985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660400" y="1801813"/>
            <a:ext cx="84470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Detector requirements: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946525" algn="l"/>
              </a:tabLst>
              <a:defRPr/>
            </a:pPr>
            <a:endParaRPr lang="en-US" sz="24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nearly 4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solid angle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(partial wave analysis)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high rate capability	(2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·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Times New Roman" pitchFamily="18" charset="0"/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Times New Roman" pitchFamily="18" charset="0"/>
              </a:rPr>
              <a:t>7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Times New Roman" pitchFamily="18" charset="0"/>
              </a:rPr>
              <a:t> annihilations/s)</a:t>
            </a:r>
            <a:endParaRPr lang="en-US" sz="24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good PID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e,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, K, 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momentum resolution	(~1%)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vertex info for D, K</a:t>
            </a:r>
            <a:r>
              <a:rPr lang="en-US" sz="2400" baseline="300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0</a:t>
            </a:r>
            <a:r>
              <a:rPr lang="en-US" sz="2400" baseline="-250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= 317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for D</a:t>
            </a:r>
            <a:r>
              <a:rPr lang="en-US" sz="2400" baseline="300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±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efficient trigger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(e,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, K, D,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946525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modular design	(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Hypernuclei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experiments)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57500" y="357188"/>
            <a:ext cx="612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General Purpose Detector</a:t>
            </a:r>
          </a:p>
        </p:txBody>
      </p:sp>
      <p:pic>
        <p:nvPicPr>
          <p:cNvPr id="69636" name="Picture 11" descr="PandaLogo2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449263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AutoShape 2" descr="http://www-panda.gsi.de/html/det/int/Panda_V703-3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444" name="AutoShape 4" descr="http://www-panda.gsi.de/html/det/int/Panda_V703-3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5" descr="PandaLogo2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188913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 noChangeAspect="1" noChangeArrowheads="1" noTextEdit="1"/>
          </p:cNvSpPr>
          <p:nvPr/>
        </p:nvSpPr>
        <p:spPr bwMode="auto">
          <a:xfrm>
            <a:off x="487363" y="1452563"/>
            <a:ext cx="8261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0660" name="Gruppo 21"/>
          <p:cNvGrpSpPr>
            <a:grpSpLocks/>
          </p:cNvGrpSpPr>
          <p:nvPr/>
        </p:nvGrpSpPr>
        <p:grpSpPr bwMode="auto">
          <a:xfrm>
            <a:off x="428625" y="785813"/>
            <a:ext cx="3500438" cy="1706562"/>
            <a:chOff x="428596" y="785794"/>
            <a:chExt cx="3500462" cy="170709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428596" y="785794"/>
              <a:ext cx="3500462" cy="37000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Pellet or cluster-jet target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1622404" y="1214554"/>
              <a:ext cx="428628" cy="1278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0661" name="Gruppo 22"/>
          <p:cNvGrpSpPr>
            <a:grpSpLocks/>
          </p:cNvGrpSpPr>
          <p:nvPr/>
        </p:nvGrpSpPr>
        <p:grpSpPr bwMode="auto">
          <a:xfrm>
            <a:off x="500063" y="4500563"/>
            <a:ext cx="3633787" cy="2308225"/>
            <a:chOff x="500034" y="4500524"/>
            <a:chExt cx="3633814" cy="2307803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500034" y="6162332"/>
              <a:ext cx="3633814" cy="6459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2T Superconducting solenoid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for high p</a:t>
              </a:r>
              <a:r>
                <a:rPr lang="en-US" baseline="-25000" dirty="0">
                  <a:solidFill>
                    <a:prstClr val="white"/>
                  </a:solidFill>
                  <a:latin typeface="Calibri"/>
                </a:rPr>
                <a:t>t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 particles </a:t>
              </a:r>
            </a:p>
          </p:txBody>
        </p:sp>
        <p:cxnSp>
          <p:nvCxnSpPr>
            <p:cNvPr id="16" name="Connettore 2 15"/>
            <p:cNvCxnSpPr/>
            <p:nvPr/>
          </p:nvCxnSpPr>
          <p:spPr>
            <a:xfrm rot="5400000" flipH="1" flipV="1">
              <a:off x="745461" y="5031390"/>
              <a:ext cx="1642762" cy="58102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0662" name="Gruppo 23"/>
          <p:cNvGrpSpPr>
            <a:grpSpLocks/>
          </p:cNvGrpSpPr>
          <p:nvPr/>
        </p:nvGrpSpPr>
        <p:grpSpPr bwMode="auto">
          <a:xfrm>
            <a:off x="5214938" y="3714750"/>
            <a:ext cx="3857625" cy="2870200"/>
            <a:chOff x="5214942" y="3714703"/>
            <a:chExt cx="3857620" cy="2869711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5214942" y="6214590"/>
              <a:ext cx="3857620" cy="3698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2Tm Dipole for forward tracks</a:t>
              </a:r>
            </a:p>
          </p:txBody>
        </p:sp>
        <p:cxnSp>
          <p:nvCxnSpPr>
            <p:cNvPr id="20" name="Connettore 2 19"/>
            <p:cNvCxnSpPr/>
            <p:nvPr/>
          </p:nvCxnSpPr>
          <p:spPr>
            <a:xfrm rot="16200000" flipV="1">
              <a:off x="4607929" y="4321716"/>
              <a:ext cx="2428461" cy="12144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1" descr="clow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3934" y="-98356"/>
            <a:ext cx="1360066" cy="205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367087" y="1062061"/>
            <a:ext cx="4978400" cy="5338761"/>
            <a:chOff x="2121" y="638"/>
            <a:chExt cx="3136" cy="3363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121" y="1025"/>
              <a:ext cx="3136" cy="2588"/>
            </a:xfrm>
            <a:prstGeom prst="rect">
              <a:avLst/>
            </a:prstGeom>
            <a:solidFill>
              <a:srgbClr val="ECEB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057" y="1027"/>
              <a:ext cx="1736" cy="72"/>
              <a:chOff x="2125" y="1067"/>
              <a:chExt cx="1736" cy="109"/>
            </a:xfrm>
          </p:grpSpPr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2125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2421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>
                <a:off x="2717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"/>
              <p:cNvSpPr>
                <a:spLocks noChangeShapeType="1"/>
              </p:cNvSpPr>
              <p:nvPr/>
            </p:nvSpPr>
            <p:spPr bwMode="auto">
              <a:xfrm>
                <a:off x="2973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3213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3429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3645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3861" y="106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970" y="820"/>
              <a:ext cx="1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258" y="820"/>
              <a:ext cx="1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550" y="820"/>
              <a:ext cx="1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4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807" y="820"/>
              <a:ext cx="1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6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045" y="820"/>
              <a:ext cx="1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8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431" y="820"/>
              <a:ext cx="2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12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660" y="820"/>
              <a:ext cx="2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15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4230" y="820"/>
              <a:ext cx="2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10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925" y="638"/>
              <a:ext cx="16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VerdanaBar" pitchFamily="34" charset="0"/>
                </a:rPr>
                <a:t>p</a:t>
              </a:r>
              <a:r>
                <a:rPr lang="en-US" sz="2000" b="1" dirty="0"/>
                <a:t> Momentum [</a:t>
              </a:r>
              <a:r>
                <a:rPr lang="en-US" sz="2000" b="1" dirty="0" err="1"/>
                <a:t>GeV</a:t>
              </a:r>
              <a:r>
                <a:rPr lang="en-US" sz="2000" b="1" dirty="0"/>
                <a:t>/</a:t>
              </a:r>
              <a:r>
                <a:rPr lang="en-US" sz="2000" b="1" i="1" dirty="0"/>
                <a:t>c</a:t>
              </a:r>
              <a:r>
                <a:rPr lang="en-US" sz="2000" b="1" dirty="0"/>
                <a:t>]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968" y="3749"/>
              <a:ext cx="10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Mass [</a:t>
              </a:r>
              <a:r>
                <a:rPr lang="en-US" sz="2000" b="1" dirty="0" err="1"/>
                <a:t>GeV</a:t>
              </a:r>
              <a:r>
                <a:rPr lang="en-US" sz="2000" b="1" dirty="0"/>
                <a:t>/</a:t>
              </a:r>
              <a:r>
                <a:rPr lang="en-US" sz="2000" b="1" i="1" dirty="0"/>
                <a:t>c</a:t>
              </a:r>
              <a:r>
                <a:rPr lang="en-US" sz="2000" b="1" baseline="30000" dirty="0"/>
                <a:t>2</a:t>
              </a:r>
              <a:r>
                <a:rPr lang="en-US" sz="2000" b="1" dirty="0"/>
                <a:t>]</a:t>
              </a:r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2617" y="3540"/>
              <a:ext cx="2493" cy="73"/>
              <a:chOff x="1685" y="2957"/>
              <a:chExt cx="2493" cy="109"/>
            </a:xfrm>
          </p:grpSpPr>
          <p:sp>
            <p:nvSpPr>
              <p:cNvPr id="47" name="Line 28"/>
              <p:cNvSpPr>
                <a:spLocks noChangeShapeType="1"/>
              </p:cNvSpPr>
              <p:nvPr/>
            </p:nvSpPr>
            <p:spPr bwMode="auto">
              <a:xfrm>
                <a:off x="1685" y="295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>
                <a:off x="2189" y="295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0"/>
              <p:cNvSpPr>
                <a:spLocks noChangeShapeType="1"/>
              </p:cNvSpPr>
              <p:nvPr/>
            </p:nvSpPr>
            <p:spPr bwMode="auto">
              <a:xfrm>
                <a:off x="2685" y="295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>
                <a:off x="3181" y="295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2"/>
              <p:cNvSpPr>
                <a:spLocks noChangeShapeType="1"/>
              </p:cNvSpPr>
              <p:nvPr/>
            </p:nvSpPr>
            <p:spPr bwMode="auto">
              <a:xfrm>
                <a:off x="3677" y="295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3"/>
              <p:cNvSpPr>
                <a:spLocks noChangeShapeType="1"/>
              </p:cNvSpPr>
              <p:nvPr/>
            </p:nvSpPr>
            <p:spPr bwMode="auto">
              <a:xfrm>
                <a:off x="4178" y="2957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2518" y="3648"/>
              <a:ext cx="2667" cy="194"/>
              <a:chOff x="1586" y="3160"/>
              <a:chExt cx="2667" cy="194"/>
            </a:xfrm>
          </p:grpSpPr>
          <p:sp>
            <p:nvSpPr>
              <p:cNvPr id="41" name="Text Box 35"/>
              <p:cNvSpPr txBox="1">
                <a:spLocks noChangeArrowheads="1"/>
              </p:cNvSpPr>
              <p:nvPr/>
            </p:nvSpPr>
            <p:spPr bwMode="auto">
              <a:xfrm>
                <a:off x="1586" y="3160"/>
                <a:ext cx="1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2084" y="3160"/>
                <a:ext cx="1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</a:t>
                </a:r>
              </a:p>
            </p:txBody>
          </p:sp>
          <p:sp>
            <p:nvSpPr>
              <p:cNvPr id="43" name="Text Box 37"/>
              <p:cNvSpPr txBox="1">
                <a:spLocks noChangeArrowheads="1"/>
              </p:cNvSpPr>
              <p:nvPr/>
            </p:nvSpPr>
            <p:spPr bwMode="auto">
              <a:xfrm>
                <a:off x="2583" y="3160"/>
                <a:ext cx="1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3</a:t>
                </a:r>
              </a:p>
            </p:txBody>
          </p:sp>
          <p:sp>
            <p:nvSpPr>
              <p:cNvPr id="44" name="Text Box 38"/>
              <p:cNvSpPr txBox="1">
                <a:spLocks noChangeArrowheads="1"/>
              </p:cNvSpPr>
              <p:nvPr/>
            </p:nvSpPr>
            <p:spPr bwMode="auto">
              <a:xfrm>
                <a:off x="3081" y="3160"/>
                <a:ext cx="1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4</a:t>
                </a:r>
              </a:p>
            </p:txBody>
          </p:sp>
          <p:sp>
            <p:nvSpPr>
              <p:cNvPr id="45" name="Text Box 39"/>
              <p:cNvSpPr txBox="1">
                <a:spLocks noChangeArrowheads="1"/>
              </p:cNvSpPr>
              <p:nvPr/>
            </p:nvSpPr>
            <p:spPr bwMode="auto">
              <a:xfrm>
                <a:off x="3580" y="3160"/>
                <a:ext cx="1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5</a:t>
                </a:r>
              </a:p>
            </p:txBody>
          </p:sp>
          <p:sp>
            <p:nvSpPr>
              <p:cNvPr id="46" name="Text Box 40"/>
              <p:cNvSpPr txBox="1">
                <a:spLocks noChangeArrowheads="1"/>
              </p:cNvSpPr>
              <p:nvPr/>
            </p:nvSpPr>
            <p:spPr bwMode="auto">
              <a:xfrm>
                <a:off x="4079" y="3160"/>
                <a:ext cx="17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6</a:t>
                </a:r>
              </a:p>
            </p:txBody>
          </p:sp>
        </p:grp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3178" y="1101"/>
              <a:ext cx="24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>
                  <a:latin typeface="VerdanaEqn" pitchFamily="34" charset="0"/>
                </a:rPr>
                <a:t>ΛΛ</a:t>
              </a:r>
              <a:endParaRPr lang="de-DE" sz="1200">
                <a:latin typeface="VerdanaEqn" pitchFamily="34" charset="0"/>
              </a:endParaRPr>
            </a:p>
            <a:p>
              <a:r>
                <a:rPr lang="el-GR" sz="1200">
                  <a:latin typeface="VerdanaEqn" pitchFamily="34" charset="0"/>
                </a:rPr>
                <a:t>ΣΣ</a:t>
              </a:r>
              <a:endParaRPr lang="de-DE" sz="1200">
                <a:latin typeface="VerdanaEqn" pitchFamily="34" charset="0"/>
              </a:endParaRPr>
            </a:p>
            <a:p>
              <a:r>
                <a:rPr lang="el-GR" sz="1200">
                  <a:latin typeface="VerdanaEqn" pitchFamily="34" charset="0"/>
                </a:rPr>
                <a:t>ΞΞ</a:t>
              </a:r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4321" y="1101"/>
              <a:ext cx="30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>
                  <a:latin typeface="VerdanaEqn" pitchFamily="34" charset="0"/>
                </a:rPr>
                <a:t>Λ</a:t>
              </a:r>
              <a:r>
                <a:rPr lang="de-DE" sz="1200" baseline="-25000">
                  <a:latin typeface="VerdanaEqn" pitchFamily="34" charset="0"/>
                </a:rPr>
                <a:t>c</a:t>
              </a:r>
              <a:r>
                <a:rPr lang="el-GR" sz="1200">
                  <a:latin typeface="VerdanaEqn" pitchFamily="34" charset="0"/>
                </a:rPr>
                <a:t>Λ</a:t>
              </a:r>
              <a:r>
                <a:rPr lang="de-DE" sz="1200" baseline="-25000"/>
                <a:t>c</a:t>
              </a:r>
              <a:endParaRPr lang="de-DE" sz="1200" baseline="-25000">
                <a:latin typeface="VerdanaEqn" pitchFamily="34" charset="0"/>
              </a:endParaRPr>
            </a:p>
            <a:p>
              <a:r>
                <a:rPr lang="el-GR" sz="1200">
                  <a:latin typeface="VerdanaEqn" pitchFamily="34" charset="0"/>
                </a:rPr>
                <a:t>Σ</a:t>
              </a:r>
              <a:r>
                <a:rPr lang="de-DE" sz="1200" baseline="-25000"/>
                <a:t>c</a:t>
              </a:r>
              <a:r>
                <a:rPr lang="el-GR" sz="1200">
                  <a:latin typeface="VerdanaEqn" pitchFamily="34" charset="0"/>
                </a:rPr>
                <a:t>Σ</a:t>
              </a:r>
              <a:r>
                <a:rPr lang="de-DE" sz="1200" baseline="-25000">
                  <a:latin typeface="VerdanaEqn" pitchFamily="34" charset="0"/>
                </a:rPr>
                <a:t>c</a:t>
              </a:r>
            </a:p>
            <a:p>
              <a:r>
                <a:rPr lang="el-GR" sz="1200">
                  <a:latin typeface="VerdanaEqn" pitchFamily="34" charset="0"/>
                </a:rPr>
                <a:t>Ξ</a:t>
              </a:r>
              <a:r>
                <a:rPr lang="de-DE" sz="1200" baseline="-25000">
                  <a:latin typeface="VerdanaEqn" pitchFamily="34" charset="0"/>
                </a:rPr>
                <a:t>c</a:t>
              </a:r>
              <a:r>
                <a:rPr lang="el-GR" sz="1200">
                  <a:latin typeface="VerdanaEqn" pitchFamily="34" charset="0"/>
                </a:rPr>
                <a:t>Ξ</a:t>
              </a:r>
              <a:r>
                <a:rPr lang="de-DE" sz="1200" baseline="-25000">
                  <a:latin typeface="VerdanaEqn" pitchFamily="34" charset="0"/>
                </a:rPr>
                <a:t>c</a:t>
              </a:r>
              <a:endParaRPr lang="el-GR" sz="1200" baseline="-25000">
                <a:latin typeface="VerdanaEqn" pitchFamily="34" charset="0"/>
              </a:endParaRP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4630" y="1101"/>
              <a:ext cx="3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>
                  <a:latin typeface="VerdanaEqn" pitchFamily="34" charset="0"/>
                </a:rPr>
                <a:t>Ω</a:t>
              </a:r>
              <a:r>
                <a:rPr lang="de-DE" sz="1200" baseline="-25000">
                  <a:latin typeface="VerdanaEqn" pitchFamily="34" charset="0"/>
                </a:rPr>
                <a:t>c</a:t>
              </a:r>
              <a:r>
                <a:rPr lang="el-GR" sz="1200">
                  <a:latin typeface="VerdanaEqn" pitchFamily="34" charset="0"/>
                </a:rPr>
                <a:t>Ω</a:t>
              </a:r>
              <a:r>
                <a:rPr lang="de-DE" sz="1200" baseline="-25000"/>
                <a:t>c</a:t>
              </a:r>
              <a:endParaRPr lang="de-DE" sz="1200" baseline="-25000">
                <a:latin typeface="VerdanaEqn" pitchFamily="34" charset="0"/>
              </a:endParaRP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3587" y="1101"/>
              <a:ext cx="2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200">
                  <a:latin typeface="VerdanaEqn" pitchFamily="34" charset="0"/>
                </a:rPr>
                <a:t>ΩΩ</a:t>
              </a:r>
              <a:endParaRPr lang="de-DE" sz="1200" baseline="-25000">
                <a:latin typeface="VerdanaEqn" pitchFamily="34" charset="0"/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3901" y="1101"/>
              <a:ext cx="25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D</a:t>
              </a:r>
              <a:r>
                <a:rPr lang="en-US" sz="1200">
                  <a:latin typeface="VerdanaBar" pitchFamily="34" charset="0"/>
                </a:rPr>
                <a:t>D</a:t>
              </a: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3954" y="1237"/>
              <a:ext cx="30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D</a:t>
              </a:r>
              <a:r>
                <a:rPr lang="en-US" sz="1200" baseline="-25000"/>
                <a:t>s</a:t>
              </a:r>
              <a:r>
                <a:rPr lang="en-US" sz="1200">
                  <a:latin typeface="VerdanaBar" pitchFamily="34" charset="0"/>
                </a:rPr>
                <a:t>D</a:t>
              </a:r>
              <a:r>
                <a:rPr lang="en-US" sz="1200" baseline="-25000"/>
                <a:t>s</a:t>
              </a:r>
            </a:p>
          </p:txBody>
        </p: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2560" y="1562"/>
              <a:ext cx="1910" cy="228"/>
              <a:chOff x="2560" y="1625"/>
              <a:chExt cx="1910" cy="228"/>
            </a:xfrm>
          </p:grpSpPr>
          <p:sp>
            <p:nvSpPr>
              <p:cNvPr id="39" name="Rectangle 52"/>
              <p:cNvSpPr>
                <a:spLocks noChangeArrowheads="1"/>
              </p:cNvSpPr>
              <p:nvPr/>
            </p:nvSpPr>
            <p:spPr bwMode="auto">
              <a:xfrm>
                <a:off x="2560" y="1625"/>
                <a:ext cx="613" cy="228"/>
              </a:xfrm>
              <a:prstGeom prst="rect">
                <a:avLst/>
              </a:prstGeom>
              <a:solidFill>
                <a:srgbClr val="EDFFB9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qq</a:t>
                </a:r>
                <a:r>
                  <a:rPr lang="en-US" sz="1400">
                    <a:latin typeface="VerdanaBar" pitchFamily="34" charset="0"/>
                  </a:rPr>
                  <a:t>qq</a:t>
                </a:r>
              </a:p>
            </p:txBody>
          </p:sp>
          <p:sp>
            <p:nvSpPr>
              <p:cNvPr id="40" name="Rectangle 53"/>
              <p:cNvSpPr>
                <a:spLocks noChangeArrowheads="1"/>
              </p:cNvSpPr>
              <p:nvPr/>
            </p:nvSpPr>
            <p:spPr bwMode="auto">
              <a:xfrm>
                <a:off x="3857" y="1625"/>
                <a:ext cx="613" cy="228"/>
              </a:xfrm>
              <a:prstGeom prst="rect">
                <a:avLst/>
              </a:prstGeom>
              <a:solidFill>
                <a:srgbClr val="EDFFB9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c</a:t>
                </a:r>
                <a:r>
                  <a:rPr lang="en-US" sz="1400">
                    <a:latin typeface="VerdanaBar" pitchFamily="34" charset="0"/>
                  </a:rPr>
                  <a:t>c</a:t>
                </a:r>
                <a:r>
                  <a:rPr lang="en-US" sz="1400"/>
                  <a:t>q</a:t>
                </a:r>
                <a:r>
                  <a:rPr lang="en-US" sz="1400">
                    <a:latin typeface="VerdanaBar" pitchFamily="34" charset="0"/>
                  </a:rPr>
                  <a:t>q</a:t>
                </a:r>
              </a:p>
            </p:txBody>
          </p:sp>
        </p:grpSp>
        <p:grpSp>
          <p:nvGrpSpPr>
            <p:cNvPr id="28" name="Group 54"/>
            <p:cNvGrpSpPr>
              <a:grpSpLocks/>
            </p:cNvGrpSpPr>
            <p:nvPr/>
          </p:nvGrpSpPr>
          <p:grpSpPr bwMode="auto">
            <a:xfrm>
              <a:off x="2990" y="1852"/>
              <a:ext cx="1699" cy="229"/>
              <a:chOff x="2990" y="1898"/>
              <a:chExt cx="1699" cy="229"/>
            </a:xfrm>
          </p:grpSpPr>
          <p:sp>
            <p:nvSpPr>
              <p:cNvPr id="37" name="Rectangle 55"/>
              <p:cNvSpPr>
                <a:spLocks noChangeArrowheads="1"/>
              </p:cNvSpPr>
              <p:nvPr/>
            </p:nvSpPr>
            <p:spPr bwMode="auto">
              <a:xfrm>
                <a:off x="2990" y="1898"/>
                <a:ext cx="631" cy="229"/>
              </a:xfrm>
              <a:prstGeom prst="rect">
                <a:avLst/>
              </a:prstGeom>
              <a:solidFill>
                <a:srgbClr val="F0DBD4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n</a:t>
                </a:r>
                <a:r>
                  <a:rPr lang="en-US" sz="1400">
                    <a:latin typeface="VerdanaBar" pitchFamily="34" charset="0"/>
                  </a:rPr>
                  <a:t>n</a:t>
                </a:r>
                <a:r>
                  <a:rPr lang="en-US" sz="1400"/>
                  <a:t>g,s</a:t>
                </a:r>
                <a:r>
                  <a:rPr lang="en-US" sz="1400">
                    <a:latin typeface="VerdanaBar" pitchFamily="34" charset="0"/>
                  </a:rPr>
                  <a:t>s</a:t>
                </a:r>
                <a:r>
                  <a:rPr lang="en-US" sz="1400"/>
                  <a:t>g</a:t>
                </a:r>
              </a:p>
            </p:txBody>
          </p:sp>
          <p:sp>
            <p:nvSpPr>
              <p:cNvPr id="38" name="Rectangle 56"/>
              <p:cNvSpPr>
                <a:spLocks noChangeArrowheads="1"/>
              </p:cNvSpPr>
              <p:nvPr/>
            </p:nvSpPr>
            <p:spPr bwMode="auto">
              <a:xfrm>
                <a:off x="4059" y="1898"/>
                <a:ext cx="630" cy="229"/>
              </a:xfrm>
              <a:prstGeom prst="rect">
                <a:avLst/>
              </a:prstGeom>
              <a:solidFill>
                <a:srgbClr val="F0DBD4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c</a:t>
                </a:r>
                <a:r>
                  <a:rPr lang="en-US" sz="1400">
                    <a:latin typeface="VerdanaBar" pitchFamily="34" charset="0"/>
                  </a:rPr>
                  <a:t>c</a:t>
                </a:r>
                <a:r>
                  <a:rPr lang="en-US" sz="1400"/>
                  <a:t>g</a:t>
                </a:r>
              </a:p>
            </p:txBody>
          </p:sp>
        </p:grp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2925" y="2435"/>
              <a:ext cx="1692" cy="229"/>
            </a:xfrm>
            <a:prstGeom prst="rect">
              <a:avLst/>
            </a:prstGeom>
            <a:solidFill>
              <a:srgbClr val="F5E3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ggg,gg</a:t>
              </a:r>
            </a:p>
          </p:txBody>
        </p:sp>
        <p:grpSp>
          <p:nvGrpSpPr>
            <p:cNvPr id="30" name="Group 58"/>
            <p:cNvGrpSpPr>
              <a:grpSpLocks/>
            </p:cNvGrpSpPr>
            <p:nvPr/>
          </p:nvGrpSpPr>
          <p:grpSpPr bwMode="auto">
            <a:xfrm>
              <a:off x="2158" y="3018"/>
              <a:ext cx="2147" cy="348"/>
              <a:chOff x="2158" y="3081"/>
              <a:chExt cx="2147" cy="348"/>
            </a:xfrm>
          </p:grpSpPr>
          <p:sp>
            <p:nvSpPr>
              <p:cNvPr id="35" name="Rectangle 59"/>
              <p:cNvSpPr>
                <a:spLocks noChangeArrowheads="1"/>
              </p:cNvSpPr>
              <p:nvPr/>
            </p:nvSpPr>
            <p:spPr bwMode="auto">
              <a:xfrm>
                <a:off x="2158" y="3081"/>
                <a:ext cx="1152" cy="3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light q</a:t>
                </a:r>
                <a:r>
                  <a:rPr lang="en-US" sz="1400">
                    <a:latin typeface="VerdanaBar" pitchFamily="34" charset="0"/>
                  </a:rPr>
                  <a:t>q</a:t>
                </a:r>
              </a:p>
              <a:p>
                <a:pPr algn="ctr"/>
                <a:r>
                  <a:rPr lang="el-GR" sz="1400">
                    <a:latin typeface="VerdanaEqn" pitchFamily="34" charset="0"/>
                  </a:rPr>
                  <a:t>π</a:t>
                </a:r>
                <a:r>
                  <a:rPr lang="de-DE" sz="1400">
                    <a:latin typeface="VerdanaEqn" pitchFamily="34" charset="0"/>
                  </a:rPr>
                  <a:t>,</a:t>
                </a:r>
                <a:r>
                  <a:rPr lang="el-GR" sz="1400">
                    <a:latin typeface="VerdanaBar" pitchFamily="34" charset="0"/>
                  </a:rPr>
                  <a:t>ρ</a:t>
                </a:r>
                <a:r>
                  <a:rPr lang="de-DE" sz="1400">
                    <a:latin typeface="VerdanaBar" pitchFamily="34" charset="0"/>
                  </a:rPr>
                  <a:t>,</a:t>
                </a:r>
                <a:r>
                  <a:rPr lang="el-GR" sz="1400">
                    <a:latin typeface="VerdanaBar" pitchFamily="34" charset="0"/>
                  </a:rPr>
                  <a:t>ω</a:t>
                </a:r>
                <a:r>
                  <a:rPr lang="de-DE" sz="1400">
                    <a:latin typeface="VerdanaBar" pitchFamily="34" charset="0"/>
                  </a:rPr>
                  <a:t>,</a:t>
                </a:r>
                <a:r>
                  <a:rPr lang="de-DE" sz="1400"/>
                  <a:t>f</a:t>
                </a:r>
                <a:r>
                  <a:rPr lang="de-DE" sz="1400" baseline="-25000"/>
                  <a:t>2</a:t>
                </a:r>
                <a:r>
                  <a:rPr lang="de-DE" sz="1400"/>
                  <a:t>,K,K</a:t>
                </a:r>
                <a:r>
                  <a:rPr lang="de-DE" sz="1400" baseline="30000"/>
                  <a:t>*</a:t>
                </a:r>
                <a:endParaRPr lang="el-GR" sz="1400" baseline="30000"/>
              </a:p>
            </p:txBody>
          </p:sp>
          <p:sp>
            <p:nvSpPr>
              <p:cNvPr id="36" name="Rectangle 60"/>
              <p:cNvSpPr>
                <a:spLocks noChangeArrowheads="1"/>
              </p:cNvSpPr>
              <p:nvPr/>
            </p:nvSpPr>
            <p:spPr bwMode="auto">
              <a:xfrm>
                <a:off x="3592" y="3081"/>
                <a:ext cx="713" cy="3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c</a:t>
                </a:r>
                <a:r>
                  <a:rPr lang="en-US" sz="1400">
                    <a:latin typeface="VerdanaBar" pitchFamily="34" charset="0"/>
                  </a:rPr>
                  <a:t>c</a:t>
                </a:r>
              </a:p>
              <a:p>
                <a:pPr algn="ctr"/>
                <a:r>
                  <a:rPr lang="en-US" sz="1400"/>
                  <a:t>J/</a:t>
                </a:r>
                <a:r>
                  <a:rPr lang="el-GR" sz="1400"/>
                  <a:t>ψ</a:t>
                </a:r>
                <a:r>
                  <a:rPr lang="de-DE" sz="1400"/>
                  <a:t>, </a:t>
                </a:r>
                <a:r>
                  <a:rPr lang="el-GR" sz="1400"/>
                  <a:t>η</a:t>
                </a:r>
                <a:r>
                  <a:rPr lang="de-DE" sz="1400" baseline="-25000"/>
                  <a:t>c</a:t>
                </a:r>
                <a:r>
                  <a:rPr lang="de-DE" sz="1400"/>
                  <a:t>, </a:t>
                </a:r>
                <a:r>
                  <a:rPr lang="el-GR" sz="1400"/>
                  <a:t>χ</a:t>
                </a:r>
                <a:r>
                  <a:rPr lang="de-DE" sz="1400" baseline="-25000"/>
                  <a:t>cJ</a:t>
                </a:r>
                <a:endParaRPr lang="el-GR" sz="1400" baseline="-25000"/>
              </a:p>
            </p:txBody>
          </p:sp>
        </p:grpSp>
        <p:grpSp>
          <p:nvGrpSpPr>
            <p:cNvPr id="31" name="Group 61"/>
            <p:cNvGrpSpPr>
              <a:grpSpLocks/>
            </p:cNvGrpSpPr>
            <p:nvPr/>
          </p:nvGrpSpPr>
          <p:grpSpPr bwMode="auto">
            <a:xfrm>
              <a:off x="3098" y="2143"/>
              <a:ext cx="1793" cy="229"/>
              <a:chOff x="3098" y="2136"/>
              <a:chExt cx="1793" cy="229"/>
            </a:xfrm>
          </p:grpSpPr>
          <p:sp>
            <p:nvSpPr>
              <p:cNvPr id="33" name="Rectangle 62"/>
              <p:cNvSpPr>
                <a:spLocks noChangeArrowheads="1"/>
              </p:cNvSpPr>
              <p:nvPr/>
            </p:nvSpPr>
            <p:spPr bwMode="auto">
              <a:xfrm>
                <a:off x="3098" y="2136"/>
                <a:ext cx="823" cy="229"/>
              </a:xfrm>
              <a:prstGeom prst="rect">
                <a:avLst/>
              </a:prstGeom>
              <a:solidFill>
                <a:srgbClr val="F0DBD4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n</a:t>
                </a:r>
                <a:r>
                  <a:rPr lang="en-US" sz="1400">
                    <a:latin typeface="VerdanaBar" pitchFamily="34" charset="0"/>
                  </a:rPr>
                  <a:t>n</a:t>
                </a:r>
                <a:r>
                  <a:rPr lang="en-US" sz="1400"/>
                  <a:t>g,s</a:t>
                </a:r>
                <a:r>
                  <a:rPr lang="en-US" sz="1400">
                    <a:latin typeface="VerdanaBar" pitchFamily="34" charset="0"/>
                  </a:rPr>
                  <a:t>s</a:t>
                </a:r>
                <a:r>
                  <a:rPr lang="en-US" sz="1400"/>
                  <a:t>g</a:t>
                </a:r>
              </a:p>
            </p:txBody>
          </p:sp>
          <p:sp>
            <p:nvSpPr>
              <p:cNvPr id="34" name="Rectangle 63"/>
              <p:cNvSpPr>
                <a:spLocks noChangeArrowheads="1"/>
              </p:cNvSpPr>
              <p:nvPr/>
            </p:nvSpPr>
            <p:spPr bwMode="auto">
              <a:xfrm>
                <a:off x="4196" y="2136"/>
                <a:ext cx="695" cy="229"/>
              </a:xfrm>
              <a:prstGeom prst="rect">
                <a:avLst/>
              </a:prstGeom>
              <a:solidFill>
                <a:srgbClr val="F0DBD4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/>
                  <a:t>c</a:t>
                </a:r>
                <a:r>
                  <a:rPr lang="en-US" sz="1400">
                    <a:latin typeface="VerdanaBar" pitchFamily="34" charset="0"/>
                  </a:rPr>
                  <a:t>c</a:t>
                </a:r>
                <a:r>
                  <a:rPr lang="en-US" sz="1400"/>
                  <a:t>g</a:t>
                </a:r>
              </a:p>
            </p:txBody>
          </p:sp>
        </p:grpSp>
        <p:sp>
          <p:nvSpPr>
            <p:cNvPr id="32" name="Rectangle 64"/>
            <p:cNvSpPr>
              <a:spLocks noChangeArrowheads="1"/>
            </p:cNvSpPr>
            <p:nvPr/>
          </p:nvSpPr>
          <p:spPr bwMode="auto">
            <a:xfrm>
              <a:off x="3629" y="2726"/>
              <a:ext cx="1262" cy="229"/>
            </a:xfrm>
            <a:prstGeom prst="rect">
              <a:avLst/>
            </a:prstGeom>
            <a:solidFill>
              <a:srgbClr val="F5E3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ggg</a:t>
              </a:r>
            </a:p>
          </p:txBody>
        </p:sp>
      </p:grpSp>
      <p:sp>
        <p:nvSpPr>
          <p:cNvPr id="61" name="Line 69"/>
          <p:cNvSpPr>
            <a:spLocks noChangeShapeType="1"/>
          </p:cNvSpPr>
          <p:nvPr/>
        </p:nvSpPr>
        <p:spPr bwMode="auto">
          <a:xfrm flipV="1">
            <a:off x="5105400" y="1663723"/>
            <a:ext cx="0" cy="4119563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70"/>
          <p:cNvSpPr>
            <a:spLocks noChangeShapeType="1"/>
          </p:cNvSpPr>
          <p:nvPr/>
        </p:nvSpPr>
        <p:spPr bwMode="auto">
          <a:xfrm flipV="1">
            <a:off x="7620000" y="1663723"/>
            <a:ext cx="0" cy="412115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3" name="Connettore 1 75"/>
          <p:cNvCxnSpPr/>
          <p:nvPr/>
        </p:nvCxnSpPr>
        <p:spPr>
          <a:xfrm rot="5400000" flipH="1" flipV="1">
            <a:off x="5241925" y="1797073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77"/>
          <p:cNvCxnSpPr/>
          <p:nvPr/>
        </p:nvCxnSpPr>
        <p:spPr>
          <a:xfrm>
            <a:off x="5221510" y="2023863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78"/>
          <p:cNvCxnSpPr/>
          <p:nvPr/>
        </p:nvCxnSpPr>
        <p:spPr>
          <a:xfrm>
            <a:off x="5235894" y="1863735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79"/>
          <p:cNvCxnSpPr/>
          <p:nvPr/>
        </p:nvCxnSpPr>
        <p:spPr>
          <a:xfrm>
            <a:off x="5227268" y="2219337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80"/>
          <p:cNvCxnSpPr/>
          <p:nvPr/>
        </p:nvCxnSpPr>
        <p:spPr>
          <a:xfrm>
            <a:off x="5897248" y="1857539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81"/>
          <p:cNvCxnSpPr/>
          <p:nvPr/>
        </p:nvCxnSpPr>
        <p:spPr>
          <a:xfrm>
            <a:off x="7107206" y="1863735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82"/>
          <p:cNvCxnSpPr/>
          <p:nvPr/>
        </p:nvCxnSpPr>
        <p:spPr>
          <a:xfrm>
            <a:off x="7107206" y="2032489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83"/>
          <p:cNvCxnSpPr/>
          <p:nvPr/>
        </p:nvCxnSpPr>
        <p:spPr>
          <a:xfrm>
            <a:off x="7107206" y="2228019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84"/>
          <p:cNvCxnSpPr/>
          <p:nvPr/>
        </p:nvCxnSpPr>
        <p:spPr>
          <a:xfrm>
            <a:off x="7615898" y="1863735"/>
            <a:ext cx="10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1849150" y="214290"/>
            <a:ext cx="184666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3" name="CasellaDiTesto 85"/>
          <p:cNvSpPr txBox="1"/>
          <p:nvPr/>
        </p:nvSpPr>
        <p:spPr>
          <a:xfrm>
            <a:off x="365744" y="1386055"/>
            <a:ext cx="348617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Arial" pitchFamily="34" charset="0"/>
              <a:buChar char="●"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Meson spectroscopy</a:t>
            </a:r>
          </a:p>
          <a:p>
            <a:pPr lvl="1">
              <a:buFont typeface="Calibri" pitchFamily="34" charset="0"/>
              <a:buChar char="−"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light mesons</a:t>
            </a:r>
          </a:p>
          <a:p>
            <a:pPr lvl="1">
              <a:buFont typeface="Calibri" pitchFamily="34" charset="0"/>
              <a:buChar char="−"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charmonium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 lvl="1">
              <a:buFont typeface="Calibri" pitchFamily="34" charset="0"/>
              <a:buChar char="−"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exotic states</a:t>
            </a:r>
          </a:p>
          <a:p>
            <a:pPr marL="720725" lvl="2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glueballs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 marL="720725" lvl="2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hybrids</a:t>
            </a:r>
          </a:p>
          <a:p>
            <a:pPr marL="720725" lvl="2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molecules/</a:t>
            </a:r>
            <a:r>
              <a:rPr lang="en-US" sz="1400" dirty="0" err="1" smtClean="0">
                <a:solidFill>
                  <a:srgbClr val="0000FF"/>
                </a:solidFill>
                <a:latin typeface="+mn-lt"/>
              </a:rPr>
              <a:t>multiquarks</a:t>
            </a:r>
            <a:endParaRPr lang="en-US" sz="1400" dirty="0" smtClean="0">
              <a:solidFill>
                <a:srgbClr val="0000FF"/>
              </a:solidFill>
              <a:latin typeface="+mn-lt"/>
            </a:endParaRPr>
          </a:p>
          <a:p>
            <a:pPr lvl="1">
              <a:buFont typeface="Calibri" pitchFamily="34" charset="0"/>
              <a:buChar char="−"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 open charm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solidFill>
                <a:srgbClr val="0000FF"/>
              </a:solidFill>
              <a:latin typeface="+mn-lt"/>
            </a:endParaRPr>
          </a:p>
          <a:p>
            <a:pPr marL="261938" indent="-261938">
              <a:buSzPct val="100000"/>
              <a:buFont typeface="Arial" pitchFamily="34" charset="0"/>
              <a:buChar char="●"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Baryon/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antibaryon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production</a:t>
            </a:r>
          </a:p>
          <a:p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Arial" pitchFamily="34" charset="0"/>
              <a:buChar char="●"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Charm in nuclei</a:t>
            </a:r>
          </a:p>
          <a:p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Arial" pitchFamily="34" charset="0"/>
              <a:buChar char="●"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Strangeness physics</a:t>
            </a:r>
          </a:p>
          <a:p>
            <a:pPr lvl="1">
              <a:buFont typeface="Arial"/>
              <a:buChar char="−"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Hyperatoms</a:t>
            </a:r>
            <a:endParaRPr lang="en-US" sz="1600" dirty="0" smtClean="0">
              <a:solidFill>
                <a:srgbClr val="0000FF"/>
              </a:solidFill>
              <a:latin typeface="+mn-lt"/>
            </a:endParaRPr>
          </a:p>
          <a:p>
            <a:pPr lvl="1">
              <a:buFont typeface="Arial"/>
              <a:buChar char="−"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S = -2 nuclear system</a:t>
            </a:r>
          </a:p>
          <a:p>
            <a:pPr marL="720725" lvl="2">
              <a:buFont typeface="Wingdings" charset="2"/>
              <a:buChar char="ü"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+mn-lt"/>
                <a:ea typeface="Lucida Grande"/>
                <a:cs typeface="Lucida Grande"/>
              </a:rPr>
              <a:t>Ξ</a:t>
            </a:r>
            <a:r>
              <a:rPr lang="en-US" sz="1600" baseline="30000" dirty="0" smtClean="0">
                <a:solidFill>
                  <a:srgbClr val="0000FF"/>
                </a:solidFill>
                <a:latin typeface="+mn-lt"/>
                <a:ea typeface="Lucida Grande"/>
                <a:cs typeface="Lucida Grande"/>
              </a:rPr>
              <a:t>−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nuclei</a:t>
            </a:r>
          </a:p>
          <a:p>
            <a:pPr marL="720725" lvl="2">
              <a:buFont typeface="Wingdings" charset="2"/>
              <a:buChar char="ü"/>
            </a:pP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+mn-lt"/>
                <a:ea typeface="Lucida Grande"/>
                <a:cs typeface="Lucida Grande"/>
              </a:rPr>
              <a:t>ΛΛ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hyepernuclei</a:t>
            </a:r>
            <a:endParaRPr lang="en-US" sz="1600" dirty="0" smtClean="0">
              <a:solidFill>
                <a:srgbClr val="0000FF"/>
              </a:solidFill>
              <a:latin typeface="+mn-lt"/>
            </a:endParaRPr>
          </a:p>
          <a:p>
            <a:pPr>
              <a:buFont typeface="Lucida Grande"/>
              <a:buChar char="•"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e.m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. processes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2008" y="413792"/>
            <a:ext cx="7772400" cy="1143000"/>
            <a:chOff x="990600" y="413792"/>
            <a:chExt cx="7772400" cy="1143000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990600" y="413792"/>
              <a:ext cx="7772400" cy="11430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r>
                <a:rPr lang="en-US" sz="3200" b="1" i="1" dirty="0" smtClean="0">
                  <a:solidFill>
                    <a:srgbClr val="FF0000"/>
                  </a:solidFill>
                  <a:latin typeface="+mn-lt"/>
                </a:rPr>
                <a:t>PANDA playground</a:t>
              </a:r>
              <a:endParaRPr lang="en-US" sz="3200" b="1" i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115656" y="500455"/>
              <a:ext cx="3600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232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1400" y="1453406"/>
            <a:ext cx="8001000" cy="5287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Verdana"/>
                <a:cs typeface="Verdana"/>
              </a:rPr>
              <a:t>Requirements</a:t>
            </a:r>
            <a:endParaRPr kumimoji="0" lang="de-DE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Proton Target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5 </a:t>
            </a:r>
            <a:r>
              <a:rPr lang="en-US" dirty="0" smtClean="0">
                <a:latin typeface="Verdana"/>
                <a:cs typeface="Verdana"/>
              </a:rPr>
              <a:t>x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10</a:t>
            </a:r>
            <a:r>
              <a:rPr kumimoji="0" lang="de-DE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15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cm</a:t>
            </a:r>
            <a:r>
              <a:rPr kumimoji="0" lang="de-DE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-2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lang="de-DE" dirty="0" smtClean="0">
                <a:latin typeface="Verdana"/>
                <a:cs typeface="Verdana"/>
              </a:rPr>
              <a:t> </a:t>
            </a:r>
            <a:r>
              <a:rPr lang="de-DE" dirty="0" err="1" smtClean="0">
                <a:latin typeface="Verdana"/>
                <a:cs typeface="Verdana"/>
              </a:rPr>
              <a:t>for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/>
            </a:r>
            <a:b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</a:b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maximum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luminosity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/>
            </a:r>
            <a:b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</a:b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cs typeface="Verdana"/>
              </a:rPr>
              <a:t>Pellet Target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Frozen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droplets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  <a:sym typeface="Symbol" pitchFamily="18" charset="2"/>
              </a:rPr>
              <a:t>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20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  <a:sym typeface="Symbol" pitchFamily="18" charset="2"/>
              </a:rPr>
              <a:t>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also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possible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: D</a:t>
            </a:r>
            <a:r>
              <a:rPr kumimoji="0" lang="de-DE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2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, N</a:t>
            </a:r>
            <a:r>
              <a:rPr kumimoji="0" lang="de-DE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2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, Ne, ...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Status: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  <a:sym typeface="Symbol" pitchFamily="18" charset="2"/>
              </a:rPr>
              <a:t>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lang="en-US" dirty="0" smtClean="0">
                <a:latin typeface="Verdana"/>
                <a:cs typeface="Verdana"/>
                <a:sym typeface="Symbol"/>
              </a:rPr>
              <a:t>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5 </a:t>
            </a:r>
            <a:r>
              <a:rPr lang="en-US" dirty="0" smtClean="0">
                <a:latin typeface="Verdana"/>
                <a:cs typeface="Verdana"/>
              </a:rPr>
              <a:t>x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10</a:t>
            </a:r>
            <a:r>
              <a:rPr kumimoji="0" lang="de-DE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15</a:t>
            </a:r>
            <a:br>
              <a:rPr kumimoji="0" lang="de-DE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</a:b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cs typeface="Verdana"/>
              </a:rPr>
              <a:t>Cluster Jet Target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Dense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gas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jet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also D</a:t>
            </a:r>
            <a:r>
              <a:rPr kumimoji="0" lang="de-DE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2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, N</a:t>
            </a:r>
            <a:r>
              <a:rPr kumimoji="0" lang="de-DE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2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, Ne, ...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Status: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  <a:sym typeface="Symbol" pitchFamily="18" charset="2"/>
              </a:rPr>
              <a:t>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lang="en-US" dirty="0" smtClean="0">
                <a:latin typeface="Verdana"/>
                <a:cs typeface="Verdana"/>
                <a:sym typeface="Symbol"/>
              </a:rPr>
              <a:t>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 8</a:t>
            </a:r>
            <a:r>
              <a:rPr lang="en-US" dirty="0" smtClean="0">
                <a:latin typeface="Verdana"/>
                <a:cs typeface="Verdana"/>
              </a:rPr>
              <a:t> x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10</a:t>
            </a:r>
            <a:r>
              <a:rPr kumimoji="0" lang="de-DE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rPr>
              <a:t>14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356100" y="3500438"/>
            <a:ext cx="3543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546725" y="37671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 </a:t>
            </a:r>
            <a:endParaRPr lang="de-DE" sz="1800">
              <a:latin typeface="Verdana" pitchFamily="34" charset="0"/>
            </a:endParaRPr>
          </a:p>
        </p:txBody>
      </p:sp>
      <p:sp>
        <p:nvSpPr>
          <p:cNvPr id="6" name="AutoShape 22"/>
          <p:cNvSpPr>
            <a:spLocks noChangeAspect="1" noChangeArrowheads="1" noTextEdit="1"/>
          </p:cNvSpPr>
          <p:nvPr/>
        </p:nvSpPr>
        <p:spPr bwMode="auto">
          <a:xfrm>
            <a:off x="4067175" y="3644900"/>
            <a:ext cx="37449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600" y="4189413"/>
            <a:ext cx="237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6535738" y="4195763"/>
            <a:ext cx="2500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bg1"/>
                </a:solidFill>
              </a:rPr>
              <a:t>Cluster beam after nozzle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708400" y="4076700"/>
            <a:ext cx="2830513" cy="2063750"/>
            <a:chOff x="1950" y="2659"/>
            <a:chExt cx="1912" cy="1394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132" y="3819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196" y="2721"/>
              <a:ext cx="1410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659"/>
              <a:ext cx="1820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2130" y="3793"/>
              <a:ext cx="1633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2426" y="3759"/>
              <a:ext cx="24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-10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872" y="3757"/>
              <a:ext cx="17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0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3243" y="3760"/>
              <a:ext cx="21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10</a:t>
              </a: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3643" y="3757"/>
              <a:ext cx="21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20</a:t>
              </a: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2040" y="3756"/>
              <a:ext cx="24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-20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418" y="3852"/>
              <a:ext cx="1031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transverse position[mm]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973" y="2720"/>
              <a:ext cx="91" cy="10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 rot="16200000">
              <a:off x="1622" y="3139"/>
              <a:ext cx="82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areal density [a.u.]</a:t>
              </a:r>
            </a:p>
          </p:txBody>
        </p:sp>
      </p:grpSp>
      <p:pic>
        <p:nvPicPr>
          <p:cNvPr id="22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184523"/>
            <a:ext cx="27987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586805"/>
            <a:ext cx="17637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7308850" y="1159917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3333FF"/>
                </a:solidFill>
              </a:rPr>
              <a:t>N</a:t>
            </a:r>
            <a:r>
              <a:rPr lang="de-DE" baseline="-2500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8172450" y="1159917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3333FF"/>
                </a:solidFill>
              </a:rPr>
              <a:t>H</a:t>
            </a:r>
            <a:r>
              <a:rPr lang="de-DE" baseline="-2500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68313" y="260648"/>
            <a:ext cx="359224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200" b="1" i="1" dirty="0" smtClean="0">
                <a:solidFill>
                  <a:srgbClr val="FF0000"/>
                </a:solidFill>
                <a:cs typeface="+mn-cs"/>
              </a:rPr>
              <a:t>Target </a:t>
            </a:r>
            <a:r>
              <a:rPr lang="de-DE" sz="3200" b="1" i="1" dirty="0" err="1" smtClean="0">
                <a:solidFill>
                  <a:srgbClr val="FF0000"/>
                </a:solidFill>
                <a:cs typeface="+mn-cs"/>
              </a:rPr>
              <a:t>system</a:t>
            </a:r>
            <a:endParaRPr lang="de-DE" sz="3200" b="1" i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1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5" descr="PandaLogo2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188913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spect="1" noChangeArrowheads="1" noTextEdit="1"/>
          </p:cNvSpPr>
          <p:nvPr/>
        </p:nvSpPr>
        <p:spPr bwMode="auto">
          <a:xfrm>
            <a:off x="487363" y="1452563"/>
            <a:ext cx="8261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Gruppo 36"/>
          <p:cNvGrpSpPr>
            <a:grpSpLocks/>
          </p:cNvGrpSpPr>
          <p:nvPr/>
        </p:nvGrpSpPr>
        <p:grpSpPr bwMode="auto">
          <a:xfrm>
            <a:off x="357188" y="3068961"/>
            <a:ext cx="3500437" cy="3574728"/>
            <a:chOff x="357158" y="3068958"/>
            <a:chExt cx="3500462" cy="3574752"/>
          </a:xfrm>
          <a:solidFill>
            <a:srgbClr val="00B050"/>
          </a:solidFill>
        </p:grpSpPr>
        <p:sp>
          <p:nvSpPr>
            <p:cNvPr id="12" name="CasellaDiTesto 11"/>
            <p:cNvSpPr txBox="1"/>
            <p:nvPr/>
          </p:nvSpPr>
          <p:spPr>
            <a:xfrm>
              <a:off x="357158" y="6273819"/>
              <a:ext cx="3500462" cy="369891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Silicon </a:t>
              </a:r>
              <a:r>
                <a:rPr lang="en-US" dirty="0" err="1">
                  <a:solidFill>
                    <a:prstClr val="white"/>
                  </a:solidFill>
                  <a:latin typeface="Calibri"/>
                </a:rPr>
                <a:t>Microvertex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> detector</a:t>
              </a:r>
            </a:p>
          </p:txBody>
        </p:sp>
        <p:cxnSp>
          <p:nvCxnSpPr>
            <p:cNvPr id="13" name="Connettore 2 12"/>
            <p:cNvCxnSpPr/>
            <p:nvPr/>
          </p:nvCxnSpPr>
          <p:spPr>
            <a:xfrm flipV="1">
              <a:off x="1500166" y="3068958"/>
              <a:ext cx="623544" cy="3146126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uppo 35"/>
          <p:cNvGrpSpPr>
            <a:grpSpLocks/>
          </p:cNvGrpSpPr>
          <p:nvPr/>
        </p:nvGrpSpPr>
        <p:grpSpPr bwMode="auto">
          <a:xfrm>
            <a:off x="2483767" y="642938"/>
            <a:ext cx="2445419" cy="2210000"/>
            <a:chOff x="2483753" y="642918"/>
            <a:chExt cx="2445437" cy="2210016"/>
          </a:xfrm>
          <a:solidFill>
            <a:srgbClr val="00B050"/>
          </a:solidFill>
        </p:grpSpPr>
        <p:sp>
          <p:nvSpPr>
            <p:cNvPr id="17" name="CasellaDiTesto 16"/>
            <p:cNvSpPr txBox="1"/>
            <p:nvPr/>
          </p:nvSpPr>
          <p:spPr>
            <a:xfrm>
              <a:off x="2822562" y="642918"/>
              <a:ext cx="2106628" cy="36989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Central Tracker</a:t>
              </a:r>
            </a:p>
          </p:txBody>
        </p:sp>
        <p:cxnSp>
          <p:nvCxnSpPr>
            <p:cNvPr id="18" name="Connettore 2 17"/>
            <p:cNvCxnSpPr>
              <a:stCxn id="17" idx="2"/>
            </p:cNvCxnSpPr>
            <p:nvPr/>
          </p:nvCxnSpPr>
          <p:spPr>
            <a:xfrm flipH="1">
              <a:off x="2483753" y="1012808"/>
              <a:ext cx="1392123" cy="1840126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5643563" y="6215063"/>
            <a:ext cx="2786062" cy="369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Forward Chambers</a:t>
            </a:r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2987675" y="2924175"/>
            <a:ext cx="3298825" cy="32194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16200000" flipV="1">
            <a:off x="3571875" y="3143251"/>
            <a:ext cx="3214687" cy="27860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 flipV="1">
            <a:off x="4284663" y="2636838"/>
            <a:ext cx="2644775" cy="35067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6443663" y="2781300"/>
            <a:ext cx="985837" cy="33623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691" name="Segnaposto numero diapositiva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07D041F-A634-D145-B233-6E2A7BD4D9B5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1D823-9869-EB43-B707-BB28B7E392C7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573463"/>
            <a:ext cx="5508625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0825" y="1237382"/>
            <a:ext cx="4537075" cy="5287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Micro Vertex Detector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4 barrels and 6 disks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Inner layers: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hybrid pixels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(100x100 µm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140 module, 12M channels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Outer layers: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silicon strip detectors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double sided strips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400 modules, 200k channels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Mixed forward disks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Continuous readout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3800" y="1237382"/>
            <a:ext cx="3671888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Requirements</a:t>
            </a:r>
            <a:br>
              <a:rPr lang="en-US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</a:br>
            <a:endParaRPr lang="en-US" b="1" dirty="0">
              <a:solidFill>
                <a:srgbClr val="3333FF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c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(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D</a:t>
            </a:r>
            <a:r>
              <a:rPr lang="en-US" baseline="30000" dirty="0">
                <a:latin typeface="+mn-lt"/>
                <a:cs typeface="Times New Roman" pitchFamily="18" charset="0"/>
                <a:sym typeface="Symbol" pitchFamily="18" charset="2"/>
              </a:rPr>
              <a:t>±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)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</a:t>
            </a: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312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</a:t>
            </a:r>
            <a:r>
              <a:rPr lang="en-US" dirty="0">
                <a:latin typeface="+mn-lt"/>
                <a:cs typeface="Times New Roman" pitchFamily="18" charset="0"/>
              </a:rPr>
              <a:t>m</a:t>
            </a:r>
            <a:br>
              <a:rPr lang="en-US" dirty="0">
                <a:latin typeface="+mn-lt"/>
                <a:cs typeface="Times New Roman" pitchFamily="18" charset="0"/>
              </a:rPr>
            </a:br>
            <a:r>
              <a:rPr lang="en-US" dirty="0">
                <a:latin typeface="+mn-lt"/>
                <a:cs typeface="Times New Roman" pitchFamily="18" charset="0"/>
              </a:rPr>
              <a:t>c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(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D</a:t>
            </a:r>
            <a:r>
              <a:rPr lang="en-US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s</a:t>
            </a:r>
            <a:r>
              <a:rPr lang="en-US" baseline="30000" dirty="0">
                <a:latin typeface="+mn-lt"/>
                <a:cs typeface="Times New Roman" pitchFamily="18" charset="0"/>
                <a:sym typeface="Symbol" pitchFamily="18" charset="2"/>
              </a:rPr>
              <a:t>±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)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</a:t>
            </a: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147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</a:t>
            </a:r>
            <a:r>
              <a:rPr lang="en-US" dirty="0">
                <a:latin typeface="+mn-lt"/>
                <a:cs typeface="Times New Roman" pitchFamily="18" charset="0"/>
              </a:rPr>
              <a:t>m</a:t>
            </a:r>
            <a:br>
              <a:rPr lang="en-US" dirty="0">
                <a:latin typeface="+mn-lt"/>
                <a:cs typeface="Times New Roman" pitchFamily="18" charset="0"/>
              </a:rPr>
            </a:br>
            <a:endParaRPr lang="en-US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Vertex resolution 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50 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</a:t>
            </a:r>
            <a:r>
              <a:rPr lang="en-US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m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260648"/>
            <a:ext cx="701446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200" b="1" i="1" dirty="0" smtClean="0">
                <a:solidFill>
                  <a:srgbClr val="FF0000"/>
                </a:solidFill>
                <a:cs typeface="+mn-cs"/>
              </a:rPr>
              <a:t>Silicon </a:t>
            </a:r>
            <a:r>
              <a:rPr lang="de-DE" sz="3200" b="1" i="1" dirty="0" err="1" smtClean="0">
                <a:solidFill>
                  <a:srgbClr val="FF0000"/>
                </a:solidFill>
                <a:cs typeface="+mn-cs"/>
              </a:rPr>
              <a:t>Micro</a:t>
            </a:r>
            <a:r>
              <a:rPr lang="de-DE" sz="3200" b="1" i="1" dirty="0" smtClean="0">
                <a:solidFill>
                  <a:srgbClr val="FF0000"/>
                </a:solidFill>
                <a:cs typeface="+mn-cs"/>
              </a:rPr>
              <a:t> Vertex </a:t>
            </a:r>
            <a:r>
              <a:rPr lang="de-DE" sz="3200" b="1" i="1" dirty="0" err="1" smtClean="0">
                <a:solidFill>
                  <a:srgbClr val="FF0000"/>
                </a:solidFill>
                <a:cs typeface="+mn-cs"/>
              </a:rPr>
              <a:t>Detector</a:t>
            </a:r>
            <a:endParaRPr lang="de-DE" sz="3200" b="1" i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86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STT_Maerz_2011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7638" y="1730375"/>
            <a:ext cx="2646362" cy="2701925"/>
          </a:xfrm>
          <a:effectLst/>
        </p:spPr>
      </p:pic>
      <p:pic>
        <p:nvPicPr>
          <p:cNvPr id="9" name="Picture 2" descr="C:\Users\orecchini\Desktop\Im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5348" y="4416707"/>
            <a:ext cx="2986347" cy="224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" name="Inhaltsplatzhalter 7"/>
          <p:cNvSpPr txBox="1">
            <a:spLocks/>
          </p:cNvSpPr>
          <p:nvPr/>
        </p:nvSpPr>
        <p:spPr bwMode="auto">
          <a:xfrm>
            <a:off x="251520" y="1340768"/>
            <a:ext cx="8164572" cy="45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4636 Straw tubes 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in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 2 semi-barrels </a:t>
            </a:r>
            <a:r>
              <a:rPr lang="de-DE" dirty="0" err="1">
                <a:solidFill>
                  <a:srgbClr val="000000"/>
                </a:solidFill>
                <a:latin typeface="+mn-lt"/>
                <a:cs typeface="Arial"/>
              </a:rPr>
              <a:t>around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 beam/</a:t>
            </a:r>
            <a:r>
              <a:rPr lang="de-DE" dirty="0" err="1">
                <a:solidFill>
                  <a:srgbClr val="000000"/>
                </a:solidFill>
                <a:latin typeface="+mn-lt"/>
                <a:cs typeface="Arial"/>
              </a:rPr>
              <a:t>target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n-lt"/>
                <a:cs typeface="Arial"/>
              </a:rPr>
              <a:t>cross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-pipe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23-27 planar layers 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in 6 hexagonal sectors</a:t>
            </a:r>
          </a:p>
          <a:p>
            <a:pPr marL="800017" lvl="1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15-19 axial layers (</a:t>
            </a:r>
            <a:r>
              <a:rPr lang="en-US" dirty="0">
                <a:solidFill>
                  <a:srgbClr val="00B050"/>
                </a:solidFill>
                <a:latin typeface="+mn-lt"/>
                <a:cs typeface="Arial"/>
              </a:rPr>
              <a:t>green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) in beam direction</a:t>
            </a:r>
          </a:p>
          <a:p>
            <a:pPr marL="800017" lvl="1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4 stereo double-layers for 3D reconstr.,</a:t>
            </a:r>
          </a:p>
          <a:p>
            <a:pPr lvl="1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</a:pP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      with ±2.89° skew angle (</a:t>
            </a:r>
            <a:r>
              <a:rPr lang="en-US" dirty="0">
                <a:solidFill>
                  <a:srgbClr val="0000FF"/>
                </a:solidFill>
                <a:latin typeface="+mn-lt"/>
                <a:cs typeface="Arial"/>
              </a:rPr>
              <a:t>blue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 / </a:t>
            </a:r>
            <a:r>
              <a:rPr lang="en-US" dirty="0">
                <a:solidFill>
                  <a:srgbClr val="FF0000"/>
                </a:solidFill>
                <a:latin typeface="+mn-lt"/>
                <a:cs typeface="Arial"/>
              </a:rPr>
              <a:t>red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)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Time readout (isochrone radius)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Amplitude readout (energy loss)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r</a:t>
            </a:r>
            <a:r>
              <a:rPr lang="el-GR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Φ</a:t>
            </a:r>
            <a:r>
              <a:rPr lang="de-DE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~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150(100) µm 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z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~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3.0(2.0)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mm 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(single hit)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  <a:sym typeface="Symbol"/>
              </a:rPr>
              <a:t>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  <a:sym typeface="Symbol"/>
              </a:rPr>
              <a:t>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  <a:sym typeface="Symbol"/>
              </a:rPr>
              <a:t>/E &lt; 8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  <a:sym typeface="Symbol"/>
              </a:rPr>
              <a:t>% 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  <a:sym typeface="Symbol"/>
              </a:rPr>
              <a:t>for /K identification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  <a:sym typeface="Symbol"/>
              </a:rPr>
              <a:t>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  <a:sym typeface="Symbol"/>
              </a:rPr>
              <a:t>p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  <a:sym typeface="Symbol"/>
              </a:rPr>
              <a:t>/p ~ 1 - 2% </a:t>
            </a:r>
            <a:r>
              <a:rPr lang="en-US" dirty="0">
                <a:solidFill>
                  <a:srgbClr val="000000"/>
                </a:solidFill>
                <a:latin typeface="+mn-lt"/>
                <a:cs typeface="Arial"/>
                <a:sym typeface="Symbol"/>
              </a:rPr>
              <a:t>at B=2 Tesla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X/X</a:t>
            </a:r>
            <a:r>
              <a:rPr lang="de-DE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0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~ 1.2% 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(</a:t>
            </a:r>
            <a:r>
              <a:rPr lang="de-DE" baseline="30000" dirty="0">
                <a:solidFill>
                  <a:srgbClr val="000000"/>
                </a:solidFill>
                <a:latin typeface="+mn-lt"/>
                <a:cs typeface="Arial"/>
              </a:rPr>
              <a:t>2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/</a:t>
            </a:r>
            <a:r>
              <a:rPr lang="de-DE" baseline="-25000" dirty="0">
                <a:solidFill>
                  <a:srgbClr val="000000"/>
                </a:solidFill>
                <a:latin typeface="+mn-lt"/>
                <a:cs typeface="Arial"/>
              </a:rPr>
              <a:t>3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 tube wall + </a:t>
            </a:r>
            <a:r>
              <a:rPr lang="de-DE" baseline="30000" dirty="0">
                <a:solidFill>
                  <a:srgbClr val="000000"/>
                </a:solidFill>
                <a:latin typeface="+mn-lt"/>
                <a:cs typeface="Arial"/>
              </a:rPr>
              <a:t>1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/</a:t>
            </a:r>
            <a:r>
              <a:rPr lang="de-DE" baseline="-25000" dirty="0">
                <a:solidFill>
                  <a:srgbClr val="000000"/>
                </a:solidFill>
                <a:latin typeface="+mn-lt"/>
                <a:cs typeface="Arial"/>
              </a:rPr>
              <a:t>3</a:t>
            </a:r>
            <a:r>
              <a:rPr lang="de-DE" dirty="0">
                <a:solidFill>
                  <a:srgbClr val="000000"/>
                </a:solidFill>
                <a:latin typeface="+mn-lt"/>
                <a:cs typeface="Arial"/>
              </a:rPr>
              <a:t> gas)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endParaRPr lang="de-DE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+mn-lt"/>
                <a:cs typeface="Arial"/>
              </a:rPr>
              <a:t>R</a:t>
            </a:r>
            <a:r>
              <a:rPr lang="en-US" kern="0" baseline="-25000" dirty="0">
                <a:solidFill>
                  <a:srgbClr val="000000"/>
                </a:solidFill>
                <a:latin typeface="+mn-lt"/>
                <a:cs typeface="Arial"/>
              </a:rPr>
              <a:t>in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/>
              </a:rPr>
              <a:t>/R</a:t>
            </a:r>
            <a:r>
              <a:rPr lang="en-US" kern="0" baseline="-25000" dirty="0">
                <a:solidFill>
                  <a:srgbClr val="000000"/>
                </a:solidFill>
                <a:latin typeface="+mn-lt"/>
                <a:cs typeface="Arial"/>
              </a:rPr>
              <a:t>out</a:t>
            </a:r>
            <a:r>
              <a:rPr lang="en-US" kern="0" dirty="0">
                <a:solidFill>
                  <a:srgbClr val="000000"/>
                </a:solidFill>
                <a:latin typeface="+mn-lt"/>
                <a:cs typeface="Arial"/>
              </a:rPr>
              <a:t>: 150 / 418 mm</a:t>
            </a: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+mn-lt"/>
                <a:cs typeface="Arial"/>
              </a:rPr>
              <a:t>Length: 1500mm + 150mm (RO upstream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cs typeface="Arial"/>
              </a:rPr>
              <a:t>)</a:t>
            </a:r>
            <a:endParaRPr lang="de-DE" kern="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865" indent="-342865" defTabSz="914305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/>
            </a:pPr>
            <a:endParaRPr lang="en-US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76672"/>
            <a:ext cx="466205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Central STT Layout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5" descr="PandaLogo2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188913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"/>
          <p:cNvSpPr>
            <a:spLocks noChangeAspect="1" noChangeArrowheads="1" noTextEdit="1"/>
          </p:cNvSpPr>
          <p:nvPr/>
        </p:nvSpPr>
        <p:spPr bwMode="auto">
          <a:xfrm>
            <a:off x="487363" y="1452563"/>
            <a:ext cx="8261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88" y="5857875"/>
            <a:ext cx="1785937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Barrel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DIRC</a:t>
            </a:r>
          </a:p>
        </p:txBody>
      </p:sp>
      <p:cxnSp>
        <p:nvCxnSpPr>
          <p:cNvPr id="11" name="Connettore 1 10"/>
          <p:cNvCxnSpPr/>
          <p:nvPr/>
        </p:nvCxnSpPr>
        <p:spPr>
          <a:xfrm flipH="1" flipV="1">
            <a:off x="1187450" y="3213100"/>
            <a:ext cx="169863" cy="257333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428875" y="6000750"/>
            <a:ext cx="1785938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Barrel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TOF</a:t>
            </a:r>
          </a:p>
        </p:txBody>
      </p:sp>
      <p:cxnSp>
        <p:nvCxnSpPr>
          <p:cNvPr id="20" name="Connettore 1 19"/>
          <p:cNvCxnSpPr/>
          <p:nvPr/>
        </p:nvCxnSpPr>
        <p:spPr>
          <a:xfrm flipH="1" flipV="1">
            <a:off x="2051050" y="3357563"/>
            <a:ext cx="877888" cy="25717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 flipV="1">
            <a:off x="3132138" y="2852738"/>
            <a:ext cx="2082800" cy="343376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4357688" y="6357938"/>
            <a:ext cx="1785937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Endcap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DIRC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643688" y="6215063"/>
            <a:ext cx="1785937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Forward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TOF</a:t>
            </a:r>
          </a:p>
        </p:txBody>
      </p:sp>
      <p:cxnSp>
        <p:nvCxnSpPr>
          <p:cNvPr id="31" name="Connettore 1 30"/>
          <p:cNvCxnSpPr/>
          <p:nvPr/>
        </p:nvCxnSpPr>
        <p:spPr>
          <a:xfrm rot="16200000" flipV="1">
            <a:off x="4572001" y="3857625"/>
            <a:ext cx="3357562" cy="121443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 flipV="1">
            <a:off x="6732588" y="2420938"/>
            <a:ext cx="268287" cy="37226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7358063" y="5500688"/>
            <a:ext cx="1785937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Forward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RICH</a:t>
            </a:r>
          </a:p>
        </p:txBody>
      </p:sp>
      <p:cxnSp>
        <p:nvCxnSpPr>
          <p:cNvPr id="38" name="Connettore 1 37"/>
          <p:cNvCxnSpPr/>
          <p:nvPr/>
        </p:nvCxnSpPr>
        <p:spPr>
          <a:xfrm rot="16200000" flipV="1">
            <a:off x="5965032" y="3321844"/>
            <a:ext cx="2357437" cy="185737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3357563" y="428625"/>
            <a:ext cx="2214562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Muon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dirty="0" err="1">
                <a:solidFill>
                  <a:prstClr val="white"/>
                </a:solidFill>
                <a:latin typeface="Calibri"/>
              </a:rPr>
              <a:t>Detectors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4" name="Connettore 1 43"/>
          <p:cNvCxnSpPr/>
          <p:nvPr/>
        </p:nvCxnSpPr>
        <p:spPr>
          <a:xfrm flipH="1">
            <a:off x="2771775" y="857250"/>
            <a:ext cx="1085850" cy="1131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3779838" y="857250"/>
            <a:ext cx="1006475" cy="1131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5214938" y="857250"/>
            <a:ext cx="2093912" cy="13477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723" name="Segnaposto numero diapositiva 2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EA4E6C1-D19C-0345-A2CD-62AE02967C3A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1D823-9869-EB43-B707-BB28B7E392C7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1520" y="1340768"/>
            <a:ext cx="8229600" cy="53292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Particle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identification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essential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tool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Momentum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range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200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MeV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/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c–10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GeV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Different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processes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for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PID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needed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PID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Processes</a:t>
            </a:r>
            <a:endParaRPr kumimoji="0" lang="de-DE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Č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erenkov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radiation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: p &gt; 1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GeV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/>
            </a:r>
            <a:b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Radiators: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quartz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aerogel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 C</a:t>
            </a:r>
            <a:r>
              <a:rPr kumimoji="0" lang="de-DE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F</a:t>
            </a:r>
            <a:r>
              <a:rPr kumimoji="0" lang="de-DE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10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/>
            </a:r>
            <a:b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endParaRPr kumimoji="0" lang="de-DE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Energy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loss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: p &lt; 1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GeV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/>
            </a:r>
            <a:b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r>
              <a:rPr lang="de-DE" i="1" noProof="0" dirty="0" smtClean="0">
                <a:latin typeface="+mn-lt"/>
                <a:cs typeface="Times New Roman" pitchFamily="18" charset="0"/>
              </a:rPr>
              <a:t>10%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accuracy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with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lang="de-DE" i="1" dirty="0" smtClean="0">
                <a:latin typeface="+mn-lt"/>
                <a:cs typeface="Times New Roman" pitchFamily="18" charset="0"/>
              </a:rPr>
              <a:t>STT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</a:t>
            </a:r>
            <a:endParaRPr kumimoji="0" lang="de-DE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i="1" dirty="0" smtClean="0">
                <a:latin typeface="+mn-lt"/>
                <a:cs typeface="Times New Roman" pitchFamily="18" charset="0"/>
              </a:rPr>
              <a:t>      </a:t>
            </a:r>
            <a:endParaRPr kumimoji="0" lang="de-DE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Time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of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flight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: </a:t>
            </a:r>
            <a:b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r>
              <a:rPr lang="de-DE" i="1" dirty="0" err="1" smtClean="0">
                <a:latin typeface="+mn-lt"/>
                <a:cs typeface="Times New Roman" pitchFamily="18" charset="0"/>
              </a:rPr>
              <a:t>needs</a:t>
            </a:r>
            <a:r>
              <a:rPr lang="de-DE" i="1" dirty="0" smtClean="0">
                <a:latin typeface="+mn-lt"/>
                <a:cs typeface="Times New Roman" pitchFamily="18" charset="0"/>
              </a:rPr>
              <a:t> a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start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detector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/>
            </a:r>
            <a:b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endParaRPr kumimoji="0" lang="de-DE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Electromagnetic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showers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: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b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</a:b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EMC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for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e </a:t>
            </a:r>
            <a:r>
              <a:rPr kumimoji="0" lang="de-DE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and</a:t>
            </a:r>
            <a:r>
              <a:rPr kumimoji="0" lang="de-DE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34296"/>
            <a:ext cx="3475038" cy="235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sellaDiTesto 10"/>
          <p:cNvSpPr txBox="1"/>
          <p:nvPr/>
        </p:nvSpPr>
        <p:spPr>
          <a:xfrm>
            <a:off x="7452320" y="4653136"/>
            <a:ext cx="138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Forward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ToF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476672"/>
            <a:ext cx="62911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PANDA PID </a:t>
            </a:r>
            <a:r>
              <a:rPr lang="de-DE" sz="32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Requirements</a:t>
            </a:r>
            <a:endParaRPr lang="de-DE" sz="32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547" y="1268760"/>
            <a:ext cx="3609593" cy="2736304"/>
          </a:xfrm>
          <a:prstGeom prst="rect">
            <a:avLst/>
          </a:prstGeom>
        </p:spPr>
      </p:pic>
      <p:sp>
        <p:nvSpPr>
          <p:cNvPr id="10" name="CasellaDiTesto 10"/>
          <p:cNvSpPr txBox="1"/>
          <p:nvPr/>
        </p:nvSpPr>
        <p:spPr>
          <a:xfrm>
            <a:off x="7164288" y="111545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STT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520" y="548680"/>
            <a:ext cx="360000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3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296" y="548035"/>
            <a:ext cx="8929240" cy="53292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DIRC </a:t>
            </a:r>
            <a:endParaRPr kumimoji="0" lang="de-DE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13342" t="12993" b="15790"/>
          <a:stretch>
            <a:fillRect/>
          </a:stretch>
        </p:blipFill>
        <p:spPr bwMode="auto">
          <a:xfrm>
            <a:off x="5364163" y="1412875"/>
            <a:ext cx="3370262" cy="189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268413"/>
            <a:ext cx="4464050" cy="258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4451350" y="3359150"/>
          <a:ext cx="241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5" name="Formel" r:id="rId5" imgW="241200" imgH="139680" progId="Equation.3">
                  <p:embed/>
                </p:oleObj>
              </mc:Choice>
              <mc:Fallback>
                <p:oleObj name="Formel" r:id="rId5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3359150"/>
                        <a:ext cx="241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508500"/>
            <a:ext cx="2609850" cy="177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92813" y="4164013"/>
            <a:ext cx="1914525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Lens Focussing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4313238"/>
            <a:ext cx="1993900" cy="179546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51520" y="4189413"/>
            <a:ext cx="33131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PANDA DIRC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Lens </a:t>
            </a:r>
            <a:r>
              <a:rPr lang="en-US" dirty="0" err="1">
                <a:latin typeface="+mn-lt"/>
                <a:cs typeface="Times New Roman" pitchFamily="18" charset="0"/>
              </a:rPr>
              <a:t>focussing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shorter radiator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no water tank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+mn-lt"/>
                <a:cs typeface="Times New Roman" pitchFamily="18" charset="0"/>
              </a:rPr>
              <a:t>compact pixel </a:t>
            </a:r>
            <a:r>
              <a:rPr lang="en-US" dirty="0" smtClean="0">
                <a:latin typeface="+mn-lt"/>
                <a:cs typeface="Times New Roman" pitchFamily="18" charset="0"/>
              </a:rPr>
              <a:t>readout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+mn-lt"/>
                <a:cs typeface="Times New Roman" pitchFamily="18" charset="0"/>
              </a:rPr>
              <a:t>       (CP-PMTs or APDs)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dirty="0">
              <a:latin typeface="+mn-lt"/>
              <a:cs typeface="Times New Roman" pitchFamily="18" charset="0"/>
            </a:endParaRPr>
          </a:p>
        </p:txBody>
      </p:sp>
      <p:cxnSp>
        <p:nvCxnSpPr>
          <p:cNvPr id="13" name="Connettore 2 15"/>
          <p:cNvCxnSpPr/>
          <p:nvPr/>
        </p:nvCxnSpPr>
        <p:spPr>
          <a:xfrm rot="10800000">
            <a:off x="3131840" y="5301208"/>
            <a:ext cx="115212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8"/>
          <p:cNvSpPr txBox="1"/>
          <p:nvPr/>
        </p:nvSpPr>
        <p:spPr>
          <a:xfrm>
            <a:off x="3059832" y="493187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87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5" descr="PandaLogo2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188913"/>
            <a:ext cx="228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spect="1" noChangeArrowheads="1" noTextEdit="1"/>
          </p:cNvSpPr>
          <p:nvPr/>
        </p:nvSpPr>
        <p:spPr bwMode="auto">
          <a:xfrm>
            <a:off x="487363" y="1452563"/>
            <a:ext cx="8261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2938" y="6143625"/>
            <a:ext cx="1357312" cy="36988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white"/>
                </a:solidFill>
                <a:latin typeface="Calibri"/>
              </a:rPr>
              <a:t>PWO EMC</a:t>
            </a: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1071563" y="3284538"/>
            <a:ext cx="620712" cy="278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571625" y="3357563"/>
            <a:ext cx="336550" cy="2714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1785938" y="2997200"/>
            <a:ext cx="1562100" cy="3074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000375" y="6143625"/>
            <a:ext cx="3357563" cy="36988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Forward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dirty="0" err="1">
                <a:solidFill>
                  <a:prstClr val="white"/>
                </a:solidFill>
                <a:latin typeface="Calibri"/>
              </a:rPr>
              <a:t>Shashlyk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EMC</a:t>
            </a: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5286375" y="2781300"/>
            <a:ext cx="1301750" cy="3290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500813" y="6202363"/>
            <a:ext cx="2571750" cy="36988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prstClr val="white"/>
                </a:solidFill>
                <a:latin typeface="Calibri"/>
              </a:rPr>
              <a:t>Hadron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dirty="0" err="1">
                <a:solidFill>
                  <a:prstClr val="white"/>
                </a:solidFill>
                <a:latin typeface="Calibri"/>
              </a:rPr>
              <a:t>Calorimeter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7380288" y="2636838"/>
            <a:ext cx="692150" cy="3508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740" name="Segnaposto numero diapositiva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ECF883F-D5F9-8541-8EF3-EEEBB97C3FD9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47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1D823-9869-EB43-B707-BB28B7E392C7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525413"/>
            <a:ext cx="8001000" cy="5287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PWO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dense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and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fast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Increase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light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yield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improved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PWO II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operation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at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-25°C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Challenges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temperature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stable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0.1°C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control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radiation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damage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low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noise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electronics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Delivery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of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crystals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started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724150"/>
            <a:ext cx="5364162" cy="401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17550" y="4987925"/>
            <a:ext cx="3352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>
                <a:latin typeface="+mn-lt"/>
                <a:cs typeface="Times New Roman" pitchFamily="18" charset="0"/>
              </a:rPr>
              <a:t>Barrel </a:t>
            </a:r>
            <a:r>
              <a:rPr lang="de-DE" sz="1800" b="1" dirty="0" err="1">
                <a:latin typeface="+mn-lt"/>
                <a:cs typeface="Times New Roman" pitchFamily="18" charset="0"/>
              </a:rPr>
              <a:t>Calorimeter</a:t>
            </a:r>
            <a:endParaRPr lang="de-DE" sz="1800" b="1" dirty="0">
              <a:latin typeface="+mn-lt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1800" dirty="0">
                <a:latin typeface="+mn-lt"/>
                <a:cs typeface="Times New Roman" pitchFamily="18" charset="0"/>
              </a:rPr>
              <a:t> 11000 PWO Crystals</a:t>
            </a:r>
          </a:p>
          <a:p>
            <a:pPr>
              <a:buFontTx/>
              <a:buChar char="•"/>
            </a:pPr>
            <a:r>
              <a:rPr lang="de-DE" sz="1800" dirty="0">
                <a:latin typeface="+mn-lt"/>
                <a:cs typeface="Times New Roman" pitchFamily="18" charset="0"/>
              </a:rPr>
              <a:t> LAAPD </a:t>
            </a:r>
            <a:r>
              <a:rPr lang="de-DE" sz="1800" dirty="0" err="1">
                <a:latin typeface="+mn-lt"/>
                <a:cs typeface="Times New Roman" pitchFamily="18" charset="0"/>
              </a:rPr>
              <a:t>readout</a:t>
            </a:r>
            <a:r>
              <a:rPr lang="de-DE" sz="1800" dirty="0">
                <a:latin typeface="+mn-lt"/>
                <a:cs typeface="Times New Roman" pitchFamily="18" charset="0"/>
              </a:rPr>
              <a:t>, 2 </a:t>
            </a:r>
            <a:r>
              <a:rPr lang="en-US" dirty="0" smtClean="0">
                <a:latin typeface="+mn-lt"/>
                <a:cs typeface="Times New Roman" pitchFamily="18" charset="0"/>
              </a:rPr>
              <a:t>x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</a:t>
            </a:r>
            <a:r>
              <a:rPr lang="de-DE" sz="1800" dirty="0">
                <a:latin typeface="+mn-lt"/>
                <a:cs typeface="Times New Roman" pitchFamily="18" charset="0"/>
              </a:rPr>
              <a:t>1cm</a:t>
            </a:r>
            <a:r>
              <a:rPr lang="de-DE" sz="1800" baseline="30000" dirty="0">
                <a:latin typeface="+mn-lt"/>
                <a:cs typeface="Times New Roman" pitchFamily="18" charset="0"/>
              </a:rPr>
              <a:t>2</a:t>
            </a:r>
          </a:p>
          <a:p>
            <a:pPr>
              <a:buFontTx/>
              <a:buChar char="•"/>
            </a:pPr>
            <a:r>
              <a:rPr lang="de-DE" sz="1800" dirty="0">
                <a:latin typeface="+mn-lt"/>
                <a:cs typeface="Times New Roman" pitchFamily="18" charset="0"/>
              </a:rPr>
              <a:t> σ(E)/</a:t>
            </a:r>
            <a:r>
              <a:rPr lang="de-DE" sz="1800" dirty="0" smtClean="0">
                <a:latin typeface="+mn-lt"/>
                <a:cs typeface="Times New Roman" pitchFamily="18" charset="0"/>
              </a:rPr>
              <a:t>E</a:t>
            </a:r>
            <a:r>
              <a:rPr lang="de-DE" dirty="0" smtClean="0">
                <a:latin typeface="+mn-lt"/>
                <a:cs typeface="Times New Roman" pitchFamily="18" charset="0"/>
                <a:sym typeface="Symbol"/>
              </a:rPr>
              <a:t></a:t>
            </a:r>
            <a:r>
              <a:rPr lang="de-DE" sz="1800" dirty="0" smtClean="0">
                <a:latin typeface="+mn-lt"/>
                <a:cs typeface="Times New Roman" pitchFamily="18" charset="0"/>
              </a:rPr>
              <a:t>1.5</a:t>
            </a:r>
            <a:r>
              <a:rPr lang="de-DE" sz="1800" dirty="0">
                <a:latin typeface="+mn-lt"/>
                <a:cs typeface="Times New Roman" pitchFamily="18" charset="0"/>
              </a:rPr>
              <a:t>%/√E + </a:t>
            </a:r>
            <a:r>
              <a:rPr lang="de-DE" sz="1800" dirty="0" err="1">
                <a:latin typeface="+mn-lt"/>
                <a:cs typeface="Times New Roman" pitchFamily="18" charset="0"/>
              </a:rPr>
              <a:t>const</a:t>
            </a:r>
            <a:r>
              <a:rPr lang="de-DE" sz="1800" dirty="0">
                <a:latin typeface="+mn-lt"/>
                <a:cs typeface="Times New Roman" pitchFamily="18" charset="0"/>
              </a:rPr>
              <a:t>.</a:t>
            </a:r>
          </a:p>
          <a:p>
            <a:endParaRPr lang="de-DE" sz="1800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495925" y="1556792"/>
            <a:ext cx="33137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9900"/>
                </a:solidFill>
                <a:latin typeface="Verdana"/>
                <a:cs typeface="Verdana"/>
              </a:rPr>
              <a:t>Forward </a:t>
            </a:r>
            <a:r>
              <a:rPr lang="en-US" sz="1800" b="1" dirty="0" err="1">
                <a:solidFill>
                  <a:srgbClr val="009900"/>
                </a:solidFill>
                <a:latin typeface="Verdana"/>
                <a:cs typeface="Verdana"/>
              </a:rPr>
              <a:t>Endcap</a:t>
            </a:r>
            <a:endParaRPr lang="en-US" sz="1800" b="1" dirty="0">
              <a:solidFill>
                <a:srgbClr val="009900"/>
              </a:solidFill>
              <a:latin typeface="Verdana"/>
              <a:cs typeface="Verdana"/>
            </a:endParaRPr>
          </a:p>
          <a:p>
            <a:pPr>
              <a:buFontTx/>
              <a:buChar char="•"/>
            </a:pPr>
            <a:r>
              <a:rPr lang="en-US" sz="1800" dirty="0">
                <a:latin typeface="Verdana"/>
                <a:cs typeface="Verdana"/>
              </a:rPr>
              <a:t> 4000 PWO crystals</a:t>
            </a:r>
          </a:p>
          <a:p>
            <a:pPr>
              <a:buFontTx/>
              <a:buChar char="•"/>
            </a:pPr>
            <a:r>
              <a:rPr lang="en-US" sz="1800" dirty="0">
                <a:latin typeface="Verdana"/>
                <a:cs typeface="Verdana"/>
              </a:rPr>
              <a:t> High occupancy in center</a:t>
            </a:r>
          </a:p>
          <a:p>
            <a:pPr>
              <a:buFontTx/>
              <a:buChar char="•"/>
            </a:pPr>
            <a:r>
              <a:rPr lang="en-US" sz="1800" dirty="0">
                <a:latin typeface="Verdana"/>
                <a:cs typeface="Verdana"/>
              </a:rPr>
              <a:t> LAAPD </a:t>
            </a:r>
            <a:r>
              <a:rPr lang="en-US" dirty="0" smtClean="0">
                <a:latin typeface="Verdana"/>
                <a:cs typeface="Verdana"/>
              </a:rPr>
              <a:t>readout</a:t>
            </a:r>
            <a:endParaRPr lang="en-US" sz="1800" dirty="0">
              <a:latin typeface="Verdana"/>
              <a:cs typeface="Verdana"/>
            </a:endParaRPr>
          </a:p>
          <a:p>
            <a:pPr>
              <a:buFontTx/>
              <a:buChar char="•"/>
            </a:pPr>
            <a:endParaRPr lang="de-DE" sz="1800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48680"/>
            <a:ext cx="62698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PANDA PWO </a:t>
            </a:r>
            <a:r>
              <a:rPr lang="de-DE" sz="32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Calorimeters</a:t>
            </a:r>
            <a:endParaRPr lang="de-DE" sz="32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620688"/>
            <a:ext cx="360000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779912" y="332656"/>
            <a:ext cx="5184576" cy="1384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Inside the  solenoid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Barrel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 12 layers inside the yoke +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bi-layer (“zero” bi-layer) in before iron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Endcap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layers + “zero” bi-layer before iron</a:t>
            </a:r>
          </a:p>
        </p:txBody>
      </p:sp>
      <p:pic>
        <p:nvPicPr>
          <p:cNvPr id="3" name="Picture 2" descr="muon_TS.jpg"/>
          <p:cNvPicPr>
            <a:picLocks noChangeAspect="1"/>
          </p:cNvPicPr>
          <p:nvPr/>
        </p:nvPicPr>
        <p:blipFill>
          <a:blip r:embed="rId2" cstate="print"/>
          <a:srcRect l="2351" t="20609" r="14703" b="18275"/>
          <a:stretch>
            <a:fillRect/>
          </a:stretch>
        </p:blipFill>
        <p:spPr bwMode="auto">
          <a:xfrm>
            <a:off x="5410075" y="2293715"/>
            <a:ext cx="35544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Pictur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9739"/>
            <a:ext cx="3012001" cy="39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ndcap_MF.jpg"/>
          <p:cNvPicPr>
            <a:picLocks noChangeAspect="1"/>
          </p:cNvPicPr>
          <p:nvPr/>
        </p:nvPicPr>
        <p:blipFill>
          <a:blip r:embed="rId4" cstate="print"/>
          <a:srcRect l="18765" t="2200" r="15309" b="880"/>
          <a:stretch>
            <a:fillRect/>
          </a:stretch>
        </p:blipFill>
        <p:spPr bwMode="auto">
          <a:xfrm>
            <a:off x="2843808" y="3007296"/>
            <a:ext cx="205136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09748" y="1873846"/>
            <a:ext cx="3786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Filter, outside solenoid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 x (60mm/Fe + 30mm/MDT)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283968" y="2583488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Endcap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inside solenoid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 layers of MDT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ttore 2 9"/>
          <p:cNvCxnSpPr/>
          <p:nvPr/>
        </p:nvCxnSpPr>
        <p:spPr>
          <a:xfrm>
            <a:off x="5292080" y="3157811"/>
            <a:ext cx="504056" cy="4320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10"/>
          <p:cNvCxnSpPr/>
          <p:nvPr/>
        </p:nvCxnSpPr>
        <p:spPr>
          <a:xfrm rot="5400000">
            <a:off x="4499992" y="3229819"/>
            <a:ext cx="576064" cy="4320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3"/>
          <p:cNvCxnSpPr/>
          <p:nvPr/>
        </p:nvCxnSpPr>
        <p:spPr>
          <a:xfrm rot="16200000" flipH="1">
            <a:off x="3059832" y="2581747"/>
            <a:ext cx="504056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5"/>
          <p:cNvCxnSpPr/>
          <p:nvPr/>
        </p:nvCxnSpPr>
        <p:spPr>
          <a:xfrm rot="16200000" flipH="1">
            <a:off x="7272300" y="2257712"/>
            <a:ext cx="360040" cy="288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8"/>
          <p:cNvCxnSpPr/>
          <p:nvPr/>
        </p:nvCxnSpPr>
        <p:spPr>
          <a:xfrm rot="5400000">
            <a:off x="935596" y="2473735"/>
            <a:ext cx="360040" cy="288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932040" y="1647384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Barrel, inside solenoid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layers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MDT +  “zero” bi-layer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ttore 2 26"/>
          <p:cNvCxnSpPr/>
          <p:nvPr/>
        </p:nvCxnSpPr>
        <p:spPr>
          <a:xfrm rot="10800000" flipV="1">
            <a:off x="5364088" y="3733875"/>
            <a:ext cx="3456384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9"/>
          <p:cNvSpPr txBox="1"/>
          <p:nvPr/>
        </p:nvSpPr>
        <p:spPr>
          <a:xfrm rot="20134352">
            <a:off x="8119628" y="35178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ttore 2 32"/>
          <p:cNvCxnSpPr/>
          <p:nvPr/>
        </p:nvCxnSpPr>
        <p:spPr>
          <a:xfrm rot="10800000" flipV="1">
            <a:off x="2483776" y="4741987"/>
            <a:ext cx="1368145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30"/>
          <p:cNvCxnSpPr/>
          <p:nvPr/>
        </p:nvCxnSpPr>
        <p:spPr>
          <a:xfrm rot="10800000" flipV="1">
            <a:off x="4826126" y="4669979"/>
            <a:ext cx="321939" cy="2857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46"/>
          <p:cNvSpPr txBox="1"/>
          <p:nvPr/>
        </p:nvSpPr>
        <p:spPr>
          <a:xfrm rot="21175145">
            <a:off x="4755258" y="435311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ttore 2 47"/>
          <p:cNvCxnSpPr/>
          <p:nvPr/>
        </p:nvCxnSpPr>
        <p:spPr>
          <a:xfrm rot="10800000">
            <a:off x="107504" y="6470179"/>
            <a:ext cx="20882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49"/>
          <p:cNvSpPr txBox="1"/>
          <p:nvPr/>
        </p:nvSpPr>
        <p:spPr>
          <a:xfrm>
            <a:off x="755576" y="611013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direction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23528" y="1020218"/>
            <a:ext cx="2952328" cy="76944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Outside the solenoid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Filter”, 4 layers 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483768" y="6396335"/>
            <a:ext cx="6660232" cy="3693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Proportional tubes :  anode signal and induction signal on 1 cm strips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520" y="404664"/>
            <a:ext cx="3681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Muon</a:t>
            </a:r>
            <a:r>
              <a:rPr lang="en-US" sz="3200" b="1" i="1" dirty="0" smtClean="0">
                <a:solidFill>
                  <a:srgbClr val="FF0000"/>
                </a:solidFill>
              </a:rPr>
              <a:t> Detector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0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629851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200" b="1" i="1" dirty="0" smtClean="0">
                <a:solidFill>
                  <a:schemeClr val="accent2"/>
                </a:solidFill>
                <a:cs typeface="+mn-cs"/>
              </a:rPr>
              <a:t>PANDA </a:t>
            </a:r>
            <a:r>
              <a:rPr lang="de-DE" sz="3200" b="1" i="1" dirty="0">
                <a:solidFill>
                  <a:schemeClr val="accent2"/>
                </a:solidFill>
                <a:cs typeface="+mn-cs"/>
              </a:rPr>
              <a:t>Scientific </a:t>
            </a:r>
            <a:r>
              <a:rPr lang="de-DE" sz="3200" b="1" i="1" dirty="0" err="1">
                <a:solidFill>
                  <a:schemeClr val="accent2"/>
                </a:solidFill>
                <a:cs typeface="+mn-cs"/>
              </a:rPr>
              <a:t>program</a:t>
            </a:r>
            <a:endParaRPr lang="de-DE" sz="3200" b="1" i="1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04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388" y="2983830"/>
            <a:ext cx="44291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250825" y="1241425"/>
            <a:ext cx="8229600" cy="5643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de-DE" sz="2600" dirty="0" smtClean="0">
                <a:solidFill>
                  <a:schemeClr val="accent5">
                    <a:lumMod val="75000"/>
                  </a:schemeClr>
                </a:solidFill>
              </a:rPr>
              <a:t>Charmonium/Open </a:t>
            </a:r>
            <a:r>
              <a:rPr lang="de-DE" sz="2600" dirty="0" err="1" smtClean="0">
                <a:solidFill>
                  <a:schemeClr val="accent5">
                    <a:lumMod val="75000"/>
                  </a:schemeClr>
                </a:solidFill>
              </a:rPr>
              <a:t>Charm</a:t>
            </a:r>
            <a:r>
              <a:rPr lang="de-DE" sz="2600" dirty="0" smtClean="0">
                <a:solidFill>
                  <a:schemeClr val="accent5">
                    <a:lumMod val="75000"/>
                  </a:schemeClr>
                </a:solidFill>
              </a:rPr>
              <a:t> States</a:t>
            </a:r>
          </a:p>
          <a:p>
            <a:pPr lvl="1">
              <a:lnSpc>
                <a:spcPct val="70000"/>
              </a:lnSpc>
              <a:defRPr/>
            </a:pPr>
            <a:r>
              <a:rPr lang="de-DE" sz="1800" dirty="0" err="1" smtClean="0"/>
              <a:t>Precise</a:t>
            </a:r>
            <a:r>
              <a:rPr lang="de-DE" sz="1800" dirty="0" smtClean="0"/>
              <a:t> </a:t>
            </a:r>
            <a:r>
              <a:rPr lang="de-DE" sz="1800" dirty="0" err="1" smtClean="0"/>
              <a:t>Spectroscopy</a:t>
            </a:r>
            <a:endParaRPr lang="de-DE" sz="1800" dirty="0" smtClean="0"/>
          </a:p>
          <a:p>
            <a:pPr lvl="1">
              <a:lnSpc>
                <a:spcPct val="70000"/>
              </a:lnSpc>
              <a:defRPr/>
            </a:pPr>
            <a:r>
              <a:rPr lang="de-DE" sz="1800" dirty="0" smtClean="0"/>
              <a:t>Investigation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Confinement</a:t>
            </a:r>
            <a:r>
              <a:rPr lang="de-DE" sz="1800" dirty="0" smtClean="0"/>
              <a:t> Potential</a:t>
            </a:r>
          </a:p>
          <a:p>
            <a:pPr lvl="1">
              <a:lnSpc>
                <a:spcPct val="70000"/>
              </a:lnSpc>
              <a:defRPr/>
            </a:pPr>
            <a:r>
              <a:rPr lang="de-DE" sz="1800" dirty="0" smtClean="0"/>
              <a:t>X, Y, Z, </a:t>
            </a:r>
            <a:r>
              <a:rPr lang="de-DE" dirty="0" err="1" smtClean="0">
                <a:latin typeface="Calibri"/>
              </a:rPr>
              <a:t>D</a:t>
            </a:r>
            <a:r>
              <a:rPr lang="de-DE" baseline="-25000" dirty="0" err="1" smtClean="0">
                <a:latin typeface="Verdana"/>
              </a:rPr>
              <a:t>sJ</a:t>
            </a:r>
            <a:r>
              <a:rPr lang="de-DE" sz="1800" dirty="0" smtClean="0"/>
              <a:t> States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5.5 </a:t>
            </a:r>
            <a:r>
              <a:rPr lang="de-DE" sz="1800" dirty="0" err="1" smtClean="0"/>
              <a:t>GeV</a:t>
            </a:r>
            <a:endParaRPr lang="de-DE" sz="1800" dirty="0" smtClean="0"/>
          </a:p>
          <a:p>
            <a:pPr>
              <a:lnSpc>
                <a:spcPct val="70000"/>
              </a:lnSpc>
              <a:spcBef>
                <a:spcPts val="1200"/>
              </a:spcBef>
              <a:defRPr/>
            </a:pPr>
            <a:r>
              <a:rPr lang="de-DE" sz="2600" dirty="0" err="1" smtClean="0">
                <a:solidFill>
                  <a:schemeClr val="accent5">
                    <a:lumMod val="75000"/>
                  </a:schemeClr>
                </a:solidFill>
              </a:rPr>
              <a:t>Exotic</a:t>
            </a:r>
            <a:r>
              <a:rPr lang="de-DE" sz="2600" dirty="0" smtClean="0">
                <a:solidFill>
                  <a:schemeClr val="accent5">
                    <a:lumMod val="75000"/>
                  </a:schemeClr>
                </a:solidFill>
              </a:rPr>
              <a:t> Matter</a:t>
            </a:r>
          </a:p>
          <a:p>
            <a:pPr lvl="1">
              <a:lnSpc>
                <a:spcPct val="70000"/>
              </a:lnSpc>
              <a:defRPr/>
            </a:pPr>
            <a:r>
              <a:rPr lang="de-DE" sz="1800" dirty="0" smtClean="0"/>
              <a:t>Search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Glueballs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Hybrids</a:t>
            </a:r>
            <a:endParaRPr lang="de-DE" sz="1800" dirty="0" smtClean="0"/>
          </a:p>
          <a:p>
            <a:pPr>
              <a:lnSpc>
                <a:spcPct val="70000"/>
              </a:lnSpc>
              <a:spcBef>
                <a:spcPts val="1200"/>
              </a:spcBef>
              <a:defRPr/>
            </a:pPr>
            <a:r>
              <a:rPr lang="de-DE" sz="2600" dirty="0" err="1" smtClean="0">
                <a:solidFill>
                  <a:schemeClr val="accent5">
                    <a:lumMod val="75000"/>
                  </a:schemeClr>
                </a:solidFill>
              </a:rPr>
              <a:t>Hadrons</a:t>
            </a:r>
            <a:r>
              <a:rPr lang="de-DE" sz="2600" dirty="0" smtClean="0">
                <a:solidFill>
                  <a:schemeClr val="accent5">
                    <a:lumMod val="75000"/>
                  </a:schemeClr>
                </a:solidFill>
              </a:rPr>
              <a:t> in Media</a:t>
            </a:r>
            <a:r>
              <a:rPr lang="de-DE" dirty="0" smtClean="0"/>
              <a:t>	</a:t>
            </a:r>
          </a:p>
          <a:p>
            <a:pPr lvl="1">
              <a:lnSpc>
                <a:spcPct val="70000"/>
              </a:lnSpc>
              <a:defRPr/>
            </a:pPr>
            <a:r>
              <a:rPr lang="de-DE" sz="1800" dirty="0" smtClean="0"/>
              <a:t>In-medium </a:t>
            </a:r>
            <a:r>
              <a:rPr lang="de-DE" sz="1800" dirty="0" err="1" smtClean="0"/>
              <a:t>Modification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Hadrons</a:t>
            </a:r>
            <a:endParaRPr lang="de-DE" sz="1800" dirty="0" smtClean="0"/>
          </a:p>
          <a:p>
            <a:pPr>
              <a:lnSpc>
                <a:spcPct val="70000"/>
              </a:lnSpc>
              <a:spcBef>
                <a:spcPts val="1200"/>
              </a:spcBef>
              <a:defRPr/>
            </a:pPr>
            <a:r>
              <a:rPr lang="de-DE" sz="2600" dirty="0" err="1" smtClean="0">
                <a:solidFill>
                  <a:schemeClr val="accent5">
                    <a:lumMod val="75000"/>
                  </a:schemeClr>
                </a:solidFill>
              </a:rPr>
              <a:t>Nucleon-Structure</a:t>
            </a:r>
            <a:endParaRPr lang="de-DE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70000"/>
              </a:lnSpc>
              <a:defRPr/>
            </a:pPr>
            <a:r>
              <a:rPr lang="de-DE" sz="1800" dirty="0" err="1" smtClean="0"/>
              <a:t>Generalized</a:t>
            </a:r>
            <a:r>
              <a:rPr lang="de-DE" sz="1800" dirty="0" smtClean="0"/>
              <a:t> Parton </a:t>
            </a:r>
            <a:r>
              <a:rPr lang="de-DE" sz="1800" dirty="0" err="1" smtClean="0"/>
              <a:t>Distributions</a:t>
            </a:r>
            <a:endParaRPr lang="de-DE" sz="1800" dirty="0" smtClean="0"/>
          </a:p>
          <a:p>
            <a:pPr lvl="1">
              <a:lnSpc>
                <a:spcPct val="70000"/>
              </a:lnSpc>
              <a:defRPr/>
            </a:pPr>
            <a:r>
              <a:rPr lang="de-DE" sz="1800" dirty="0" err="1" smtClean="0"/>
              <a:t>Timelike</a:t>
            </a:r>
            <a:r>
              <a:rPr lang="de-DE" sz="1800" dirty="0" smtClean="0"/>
              <a:t> Form </a:t>
            </a:r>
            <a:r>
              <a:rPr lang="de-DE" sz="1800" dirty="0" err="1" smtClean="0"/>
              <a:t>Factor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Proton</a:t>
            </a:r>
          </a:p>
          <a:p>
            <a:pPr lvl="1">
              <a:lnSpc>
                <a:spcPct val="70000"/>
              </a:lnSpc>
              <a:defRPr/>
            </a:pPr>
            <a:r>
              <a:rPr lang="de-DE" sz="1800" dirty="0" err="1" smtClean="0"/>
              <a:t>Drell</a:t>
            </a:r>
            <a:r>
              <a:rPr lang="de-DE" sz="1800" dirty="0" smtClean="0"/>
              <a:t>-Yan </a:t>
            </a:r>
            <a:r>
              <a:rPr lang="de-DE" sz="1800" dirty="0" err="1" smtClean="0"/>
              <a:t>Processes</a:t>
            </a:r>
            <a:endParaRPr lang="de-DE" sz="1800" dirty="0" smtClean="0"/>
          </a:p>
          <a:p>
            <a:pPr>
              <a:lnSpc>
                <a:spcPct val="70000"/>
              </a:lnSpc>
              <a:spcBef>
                <a:spcPts val="1200"/>
              </a:spcBef>
              <a:defRPr/>
            </a:pPr>
            <a:r>
              <a:rPr lang="de-DE" sz="2600" dirty="0" smtClean="0">
                <a:solidFill>
                  <a:schemeClr val="accent5">
                    <a:lumMod val="75000"/>
                  </a:schemeClr>
                </a:solidFill>
              </a:rPr>
              <a:t>Double-Strange Systems </a:t>
            </a:r>
            <a:endParaRPr lang="de-DE" sz="26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70000"/>
              </a:lnSpc>
              <a:defRPr/>
            </a:pPr>
            <a:r>
              <a:rPr lang="de-DE" sz="1800" dirty="0" err="1" smtClean="0"/>
              <a:t>Ξ</a:t>
            </a:r>
            <a:r>
              <a:rPr lang="de-DE" sz="1800" dirty="0" smtClean="0"/>
              <a:t>-atoms </a:t>
            </a:r>
            <a:r>
              <a:rPr lang="de-DE" sz="1800" dirty="0" err="1" smtClean="0"/>
              <a:t>and</a:t>
            </a:r>
            <a:r>
              <a:rPr lang="de-DE" sz="1800" dirty="0" smtClean="0"/>
              <a:t> Nuclei</a:t>
            </a:r>
          </a:p>
          <a:p>
            <a:pPr lvl="1">
              <a:lnSpc>
                <a:spcPct val="70000"/>
              </a:lnSpc>
              <a:defRPr/>
            </a:pPr>
            <a:r>
              <a:rPr lang="de-DE" sz="1800" dirty="0" smtClean="0"/>
              <a:t>ΛΛ-</a:t>
            </a:r>
            <a:r>
              <a:rPr lang="de-DE" sz="1800" dirty="0" err="1" smtClean="0"/>
              <a:t>hypernuclei</a:t>
            </a:r>
            <a:endParaRPr lang="de-DE" sz="1800" dirty="0" smtClean="0"/>
          </a:p>
          <a:p>
            <a:pPr>
              <a:lnSpc>
                <a:spcPct val="70000"/>
              </a:lnSpc>
              <a:defRPr/>
            </a:pP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2319" y="500455"/>
            <a:ext cx="327273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7" descr="mio_PandaGeSetup.gif"/>
          <p:cNvPicPr>
            <a:picLocks noChangeAspect="1"/>
          </p:cNvPicPr>
          <p:nvPr/>
        </p:nvPicPr>
        <p:blipFill rotWithShape="1">
          <a:blip r:embed="rId2" cstate="print"/>
          <a:srcRect t="50965"/>
          <a:stretch/>
        </p:blipFill>
        <p:spPr>
          <a:xfrm>
            <a:off x="4716016" y="498324"/>
            <a:ext cx="4223414" cy="2930675"/>
          </a:xfrm>
          <a:prstGeom prst="rect">
            <a:avLst/>
          </a:prstGeom>
        </p:spPr>
      </p:pic>
      <p:pic>
        <p:nvPicPr>
          <p:cNvPr id="2" name="Immagine 9" descr="mio_SetTarg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4"/>
            <a:ext cx="4680520" cy="3307493"/>
          </a:xfrm>
          <a:prstGeom prst="rect">
            <a:avLst/>
          </a:prstGeom>
        </p:spPr>
      </p:pic>
      <p:sp>
        <p:nvSpPr>
          <p:cNvPr id="3" name="CasellaDiTesto 5"/>
          <p:cNvSpPr txBox="1"/>
          <p:nvPr/>
        </p:nvSpPr>
        <p:spPr>
          <a:xfrm>
            <a:off x="324346" y="116632"/>
            <a:ext cx="7199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Hypernuclear</a:t>
            </a:r>
            <a:r>
              <a:rPr lang="it-IT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</a:t>
            </a:r>
            <a:endParaRPr lang="it-IT" sz="3200" b="1" i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r>
              <a:rPr lang="it-IT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Detector</a:t>
            </a:r>
            <a:endParaRPr lang="it-IT" sz="32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Immagine 6" descr="triGeclus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5875" y="3295228"/>
            <a:ext cx="4048125" cy="3086100"/>
          </a:xfrm>
          <a:prstGeom prst="rect">
            <a:avLst/>
          </a:prstGeom>
        </p:spPr>
      </p:pic>
      <p:sp>
        <p:nvSpPr>
          <p:cNvPr id="6" name="CasellaDiTesto 11"/>
          <p:cNvSpPr txBox="1"/>
          <p:nvPr/>
        </p:nvSpPr>
        <p:spPr>
          <a:xfrm>
            <a:off x="251520" y="2906940"/>
            <a:ext cx="4442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+mn-lt"/>
                <a:cs typeface="Times New Roman" pitchFamily="18" charset="0"/>
              </a:rPr>
              <a:t>Germanium</a:t>
            </a:r>
            <a:r>
              <a:rPr lang="it-IT" dirty="0" smtClean="0">
                <a:latin typeface="+mn-lt"/>
                <a:cs typeface="Times New Roman" pitchFamily="18" charset="0"/>
              </a:rPr>
              <a:t> 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 </a:t>
            </a:r>
            <a:r>
              <a:rPr lang="it-IT" dirty="0" err="1" smtClean="0">
                <a:latin typeface="+mn-lt"/>
                <a:cs typeface="Times New Roman" pitchFamily="18" charset="0"/>
                <a:sym typeface="Symbol"/>
              </a:rPr>
              <a:t>array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 detector, </a:t>
            </a:r>
            <a:r>
              <a:rPr lang="it-IT" dirty="0" err="1" smtClean="0">
                <a:latin typeface="+mn-lt"/>
                <a:cs typeface="Times New Roman" pitchFamily="18" charset="0"/>
                <a:sym typeface="Symbol"/>
              </a:rPr>
              <a:t>with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 15</a:t>
            </a:r>
          </a:p>
          <a:p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clusters </a:t>
            </a:r>
            <a:r>
              <a:rPr lang="it-IT" dirty="0" smtClean="0">
                <a:latin typeface="+mn-lt"/>
                <a:cs typeface="Times New Roman" pitchFamily="18" charset="0"/>
                <a:sym typeface="Symbol"/>
              </a:rPr>
              <a:t>of 3 </a:t>
            </a:r>
            <a:r>
              <a:rPr lang="it-IT" dirty="0" err="1" smtClean="0">
                <a:latin typeface="+mn-lt"/>
                <a:cs typeface="Times New Roman" pitchFamily="18" charset="0"/>
                <a:sym typeface="Symbol"/>
              </a:rPr>
              <a:t>gemanium</a:t>
            </a:r>
            <a:endParaRPr lang="it-IT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7" name="CasellaDiTesto 12"/>
          <p:cNvSpPr txBox="1"/>
          <p:nvPr/>
        </p:nvSpPr>
        <p:spPr>
          <a:xfrm>
            <a:off x="4427985" y="5405154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active</a:t>
            </a:r>
            <a:r>
              <a:rPr lang="it-IT" sz="2000" dirty="0" smtClean="0"/>
              <a:t> target </a:t>
            </a:r>
            <a:endParaRPr lang="it-IT" sz="2000" dirty="0"/>
          </a:p>
        </p:txBody>
      </p:sp>
      <p:sp>
        <p:nvSpPr>
          <p:cNvPr id="8" name="CasellaDiTesto 13"/>
          <p:cNvSpPr txBox="1"/>
          <p:nvPr/>
        </p:nvSpPr>
        <p:spPr>
          <a:xfrm>
            <a:off x="3937938" y="3573016"/>
            <a:ext cx="2074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Germanium</a:t>
            </a:r>
            <a:r>
              <a:rPr lang="it-IT" sz="2000" dirty="0" smtClean="0"/>
              <a:t> </a:t>
            </a:r>
            <a:r>
              <a:rPr lang="it-IT" sz="2000" dirty="0" err="1" smtClean="0"/>
              <a:t>array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cxnSp>
        <p:nvCxnSpPr>
          <p:cNvPr id="9" name="Connettore 2 15"/>
          <p:cNvCxnSpPr/>
          <p:nvPr/>
        </p:nvCxnSpPr>
        <p:spPr>
          <a:xfrm rot="5400000" flipH="1" flipV="1">
            <a:off x="5040052" y="2672916"/>
            <a:ext cx="1224136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7"/>
          <p:cNvCxnSpPr/>
          <p:nvPr/>
        </p:nvCxnSpPr>
        <p:spPr>
          <a:xfrm>
            <a:off x="5292080" y="4077072"/>
            <a:ext cx="504056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9"/>
          <p:cNvCxnSpPr>
            <a:stCxn id="7" idx="1"/>
          </p:cNvCxnSpPr>
          <p:nvPr/>
        </p:nvCxnSpPr>
        <p:spPr>
          <a:xfrm flipH="1" flipV="1">
            <a:off x="3707904" y="5373216"/>
            <a:ext cx="720081" cy="23199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22"/>
          <p:cNvCxnSpPr/>
          <p:nvPr/>
        </p:nvCxnSpPr>
        <p:spPr>
          <a:xfrm flipV="1">
            <a:off x="5379854" y="5590829"/>
            <a:ext cx="360040" cy="7041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31"/>
          <p:cNvSpPr txBox="1"/>
          <p:nvPr/>
        </p:nvSpPr>
        <p:spPr>
          <a:xfrm>
            <a:off x="244396" y="3862789"/>
            <a:ext cx="4154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Verdana"/>
                <a:cs typeface="Verdana"/>
              </a:rPr>
              <a:t>Forseen</a:t>
            </a:r>
            <a:r>
              <a:rPr lang="it-IT" dirty="0" smtClean="0">
                <a:latin typeface="Verdana"/>
                <a:cs typeface="Verdana"/>
              </a:rPr>
              <a:t> 2 </a:t>
            </a:r>
            <a:r>
              <a:rPr lang="it-IT" dirty="0" err="1" smtClean="0">
                <a:latin typeface="Verdana"/>
                <a:cs typeface="Verdana"/>
              </a:rPr>
              <a:t>KeV</a:t>
            </a:r>
            <a:r>
              <a:rPr lang="it-IT" dirty="0" smtClean="0">
                <a:latin typeface="Verdana"/>
                <a:cs typeface="Verdana"/>
              </a:rPr>
              <a:t>  </a:t>
            </a:r>
            <a:r>
              <a:rPr lang="it-IT" dirty="0" smtClean="0">
                <a:latin typeface="Verdana"/>
                <a:cs typeface="Verdana"/>
                <a:sym typeface="Symbol"/>
              </a:rPr>
              <a:t> </a:t>
            </a:r>
            <a:r>
              <a:rPr lang="it-IT" dirty="0" err="1" smtClean="0">
                <a:latin typeface="Verdana"/>
                <a:cs typeface="Verdana"/>
                <a:sym typeface="Symbol"/>
              </a:rPr>
              <a:t>enery</a:t>
            </a:r>
            <a:r>
              <a:rPr lang="it-IT" dirty="0" smtClean="0">
                <a:latin typeface="Verdana"/>
                <a:cs typeface="Verdana"/>
                <a:sym typeface="Symbol"/>
              </a:rPr>
              <a:t> </a:t>
            </a:r>
            <a:r>
              <a:rPr lang="it-IT" dirty="0" err="1" smtClean="0">
                <a:latin typeface="Verdana"/>
                <a:cs typeface="Verdana"/>
                <a:sym typeface="Symbol"/>
              </a:rPr>
              <a:t>resolution</a:t>
            </a:r>
            <a:r>
              <a:rPr lang="it-IT" dirty="0" smtClean="0">
                <a:latin typeface="Verdana"/>
                <a:cs typeface="Verdana"/>
                <a:sym typeface="Symbol"/>
              </a:rPr>
              <a:t>,</a:t>
            </a:r>
          </a:p>
          <a:p>
            <a:r>
              <a:rPr lang="it-IT" dirty="0" smtClean="0">
                <a:latin typeface="Verdana"/>
                <a:cs typeface="Verdana"/>
                <a:sym typeface="Symbol"/>
              </a:rPr>
              <a:t>1.3 </a:t>
            </a:r>
            <a:r>
              <a:rPr lang="it-IT" dirty="0" err="1" smtClean="0">
                <a:latin typeface="Verdana"/>
                <a:cs typeface="Verdana"/>
                <a:sym typeface="Symbol"/>
              </a:rPr>
              <a:t>MeV</a:t>
            </a:r>
            <a:r>
              <a:rPr lang="it-IT" dirty="0" smtClean="0">
                <a:latin typeface="Verdana"/>
                <a:cs typeface="Verdana"/>
                <a:sym typeface="Symbol"/>
              </a:rPr>
              <a:t> </a:t>
            </a:r>
            <a:r>
              <a:rPr lang="it-IT" dirty="0" smtClean="0">
                <a:latin typeface="Verdana"/>
                <a:cs typeface="Verdana"/>
                <a:sym typeface="Symbol"/>
              </a:rPr>
              <a:t>π </a:t>
            </a:r>
            <a:r>
              <a:rPr lang="it-IT" dirty="0" err="1" smtClean="0">
                <a:latin typeface="Verdana"/>
                <a:cs typeface="Verdana"/>
                <a:sym typeface="Symbol"/>
              </a:rPr>
              <a:t>energy</a:t>
            </a:r>
            <a:r>
              <a:rPr lang="it-IT" dirty="0" smtClean="0">
                <a:latin typeface="Verdana"/>
                <a:cs typeface="Verdana"/>
                <a:sym typeface="Symbol"/>
              </a:rPr>
              <a:t> </a:t>
            </a:r>
            <a:r>
              <a:rPr lang="it-IT" dirty="0" err="1" smtClean="0">
                <a:latin typeface="Verdana"/>
                <a:cs typeface="Verdana"/>
                <a:sym typeface="Symbol"/>
              </a:rPr>
              <a:t>resolution</a:t>
            </a:r>
            <a:r>
              <a:rPr lang="it-IT" dirty="0" smtClean="0">
                <a:latin typeface="Verdana"/>
                <a:cs typeface="Verdana"/>
                <a:sym typeface="Symbol"/>
              </a:rPr>
              <a:t> </a:t>
            </a:r>
          </a:p>
        </p:txBody>
      </p:sp>
      <p:grpSp>
        <p:nvGrpSpPr>
          <p:cNvPr id="15" name="Gruppo 39"/>
          <p:cNvGrpSpPr/>
          <p:nvPr/>
        </p:nvGrpSpPr>
        <p:grpSpPr>
          <a:xfrm>
            <a:off x="4211960" y="1772816"/>
            <a:ext cx="1296144" cy="370920"/>
            <a:chOff x="971600" y="4211796"/>
            <a:chExt cx="1296144" cy="370920"/>
          </a:xfrm>
        </p:grpSpPr>
        <p:cxnSp>
          <p:nvCxnSpPr>
            <p:cNvPr id="16" name="Connettore 2 36"/>
            <p:cNvCxnSpPr/>
            <p:nvPr/>
          </p:nvCxnSpPr>
          <p:spPr>
            <a:xfrm>
              <a:off x="971600" y="4581128"/>
              <a:ext cx="129614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38"/>
            <p:cNvSpPr txBox="1"/>
            <p:nvPr/>
          </p:nvSpPr>
          <p:spPr>
            <a:xfrm>
              <a:off x="1187624" y="4211796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rgbClr val="FF0000"/>
                  </a:solidFill>
                </a:rPr>
                <a:t>beam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520" y="1857598"/>
            <a:ext cx="4552448" cy="923330"/>
            <a:chOff x="251520" y="1268760"/>
            <a:chExt cx="4552448" cy="923330"/>
          </a:xfrm>
        </p:grpSpPr>
        <p:sp>
          <p:nvSpPr>
            <p:cNvPr id="5" name="CasellaDiTesto 10"/>
            <p:cNvSpPr txBox="1"/>
            <p:nvPr/>
          </p:nvSpPr>
          <p:spPr>
            <a:xfrm>
              <a:off x="251520" y="1268760"/>
              <a:ext cx="45524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latin typeface="+mn-lt"/>
                  <a:cs typeface="Times New Roman" pitchFamily="18" charset="0"/>
                </a:rPr>
                <a:t>Internal</a:t>
              </a:r>
              <a:r>
                <a:rPr lang="it-IT" dirty="0" smtClean="0">
                  <a:latin typeface="+mn-lt"/>
                  <a:cs typeface="Times New Roman" pitchFamily="18" charset="0"/>
                </a:rPr>
                <a:t> C target to produce </a:t>
              </a:r>
              <a:r>
                <a:rPr lang="it-IT" dirty="0" smtClean="0">
                  <a:latin typeface="+mn-lt"/>
                  <a:cs typeface="Times New Roman" pitchFamily="18" charset="0"/>
                  <a:sym typeface="Symbol"/>
                </a:rPr>
                <a:t></a:t>
              </a:r>
              <a:r>
                <a:rPr lang="it-IT" dirty="0">
                  <a:latin typeface="+mn-lt"/>
                  <a:cs typeface="Times New Roman" pitchFamily="18" charset="0"/>
                  <a:sym typeface="Symbol"/>
                </a:rPr>
                <a:t></a:t>
              </a:r>
              <a:endParaRPr lang="it-IT" dirty="0" smtClean="0">
                <a:latin typeface="+mn-lt"/>
                <a:cs typeface="Times New Roman" pitchFamily="18" charset="0"/>
              </a:endParaRPr>
            </a:p>
            <a:p>
              <a:r>
                <a:rPr lang="it-IT" dirty="0" smtClean="0">
                  <a:latin typeface="+mn-lt"/>
                  <a:cs typeface="Times New Roman" pitchFamily="18" charset="0"/>
                </a:rPr>
                <a:t>Active </a:t>
              </a:r>
              <a:r>
                <a:rPr lang="it-IT" dirty="0" err="1" smtClean="0">
                  <a:latin typeface="+mn-lt"/>
                  <a:cs typeface="Times New Roman" pitchFamily="18" charset="0"/>
                </a:rPr>
                <a:t>silicon</a:t>
              </a:r>
              <a:r>
                <a:rPr lang="it-IT" dirty="0" smtClean="0">
                  <a:latin typeface="+mn-lt"/>
                  <a:cs typeface="Times New Roman" pitchFamily="18" charset="0"/>
                </a:rPr>
                <a:t> target to stop the </a:t>
              </a:r>
              <a:r>
                <a:rPr lang="it-IT" dirty="0" smtClean="0">
                  <a:latin typeface="+mn-lt"/>
                  <a:cs typeface="Times New Roman" pitchFamily="18" charset="0"/>
                  <a:sym typeface="Symbol"/>
                </a:rPr>
                <a:t></a:t>
              </a:r>
              <a:r>
                <a:rPr lang="it-IT" dirty="0">
                  <a:latin typeface="+mn-lt"/>
                  <a:cs typeface="Times New Roman" pitchFamily="18" charset="0"/>
                  <a:sym typeface="Symbol"/>
                </a:rPr>
                <a:t> </a:t>
              </a:r>
              <a:r>
                <a:rPr lang="it-IT" dirty="0" smtClean="0">
                  <a:latin typeface="+mn-lt"/>
                  <a:cs typeface="Times New Roman" pitchFamily="18" charset="0"/>
                  <a:sym typeface="Symbol"/>
                </a:rPr>
                <a:t>and </a:t>
              </a:r>
            </a:p>
            <a:p>
              <a:r>
                <a:rPr lang="it-IT" dirty="0" err="1" smtClean="0">
                  <a:latin typeface="+mn-lt"/>
                  <a:cs typeface="Times New Roman" pitchFamily="18" charset="0"/>
                  <a:sym typeface="Symbol"/>
                </a:rPr>
                <a:t>detect</a:t>
              </a:r>
              <a:r>
                <a:rPr lang="it-IT" dirty="0" smtClean="0">
                  <a:latin typeface="+mn-lt"/>
                  <a:cs typeface="Times New Roman" pitchFamily="18" charset="0"/>
                  <a:sym typeface="Symbol"/>
                </a:rPr>
                <a:t> the </a:t>
              </a:r>
              <a:r>
                <a:rPr lang="it-IT" dirty="0" err="1" smtClean="0">
                  <a:latin typeface="+mn-lt"/>
                  <a:cs typeface="Times New Roman" pitchFamily="18" charset="0"/>
                  <a:sym typeface="Symbol"/>
                </a:rPr>
                <a:t>hypenuclei</a:t>
              </a:r>
              <a:r>
                <a:rPr lang="it-IT" dirty="0">
                  <a:latin typeface="+mn-lt"/>
                  <a:cs typeface="Times New Roman" pitchFamily="18" charset="0"/>
                  <a:sym typeface="Symbol"/>
                </a:rPr>
                <a:t> </a:t>
              </a:r>
              <a:r>
                <a:rPr lang="it-IT" dirty="0" err="1" smtClean="0">
                  <a:latin typeface="+mn-lt"/>
                  <a:cs typeface="Times New Roman" pitchFamily="18" charset="0"/>
                  <a:sym typeface="Symbol"/>
                </a:rPr>
                <a:t>decay</a:t>
              </a:r>
              <a:r>
                <a:rPr lang="it-IT" dirty="0" smtClean="0">
                  <a:latin typeface="+mn-lt"/>
                  <a:cs typeface="Times New Roman" pitchFamily="18" charset="0"/>
                  <a:sym typeface="Symbol"/>
                </a:rPr>
                <a:t> </a:t>
              </a:r>
              <a:r>
                <a:rPr lang="it-IT" dirty="0" err="1" smtClean="0">
                  <a:latin typeface="+mn-lt"/>
                  <a:cs typeface="Times New Roman" pitchFamily="18" charset="0"/>
                  <a:sym typeface="Symbol"/>
                </a:rPr>
                <a:t>products</a:t>
              </a:r>
              <a:endParaRPr lang="it-IT" dirty="0" smtClean="0"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815936" y="1349135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68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457200" y="-100013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IE" sz="3200" b="1" i="1" dirty="0" smtClean="0">
                <a:solidFill>
                  <a:srgbClr val="FF0000"/>
                </a:solidFill>
                <a:latin typeface="+mn-lt"/>
              </a:rPr>
              <a:t>Experimental Techniques</a:t>
            </a:r>
            <a:endParaRPr lang="it-IT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357313"/>
            <a:ext cx="4117975" cy="184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E" sz="24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I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E" sz="24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−</a:t>
            </a:r>
            <a:r>
              <a:rPr lang="en-I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collisions</a:t>
            </a:r>
          </a:p>
          <a:p>
            <a:pPr algn="ctr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direct formation</a:t>
            </a:r>
          </a:p>
          <a:p>
            <a:pPr algn="ctr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two-photon production</a:t>
            </a:r>
          </a:p>
          <a:p>
            <a:pPr algn="ctr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initial state radiation (ISR)</a:t>
            </a:r>
          </a:p>
          <a:p>
            <a:pPr algn="ctr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meson decay</a:t>
            </a:r>
          </a:p>
          <a:p>
            <a:pPr algn="ctr">
              <a:defRPr/>
            </a:pPr>
            <a:r>
              <a:rPr lang="en-IE" dirty="0">
                <a:latin typeface="Arial" pitchFamily="34" charset="0"/>
                <a:cs typeface="Arial" pitchFamily="34" charset="0"/>
              </a:rPr>
              <a:t>(BaBar, Belle, BES, CLEO(-c), LEP ...)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7888" y="1500188"/>
            <a:ext cx="44561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+ low hadronic background</a:t>
            </a:r>
          </a:p>
          <a:p>
            <a:pPr marL="342900" indent="-342900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+ high discovery potential</a:t>
            </a:r>
          </a:p>
          <a:p>
            <a:pPr marL="342900" indent="-342900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−  direct formation limited to vector states</a:t>
            </a:r>
          </a:p>
          <a:p>
            <a:pPr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− limited mass and width resolution</a:t>
            </a:r>
          </a:p>
          <a:p>
            <a:pPr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   for non vector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437" y="3571875"/>
            <a:ext cx="408041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2400" dirty="0">
                <a:solidFill>
                  <a:srgbClr val="FF0000"/>
                </a:solidFill>
                <a:latin typeface="VerdanaBar"/>
                <a:cs typeface="VerdanaBar"/>
                <a:sym typeface="Symbol"/>
              </a:rPr>
              <a:t>p</a:t>
            </a:r>
            <a:r>
              <a:rPr lang="en-I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p annihiliation</a:t>
            </a:r>
            <a:endParaRPr lang="en-I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IE" dirty="0">
                <a:latin typeface="Arial" pitchFamily="34" charset="0"/>
                <a:cs typeface="Arial" pitchFamily="34" charset="0"/>
              </a:rPr>
              <a:t>(LEAR, Fermilab E760/E835, </a:t>
            </a:r>
            <a:r>
              <a:rPr lang="en-IE" dirty="0" smtClean="0">
                <a:latin typeface="VerdanaBar"/>
                <a:cs typeface="VerdanaBar"/>
              </a:rPr>
              <a:t>P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ANDA</a:t>
            </a:r>
            <a:r>
              <a:rPr lang="en-IE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888" y="3535363"/>
            <a:ext cx="44561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− high hadronic background</a:t>
            </a:r>
          </a:p>
          <a:p>
            <a:pPr marL="342900" indent="-342900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+ high discovery potential</a:t>
            </a:r>
          </a:p>
          <a:p>
            <a:pPr marL="342900" indent="-342900"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+ direct formation for all (non-exotic) states</a:t>
            </a:r>
          </a:p>
          <a:p>
            <a:pPr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+ excellent mass and width</a:t>
            </a:r>
          </a:p>
          <a:p>
            <a:pPr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   resolution for all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25" y="5641975"/>
            <a:ext cx="2463800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24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Hadroproduction</a:t>
            </a:r>
            <a:endParaRPr lang="en-IE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IE">
                <a:latin typeface="Arial" pitchFamily="34" charset="0"/>
                <a:cs typeface="Arial" pitchFamily="34" charset="0"/>
              </a:rPr>
              <a:t>(CDF, D0, LHC)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5" y="5641975"/>
            <a:ext cx="2582863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Electroproduction</a:t>
            </a:r>
            <a:endParaRPr lang="en-I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IE" dirty="0">
                <a:latin typeface="Arial" pitchFamily="34" charset="0"/>
                <a:cs typeface="Arial" pitchFamily="34" charset="0"/>
              </a:rPr>
              <a:t>(HERA)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650" y="1808163"/>
            <a:ext cx="4708525" cy="471646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366713" y="3457575"/>
            <a:ext cx="5199062" cy="708025"/>
            <a:chOff x="231" y="2178"/>
            <a:chExt cx="3275" cy="446"/>
          </a:xfrm>
        </p:grpSpPr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231" y="2178"/>
              <a:ext cx="205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FontTx/>
                <a:buChar char="•"/>
                <a:defRPr/>
              </a:pPr>
              <a:r>
                <a:rPr lang="en-US" sz="2000" dirty="0">
                  <a:cs typeface="+mn-cs"/>
                </a:rPr>
                <a:t> </a:t>
              </a:r>
              <a:r>
                <a:rPr lang="en-US" sz="2000" dirty="0" err="1">
                  <a:latin typeface="Symbol" charset="0"/>
                  <a:cs typeface="+mn-cs"/>
                </a:rPr>
                <a:t>h</a:t>
              </a:r>
              <a:r>
                <a:rPr lang="en-US" sz="2000" dirty="0" err="1">
                  <a:cs typeface="+mn-cs"/>
                </a:rPr>
                <a:t>’</a:t>
              </a:r>
              <a:r>
                <a:rPr lang="en-US" sz="2000" baseline="-25000" dirty="0" err="1">
                  <a:cs typeface="+mn-cs"/>
                </a:rPr>
                <a:t>c</a:t>
              </a:r>
              <a:r>
                <a:rPr lang="en-US" sz="2000" dirty="0">
                  <a:cs typeface="+mn-cs"/>
                </a:rPr>
                <a:t> unambiguously</a:t>
              </a:r>
            </a:p>
            <a:p>
              <a:pPr>
                <a:buClr>
                  <a:srgbClr val="990000"/>
                </a:buClr>
                <a:defRPr/>
              </a:pPr>
              <a:r>
                <a:rPr lang="en-US" sz="2000" dirty="0">
                  <a:cs typeface="+mn-cs"/>
                </a:rPr>
                <a:t>  </a:t>
              </a:r>
              <a:r>
                <a:rPr lang="en-US" sz="2000" dirty="0" smtClean="0">
                  <a:cs typeface="+mn-cs"/>
                </a:rPr>
                <a:t>seen. Width 14±7 </a:t>
              </a:r>
              <a:r>
                <a:rPr lang="en-US" sz="2000" dirty="0" err="1" smtClean="0">
                  <a:cs typeface="+mn-cs"/>
                </a:rPr>
                <a:t>keV</a:t>
              </a:r>
              <a:r>
                <a:rPr lang="en-US" sz="2000" dirty="0" smtClean="0">
                  <a:cs typeface="+mn-cs"/>
                </a:rPr>
                <a:t> </a:t>
              </a:r>
              <a:endParaRPr lang="it-IT" sz="2000" dirty="0">
                <a:cs typeface="+mn-cs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2982" y="2269"/>
              <a:ext cx="524" cy="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39725" y="201613"/>
            <a:ext cx="6248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de-D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Charmonium </a:t>
            </a:r>
            <a:r>
              <a:rPr lang="de-DE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spectroscopy</a:t>
            </a:r>
            <a:endParaRPr lang="it-IT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23850" y="1665288"/>
            <a:ext cx="339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777777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Charmonium spectrum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is nowadays more clear…</a:t>
            </a:r>
          </a:p>
        </p:txBody>
      </p: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323850" y="2565400"/>
            <a:ext cx="5276850" cy="3529013"/>
            <a:chOff x="100" y="1298"/>
            <a:chExt cx="3324" cy="2223"/>
          </a:xfrm>
        </p:grpSpPr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00" y="1298"/>
              <a:ext cx="247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FontTx/>
                <a:buChar char="•"/>
                <a:defRPr/>
              </a:pPr>
              <a:r>
                <a:rPr lang="en-US" sz="2000" dirty="0">
                  <a:cs typeface="+mn-cs"/>
                </a:rPr>
                <a:t> new precise measurements</a:t>
              </a:r>
            </a:p>
            <a:p>
              <a:pPr>
                <a:defRPr/>
              </a:pPr>
              <a:r>
                <a:rPr lang="en-US" sz="2000" dirty="0">
                  <a:cs typeface="+mn-cs"/>
                </a:rPr>
                <a:t>  of </a:t>
              </a:r>
              <a:r>
                <a:rPr lang="en-US" sz="2000" dirty="0" err="1">
                  <a:latin typeface="Symbol" charset="0"/>
                  <a:cs typeface="+mn-cs"/>
                </a:rPr>
                <a:t>h</a:t>
              </a:r>
              <a:r>
                <a:rPr lang="en-US" sz="2000" baseline="-25000" dirty="0" err="1">
                  <a:cs typeface="+mn-cs"/>
                </a:rPr>
                <a:t>c</a:t>
              </a:r>
              <a:r>
                <a:rPr lang="en-US" sz="2000" dirty="0">
                  <a:cs typeface="+mn-cs"/>
                </a:rPr>
                <a:t> mass</a:t>
              </a:r>
              <a:endParaRPr lang="it-IT" sz="2000" dirty="0">
                <a:cs typeface="+mn-cs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2880" y="3249"/>
              <a:ext cx="544" cy="2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95288" y="5229225"/>
            <a:ext cx="2393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Open </a:t>
            </a:r>
            <a:r>
              <a:rPr lang="en-US" sz="2000" dirty="0" smtClean="0">
                <a:cs typeface="+mn-cs"/>
              </a:rPr>
              <a:t>questions</a:t>
            </a:r>
            <a:r>
              <a:rPr lang="en-US" sz="2000" dirty="0">
                <a:cs typeface="+mn-cs"/>
              </a:rPr>
              <a:t>…</a:t>
            </a:r>
            <a:endParaRPr lang="it-IT" sz="2000" dirty="0">
              <a:cs typeface="+mn-cs"/>
            </a:endParaRPr>
          </a:p>
        </p:txBody>
      </p: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395288" y="3968750"/>
            <a:ext cx="6481762" cy="1247775"/>
            <a:chOff x="158" y="2160"/>
            <a:chExt cx="4083" cy="786"/>
          </a:xfrm>
        </p:grpSpPr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3788" y="2160"/>
              <a:ext cx="453" cy="2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58" y="2500"/>
              <a:ext cx="23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Verdana" charset="0"/>
                <a:buChar char="•"/>
                <a:defRPr/>
              </a:pPr>
              <a:r>
                <a:rPr lang="en-US" sz="2000" dirty="0">
                  <a:cs typeface="+mn-cs"/>
                </a:rPr>
                <a:t> h</a:t>
              </a:r>
              <a:r>
                <a:rPr lang="en-US" sz="2000" baseline="-25000" dirty="0">
                  <a:cs typeface="+mn-cs"/>
                </a:rPr>
                <a:t>1c </a:t>
              </a:r>
              <a:r>
                <a:rPr lang="en-US" sz="2000" dirty="0" smtClean="0">
                  <a:cs typeface="+mn-cs"/>
                </a:rPr>
                <a:t>seen but in only one channel</a:t>
              </a:r>
              <a:endParaRPr lang="it-IT" sz="2000" dirty="0">
                <a:cs typeface="+mn-cs"/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850" y="5805488"/>
            <a:ext cx="347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Verdana" charset="0"/>
              <a:buChar char="•"/>
              <a:defRPr/>
            </a:pPr>
            <a:r>
              <a:rPr lang="en-US" sz="2000" dirty="0">
                <a:cs typeface="+mn-cs"/>
              </a:rPr>
              <a:t> States above D</a:t>
            </a:r>
            <a:r>
              <a:rPr lang="en-US" sz="2000" dirty="0">
                <a:latin typeface="VerdanaBar" charset="0"/>
                <a:cs typeface="+mn-cs"/>
              </a:rPr>
              <a:t>D </a:t>
            </a:r>
            <a:r>
              <a:rPr lang="en-US" sz="2000" dirty="0" err="1">
                <a:cs typeface="+mn-cs"/>
              </a:rPr>
              <a:t>thr</a:t>
            </a:r>
            <a:r>
              <a:rPr lang="en-US" sz="2000" dirty="0">
                <a:cs typeface="+mn-cs"/>
              </a:rPr>
              <a:t>. </a:t>
            </a:r>
          </a:p>
          <a:p>
            <a:pPr>
              <a:buClr>
                <a:srgbClr val="FF0000"/>
              </a:buClr>
              <a:buFont typeface="Verdana" charset="0"/>
              <a:buNone/>
              <a:defRPr/>
            </a:pPr>
            <a:r>
              <a:rPr lang="en-US" sz="2000" dirty="0">
                <a:cs typeface="+mn-cs"/>
              </a:rPr>
              <a:t>   are not well established</a:t>
            </a:r>
            <a:endParaRPr lang="it-IT" sz="2000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3"/>
          <p:cNvSpPr txBox="1">
            <a:spLocks noChangeArrowheads="1"/>
          </p:cNvSpPr>
          <p:nvPr/>
        </p:nvSpPr>
        <p:spPr bwMode="auto">
          <a:xfrm>
            <a:off x="4859338" y="2490788"/>
            <a:ext cx="42846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/>
              <a:t>masses are barely known;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/>
              <a:t>often widths are just upper limits;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/>
              <a:t>few final states have been studied;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/>
              <a:t>statistics are poor;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/>
              <a:t>quantum number assignment is possible for few states;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/>
              <a:t>some resonances need confirmation… </a:t>
            </a:r>
          </a:p>
        </p:txBody>
      </p:sp>
      <p:sp>
        <p:nvSpPr>
          <p:cNvPr id="66562" name="TextBox 4"/>
          <p:cNvSpPr txBox="1">
            <a:spLocks noChangeArrowheads="1"/>
          </p:cNvSpPr>
          <p:nvPr/>
        </p:nvSpPr>
        <p:spPr bwMode="auto">
          <a:xfrm>
            <a:off x="263525" y="1557338"/>
            <a:ext cx="906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Without entering into the details of each state some general consideration can be drawn. </a:t>
            </a:r>
          </a:p>
        </p:txBody>
      </p:sp>
      <p:pic>
        <p:nvPicPr>
          <p:cNvPr id="6656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2276475"/>
            <a:ext cx="4545013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7"/>
          <p:cNvSpPr txBox="1">
            <a:spLocks noChangeArrowheads="1"/>
          </p:cNvSpPr>
          <p:nvPr/>
        </p:nvSpPr>
        <p:spPr bwMode="auto">
          <a:xfrm>
            <a:off x="1979613" y="6392863"/>
            <a:ext cx="19748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</a:rPr>
              <a:t>Arxiv:09010.3409v2 [hep-th]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30638" y="198438"/>
            <a:ext cx="477361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Mesons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6567" name="TextBox 5"/>
          <p:cNvSpPr txBox="1">
            <a:spLocks noChangeArrowheads="1"/>
          </p:cNvSpPr>
          <p:nvPr/>
        </p:nvSpPr>
        <p:spPr bwMode="auto">
          <a:xfrm>
            <a:off x="4572000" y="5751513"/>
            <a:ext cx="457200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There are problems of compatibility Theory - Experiment </a:t>
            </a:r>
          </a:p>
        </p:txBody>
      </p:sp>
      <p:pic>
        <p:nvPicPr>
          <p:cNvPr id="6656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1079912" cy="108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528" y="187950"/>
            <a:ext cx="1051278" cy="108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98" y="260648"/>
            <a:ext cx="1080000" cy="108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131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i="1" dirty="0" err="1" smtClean="0">
                <a:solidFill>
                  <a:srgbClr val="FF0000"/>
                </a:solidFill>
                <a:latin typeface="+mn-lt"/>
              </a:rPr>
              <a:t>OpenCharm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states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363538" y="4221163"/>
            <a:ext cx="3703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The discovery of the new D</a:t>
            </a:r>
            <a:r>
              <a:rPr lang="en-US" sz="1800" baseline="-25000">
                <a:solidFill>
                  <a:srgbClr val="FF0000"/>
                </a:solidFill>
              </a:rPr>
              <a:t>SJ</a:t>
            </a:r>
            <a:r>
              <a:rPr lang="en-US" sz="1800">
                <a:solidFill>
                  <a:srgbClr val="FF0000"/>
                </a:solidFill>
              </a:rPr>
              <a:t> states has brought into question potential models</a:t>
            </a:r>
          </a:p>
        </p:txBody>
      </p:sp>
      <p:grpSp>
        <p:nvGrpSpPr>
          <p:cNvPr id="65539" name="Group 6"/>
          <p:cNvGrpSpPr>
            <a:grpSpLocks/>
          </p:cNvGrpSpPr>
          <p:nvPr/>
        </p:nvGrpSpPr>
        <p:grpSpPr bwMode="auto">
          <a:xfrm>
            <a:off x="4244975" y="1979613"/>
            <a:ext cx="4899025" cy="4600575"/>
            <a:chOff x="4244420" y="1980366"/>
            <a:chExt cx="4899579" cy="4600253"/>
          </a:xfrm>
        </p:grpSpPr>
        <p:grpSp>
          <p:nvGrpSpPr>
            <p:cNvPr id="65544" name="Group 7"/>
            <p:cNvGrpSpPr>
              <a:grpSpLocks/>
            </p:cNvGrpSpPr>
            <p:nvPr/>
          </p:nvGrpSpPr>
          <p:grpSpPr bwMode="auto">
            <a:xfrm>
              <a:off x="4244420" y="2102298"/>
              <a:ext cx="4899579" cy="4478321"/>
              <a:chOff x="4244420" y="2102298"/>
              <a:chExt cx="4899579" cy="4478321"/>
            </a:xfrm>
          </p:grpSpPr>
          <p:grpSp>
            <p:nvGrpSpPr>
              <p:cNvPr id="65553" name="Group 4"/>
              <p:cNvGrpSpPr>
                <a:grpSpLocks/>
              </p:cNvGrpSpPr>
              <p:nvPr/>
            </p:nvGrpSpPr>
            <p:grpSpPr bwMode="auto">
              <a:xfrm>
                <a:off x="4244420" y="2102298"/>
                <a:ext cx="4899579" cy="4478321"/>
                <a:chOff x="1226256" y="1681857"/>
                <a:chExt cx="5742458" cy="477465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226256" y="1709251"/>
                  <a:ext cx="5727572" cy="4747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65561" name="Picture 24" descr="D-spectrum.pdf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1014" y="1681857"/>
                  <a:ext cx="5727700" cy="4749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5554" name="TextBox 17"/>
              <p:cNvSpPr txBox="1">
                <a:spLocks noChangeArrowheads="1"/>
              </p:cNvSpPr>
              <p:nvPr/>
            </p:nvSpPr>
            <p:spPr bwMode="auto">
              <a:xfrm>
                <a:off x="5342974" y="5679116"/>
                <a:ext cx="3973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D</a:t>
                </a:r>
                <a:r>
                  <a:rPr lang="en-US" sz="1800" baseline="-25000"/>
                  <a:t>S</a:t>
                </a:r>
              </a:p>
            </p:txBody>
          </p:sp>
          <p:sp>
            <p:nvSpPr>
              <p:cNvPr id="65555" name="TextBox 18"/>
              <p:cNvSpPr txBox="1">
                <a:spLocks noChangeArrowheads="1"/>
              </p:cNvSpPr>
              <p:nvPr/>
            </p:nvSpPr>
            <p:spPr bwMode="auto">
              <a:xfrm>
                <a:off x="5977108" y="5174561"/>
                <a:ext cx="694308" cy="37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D</a:t>
                </a:r>
                <a:r>
                  <a:rPr lang="en-US" sz="1800" baseline="-25000"/>
                  <a:t>S</a:t>
                </a:r>
                <a:endParaRPr lang="en-US" baseline="30000"/>
              </a:p>
            </p:txBody>
          </p:sp>
          <p:sp>
            <p:nvSpPr>
              <p:cNvPr id="65556" name="TextBox 19"/>
              <p:cNvSpPr txBox="1">
                <a:spLocks noChangeArrowheads="1"/>
              </p:cNvSpPr>
              <p:nvPr/>
            </p:nvSpPr>
            <p:spPr bwMode="auto">
              <a:xfrm>
                <a:off x="7273127" y="3743823"/>
                <a:ext cx="4796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D</a:t>
                </a:r>
                <a:r>
                  <a:rPr lang="en-US" sz="1800" baseline="-25000"/>
                  <a:t>S1</a:t>
                </a:r>
              </a:p>
            </p:txBody>
          </p:sp>
          <p:sp>
            <p:nvSpPr>
              <p:cNvPr id="65557" name="TextBox 20"/>
              <p:cNvSpPr txBox="1">
                <a:spLocks noChangeArrowheads="1"/>
              </p:cNvSpPr>
              <p:nvPr/>
            </p:nvSpPr>
            <p:spPr bwMode="auto">
              <a:xfrm>
                <a:off x="7905145" y="3526891"/>
                <a:ext cx="4796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D</a:t>
                </a:r>
                <a:r>
                  <a:rPr lang="en-US" sz="1800" baseline="-25000"/>
                  <a:t>S2</a:t>
                </a:r>
              </a:p>
            </p:txBody>
          </p:sp>
          <p:sp>
            <p:nvSpPr>
              <p:cNvPr id="65558" name="Rectangle 21"/>
              <p:cNvSpPr>
                <a:spLocks noChangeArrowheads="1"/>
              </p:cNvSpPr>
              <p:nvPr/>
            </p:nvSpPr>
            <p:spPr bwMode="auto">
              <a:xfrm>
                <a:off x="6496240" y="4481973"/>
                <a:ext cx="10053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D</a:t>
                </a:r>
                <a:r>
                  <a:rPr lang="en-US" baseline="-25000">
                    <a:solidFill>
                      <a:srgbClr val="FF0000"/>
                    </a:solidFill>
                  </a:rPr>
                  <a:t>S</a:t>
                </a:r>
                <a:r>
                  <a:rPr lang="en-US">
                    <a:solidFill>
                      <a:srgbClr val="FF0000"/>
                    </a:solidFill>
                  </a:rPr>
                  <a:t>(2317) </a:t>
                </a:r>
              </a:p>
            </p:txBody>
          </p:sp>
          <p:sp>
            <p:nvSpPr>
              <p:cNvPr id="65559" name="Rectangle 22"/>
              <p:cNvSpPr>
                <a:spLocks noChangeArrowheads="1"/>
              </p:cNvSpPr>
              <p:nvPr/>
            </p:nvSpPr>
            <p:spPr bwMode="auto">
              <a:xfrm>
                <a:off x="7115776" y="3992017"/>
                <a:ext cx="10053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D</a:t>
                </a:r>
                <a:r>
                  <a:rPr lang="en-US" baseline="-25000">
                    <a:solidFill>
                      <a:srgbClr val="FF0000"/>
                    </a:solidFill>
                  </a:rPr>
                  <a:t>S</a:t>
                </a:r>
                <a:r>
                  <a:rPr lang="en-US">
                    <a:solidFill>
                      <a:srgbClr val="FF0000"/>
                    </a:solidFill>
                  </a:rPr>
                  <a:t>(2460) </a:t>
                </a:r>
              </a:p>
            </p:txBody>
          </p:sp>
        </p:grpSp>
        <p:grpSp>
          <p:nvGrpSpPr>
            <p:cNvPr id="65545" name="Group 8"/>
            <p:cNvGrpSpPr>
              <a:grpSpLocks/>
            </p:cNvGrpSpPr>
            <p:nvPr/>
          </p:nvGrpSpPr>
          <p:grpSpPr bwMode="auto">
            <a:xfrm>
              <a:off x="4715248" y="2557916"/>
              <a:ext cx="4270094" cy="369332"/>
              <a:chOff x="4715248" y="2557916"/>
              <a:chExt cx="4270094" cy="36933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715961" y="2772473"/>
                <a:ext cx="426927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551" name="Rectangle 14"/>
              <p:cNvSpPr>
                <a:spLocks noChangeArrowheads="1"/>
              </p:cNvSpPr>
              <p:nvPr/>
            </p:nvSpPr>
            <p:spPr bwMode="auto">
              <a:xfrm>
                <a:off x="6168739" y="2557916"/>
                <a:ext cx="1005353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D</a:t>
                </a:r>
                <a:r>
                  <a:rPr lang="en-US" baseline="-25000">
                    <a:solidFill>
                      <a:srgbClr val="FF0000"/>
                    </a:solidFill>
                  </a:rPr>
                  <a:t>S</a:t>
                </a:r>
                <a:r>
                  <a:rPr lang="en-US">
                    <a:solidFill>
                      <a:srgbClr val="FF0000"/>
                    </a:solidFill>
                  </a:rPr>
                  <a:t>(2860) </a:t>
                </a: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6143285" y="2729614"/>
                <a:ext cx="71446" cy="714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5546" name="Rectangle 9"/>
            <p:cNvSpPr>
              <a:spLocks noChangeArrowheads="1"/>
            </p:cNvSpPr>
            <p:nvPr/>
          </p:nvSpPr>
          <p:spPr bwMode="auto">
            <a:xfrm>
              <a:off x="5868601" y="3119088"/>
              <a:ext cx="10053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D</a:t>
              </a:r>
              <a:r>
                <a:rPr lang="en-US" baseline="-25000">
                  <a:solidFill>
                    <a:srgbClr val="FF0000"/>
                  </a:solidFill>
                </a:rPr>
                <a:t>S</a:t>
              </a:r>
              <a:r>
                <a:rPr lang="en-US">
                  <a:solidFill>
                    <a:srgbClr val="FF0000"/>
                  </a:solidFill>
                </a:rPr>
                <a:t>(2710) 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813047" y="3289961"/>
              <a:ext cx="73033" cy="714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548" name="Rectangle 11"/>
            <p:cNvSpPr>
              <a:spLocks noChangeArrowheads="1"/>
            </p:cNvSpPr>
            <p:nvPr/>
          </p:nvSpPr>
          <p:spPr bwMode="auto">
            <a:xfrm>
              <a:off x="6321139" y="1980366"/>
              <a:ext cx="1053744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D</a:t>
              </a:r>
              <a:r>
                <a:rPr lang="en-US" baseline="-25000">
                  <a:solidFill>
                    <a:srgbClr val="FF0000"/>
                  </a:solidFill>
                </a:rPr>
                <a:t>SJ</a:t>
              </a:r>
              <a:r>
                <a:rPr lang="en-US">
                  <a:solidFill>
                    <a:srgbClr val="FF0000"/>
                  </a:solidFill>
                </a:rPr>
                <a:t>(3040) 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295702" y="2151804"/>
              <a:ext cx="71446" cy="71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5540" name="TextBox 26"/>
          <p:cNvSpPr txBox="1">
            <a:spLocks noChangeArrowheads="1"/>
          </p:cNvSpPr>
          <p:nvPr/>
        </p:nvSpPr>
        <p:spPr bwMode="auto">
          <a:xfrm>
            <a:off x="395288" y="5445125"/>
            <a:ext cx="4021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Nowadays, there is a problem to reconcile Theory and Experimental results</a:t>
            </a:r>
          </a:p>
        </p:txBody>
      </p:sp>
      <p:sp>
        <p:nvSpPr>
          <p:cNvPr id="65541" name="TextBox 27"/>
          <p:cNvSpPr txBox="1">
            <a:spLocks noChangeArrowheads="1"/>
          </p:cNvSpPr>
          <p:nvPr/>
        </p:nvSpPr>
        <p:spPr bwMode="auto">
          <a:xfrm>
            <a:off x="6084888" y="5094288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*</a:t>
            </a:r>
          </a:p>
        </p:txBody>
      </p:sp>
      <p:sp>
        <p:nvSpPr>
          <p:cNvPr id="65542" name="TextBox 28"/>
          <p:cNvSpPr txBox="1">
            <a:spLocks noChangeArrowheads="1"/>
          </p:cNvSpPr>
          <p:nvPr/>
        </p:nvSpPr>
        <p:spPr bwMode="auto">
          <a:xfrm>
            <a:off x="309563" y="1412875"/>
            <a:ext cx="851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For the states c(</a:t>
            </a:r>
            <a:r>
              <a:rPr lang="en-US" sz="1800">
                <a:solidFill>
                  <a:srgbClr val="0000FF"/>
                </a:solidFill>
                <a:latin typeface="VerdanaBar" charset="0"/>
                <a:cs typeface="VerdanaBar" charset="0"/>
              </a:rPr>
              <a:t>u/d</a:t>
            </a:r>
            <a:r>
              <a:rPr lang="en-US" sz="2000">
                <a:solidFill>
                  <a:srgbClr val="0000FF"/>
                </a:solidFill>
                <a:latin typeface="VerdanaBar" charset="0"/>
                <a:cs typeface="VerdanaBar" charset="0"/>
              </a:rPr>
              <a:t>) </a:t>
            </a:r>
            <a:r>
              <a:rPr lang="en-US" sz="2000">
                <a:solidFill>
                  <a:srgbClr val="0000FF"/>
                </a:solidFill>
                <a:cs typeface="VerdanaBar" charset="0"/>
              </a:rPr>
              <a:t>theory and experiment were in agreement.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5543" name="TextBox 29"/>
          <p:cNvSpPr txBox="1">
            <a:spLocks noChangeArrowheads="1"/>
          </p:cNvSpPr>
          <p:nvPr/>
        </p:nvSpPr>
        <p:spPr bwMode="auto">
          <a:xfrm>
            <a:off x="346075" y="2087563"/>
            <a:ext cx="40814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The quark model describes the spectrum of heavy-light systems and it was expected to be able to predict unobserved excited D</a:t>
            </a:r>
            <a:r>
              <a:rPr lang="en-US" sz="2000" baseline="-25000">
                <a:solidFill>
                  <a:srgbClr val="0000FF"/>
                </a:solidFill>
              </a:rPr>
              <a:t>S</a:t>
            </a:r>
            <a:r>
              <a:rPr lang="en-US" sz="2000">
                <a:solidFill>
                  <a:srgbClr val="0000FF"/>
                </a:solidFill>
              </a:rPr>
              <a:t>(c</a:t>
            </a:r>
            <a:r>
              <a:rPr lang="en-US" sz="1800">
                <a:solidFill>
                  <a:srgbClr val="0000FF"/>
                </a:solidFill>
                <a:latin typeface="VerdanaBar" charset="0"/>
                <a:cs typeface="VerdanaBar" charset="0"/>
              </a:rPr>
              <a:t>s</a:t>
            </a:r>
            <a:r>
              <a:rPr lang="en-US" sz="2000">
                <a:solidFill>
                  <a:srgbClr val="0000FF"/>
                </a:solidFill>
              </a:rPr>
              <a:t>) mesons with good accuracy</a:t>
            </a:r>
            <a:endParaRPr lang="en-US" sz="2000"/>
          </a:p>
          <a:p>
            <a:pPr eaLnBrk="1" hangingPunct="1"/>
            <a:endParaRPr 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15788</TotalTime>
  <Words>4040</Words>
  <Application>Microsoft Macintosh PowerPoint</Application>
  <PresentationFormat>On-screen Show (4:3)</PresentationFormat>
  <Paragraphs>752</Paragraphs>
  <Slides>50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Level</vt:lpstr>
      <vt:lpstr>Tema di Office</vt:lpstr>
      <vt:lpstr>Equation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Spectroscopy with antiprotons</vt:lpstr>
      <vt:lpstr>PowerPoint Presentation</vt:lpstr>
      <vt:lpstr>pp  f2(2000-2500) </vt:lpstr>
      <vt:lpstr>f2(2235) energy scan</vt:lpstr>
      <vt:lpstr>QCD dynamics</vt:lpstr>
      <vt:lpstr>QCD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gianotti</dc:creator>
  <cp:lastModifiedBy>Paola Gianotti</cp:lastModifiedBy>
  <cp:revision>239</cp:revision>
  <dcterms:created xsi:type="dcterms:W3CDTF">2006-01-27T08:05:58Z</dcterms:created>
  <dcterms:modified xsi:type="dcterms:W3CDTF">2013-09-12T15:06:54Z</dcterms:modified>
</cp:coreProperties>
</file>