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11" r:id="rId47"/>
    <p:sldId id="308" r:id="rId48"/>
    <p:sldId id="309" r:id="rId49"/>
    <p:sldId id="310" r:id="rId50"/>
    <p:sldId id="312" r:id="rId51"/>
    <p:sldId id="313" r:id="rId52"/>
    <p:sldId id="314" r:id="rId53"/>
    <p:sldId id="315" r:id="rId54"/>
    <p:sldId id="317" r:id="rId55"/>
    <p:sldId id="316" r:id="rId56"/>
    <p:sldId id="318" r:id="rId57"/>
    <p:sldId id="319" r:id="rId58"/>
    <p:sldId id="320" r:id="rId59"/>
    <p:sldId id="322" r:id="rId60"/>
    <p:sldId id="321" r:id="rId61"/>
    <p:sldId id="323" r:id="rId62"/>
    <p:sldId id="324" r:id="rId63"/>
    <p:sldId id="325" r:id="rId64"/>
    <p:sldId id="327" r:id="rId65"/>
    <p:sldId id="326" r:id="rId66"/>
    <p:sldId id="328" r:id="rId67"/>
    <p:sldId id="329" r:id="rId68"/>
    <p:sldId id="330" r:id="rId69"/>
    <p:sldId id="331" r:id="rId70"/>
    <p:sldId id="332" r:id="rId71"/>
    <p:sldId id="333" r:id="rId72"/>
    <p:sldId id="335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Relationship Id="rId5" Type="http://schemas.openxmlformats.org/officeDocument/2006/relationships/image" Target="../media/image93.emf"/><Relationship Id="rId4" Type="http://schemas.openxmlformats.org/officeDocument/2006/relationships/image" Target="../media/image9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9DC869-2E6F-471E-B8B6-05CEC7D8FEFD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141611-228D-4D9E-A9D3-204F33C3023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4FBE4-DCDC-46BC-B6D0-6AF129D41D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ADDD34-9F64-45CE-B171-F8A0EE015AD6}" type="slidenum">
              <a:rPr lang="fr-FR" sz="1200"/>
              <a:pPr algn="r"/>
              <a:t>25</a:t>
            </a:fld>
            <a:endParaRPr lang="fr-FR" sz="1200"/>
          </a:p>
        </p:txBody>
      </p:sp>
      <p:sp>
        <p:nvSpPr>
          <p:cNvPr id="450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BDB8FF-AA9D-47BA-BD35-63717CD44E6C}" type="slidenum">
              <a:rPr lang="fr-FR" sz="1200"/>
              <a:pPr algn="r"/>
              <a:t>26</a:t>
            </a:fld>
            <a:endParaRPr lang="fr-FR" sz="1200"/>
          </a:p>
        </p:txBody>
      </p:sp>
      <p:sp>
        <p:nvSpPr>
          <p:cNvPr id="471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7D44C4-411D-491B-97E4-3E20111189A0}" type="slidenum">
              <a:rPr lang="fr-FR" sz="1200"/>
              <a:pPr algn="r"/>
              <a:t>28</a:t>
            </a:fld>
            <a:endParaRPr lang="fr-FR" sz="1200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7712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sz="1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7712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000" smtClean="0"/>
              <a:t>After  an introduction  of main transverse momentum dependent parton distributions</a:t>
            </a:r>
          </a:p>
          <a:p>
            <a:r>
              <a:rPr lang="en-US" sz="1000" smtClean="0"/>
              <a:t> accessible with transverse target, I’ll discuss run conditions, CLAS configurations and </a:t>
            </a:r>
          </a:p>
          <a:p>
            <a:r>
              <a:rPr lang="en-US" sz="1000" smtClean="0"/>
              <a:t>Projected results. In the end I’ll present one example of extraction of the Sivers function from</a:t>
            </a:r>
          </a:p>
          <a:p>
            <a:r>
              <a:rPr lang="en-US" sz="1000" smtClean="0"/>
              <a:t>Projected measurements.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9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F861-0248-4E7D-8620-A03AAE6E242B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AA6C-0B04-49AE-96A7-5FF851D8F0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6448-337A-44A3-BBF5-59A7341609D4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C6A85-1BD6-4DE2-8850-3ABE43CC131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30EA-255D-4575-A136-9EE1262A53ED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486D-D896-4076-B96F-444D6C9613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AB3B-7663-4474-BCC5-E382FE4311B7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8EBC-63D4-4BC0-BFB5-A086040BF4D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58D1-E142-473C-B391-E1F6C6662C2A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4866-FE96-4864-88CA-38CFBA1917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175F-1408-4A72-B662-FE3667A06BCF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D91F-0F08-4665-AB09-B20AD1A9B7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5024-2690-4BC3-9502-77E57FD167FF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F1D2-BE6D-4315-AC53-1BD3D530C4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F3A1-CCF0-41EC-8BDE-DF1EAC0891B1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2876-B1BC-4657-B460-D6D88BE39E7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25EC-8F2B-4276-BB40-305538872595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080B-318C-4383-9EA4-60675963D2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5395-17E2-4743-82A4-A4514DED478A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ACC6-433D-458B-AFEB-D59399F11C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AC22-4AEF-4E0B-868E-BC151DD3611D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7822-0CF4-417A-89F6-E23E9EEB47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9F27-00E8-467A-A1CC-F17A2E8FCD07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2CE5-875D-4D49-A4D9-5BF52C8B57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75BD-261B-43D5-8D53-B79C5427E306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8D18-0BA7-4C8B-AE91-F5B21454967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B053-BE37-4443-9D40-8F73614ABD02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36E5-EE8D-4D6D-9E87-0855111E091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855DF7-494D-4D28-A288-B70AC9482E39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23ABEB-ECD3-42FA-A9EE-4ED674F999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8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9.png"/><Relationship Id="rId5" Type="http://schemas.openxmlformats.org/officeDocument/2006/relationships/tags" Target="../tags/tag5.xml"/><Relationship Id="rId10" Type="http://schemas.openxmlformats.org/officeDocument/2006/relationships/image" Target="../media/image78.wmf"/><Relationship Id="rId4" Type="http://schemas.openxmlformats.org/officeDocument/2006/relationships/tags" Target="../tags/tag4.xml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9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8077200" cy="2060575"/>
          </a:xfrm>
        </p:spPr>
        <p:txBody>
          <a:bodyPr/>
          <a:lstStyle/>
          <a:p>
            <a:pPr eaLnBrk="1" hangingPunct="1"/>
            <a:r>
              <a:rPr lang="en-US" sz="2800" u="sng" smtClean="0">
                <a:solidFill>
                  <a:srgbClr val="FF0000"/>
                </a:solidFill>
              </a:rPr>
              <a:t>CAA request :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*</a:t>
            </a:r>
            <a:r>
              <a:rPr lang="en-US" sz="2800" smtClean="0">
                <a:solidFill>
                  <a:srgbClr val="0070C0"/>
                </a:solidFill>
              </a:rPr>
              <a:t>Timelike Compton Scattering </a:t>
            </a:r>
            <a:r>
              <a:rPr lang="en-US" sz="2800" smtClean="0">
                <a:solidFill>
                  <a:srgbClr val="00B050"/>
                </a:solidFill>
              </a:rPr>
              <a:t>(e1-6 &amp; e1-f) </a:t>
            </a:r>
            <a:r>
              <a:rPr lang="en-US" sz="2800" smtClean="0"/>
              <a:t>by </a:t>
            </a:r>
            <a:br>
              <a:rPr lang="en-US" sz="2800" smtClean="0"/>
            </a:br>
            <a:r>
              <a:rPr lang="en-US" sz="2800" smtClean="0"/>
              <a:t>R. Paremuzyan, S. Stepanyan et al. </a:t>
            </a:r>
            <a:br>
              <a:rPr lang="en-US" sz="2800" smtClean="0"/>
            </a:br>
            <a:r>
              <a:rPr lang="en-US" sz="2800" smtClean="0">
                <a:solidFill>
                  <a:srgbClr val="7030A0"/>
                </a:solidFill>
              </a:rPr>
              <a:t>Committee</a:t>
            </a:r>
            <a:r>
              <a:rPr lang="en-US" sz="2800" smtClean="0"/>
              <a:t> : </a:t>
            </a:r>
            <a:r>
              <a:rPr lang="en-US" sz="2800" u="sng" smtClean="0"/>
              <a:t>M. Guidal</a:t>
            </a:r>
            <a:r>
              <a:rPr lang="en-US" sz="2800" smtClean="0"/>
              <a:t>, C. Hyde &amp; F. Sabatié</a:t>
            </a:r>
            <a:br>
              <a:rPr lang="en-US" sz="2800" smtClean="0"/>
            </a:br>
            <a:r>
              <a:rPr lang="en-US" sz="2800" smtClean="0">
                <a:solidFill>
                  <a:srgbClr val="33CC33"/>
                </a:solidFill>
              </a:rPr>
              <a:t>12 Yes’s</a:t>
            </a:r>
            <a:r>
              <a:rPr lang="en-US" sz="2800" smtClean="0"/>
              <a:t>, </a:t>
            </a:r>
            <a:r>
              <a:rPr lang="en-US" sz="2800" smtClean="0">
                <a:solidFill>
                  <a:srgbClr val="FF3300"/>
                </a:solidFill>
              </a:rPr>
              <a:t>0 No’s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3629025" y="2668588"/>
            <a:ext cx="1781175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Approved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91440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8"/>
            <a:ext cx="9144000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5486400"/>
            <a:ext cx="73914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43000" y="2438400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6666FF"/>
                </a:solidFill>
                <a:latin typeface="Times New Roman" pitchFamily="18" charset="0"/>
              </a:rPr>
              <a:t>M.Garçon, M. Guidal,</a:t>
            </a:r>
            <a:r>
              <a:rPr lang="en-US" sz="3200" b="1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C. Hadjidakis,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K. Lukashin, L. Morand, S. Morrow,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       J. Santoro,</a:t>
            </a:r>
            <a:r>
              <a:rPr lang="en-US" sz="3200" b="1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6666FF"/>
                </a:solidFill>
                <a:latin typeface="Times New Roman" pitchFamily="18" charset="0"/>
              </a:rPr>
              <a:t>E. Smith</a:t>
            </a:r>
            <a:r>
              <a:rPr lang="en-US" sz="3200" b="1">
                <a:solidFill>
                  <a:srgbClr val="00CC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5175" y="457200"/>
            <a:ext cx="7769225" cy="1323975"/>
          </a:xfrm>
          <a:prstGeom prst="rect">
            <a:avLst/>
          </a:prstGeom>
          <a:noFill/>
          <a:ln w="12700">
            <a:solidFill>
              <a:srgbClr val="FF5050"/>
            </a:solidFill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>
            <a:spAutoFit/>
            <a:flatTx/>
          </a:bodyPr>
          <a:lstStyle/>
          <a:p>
            <a:pPr defTabSz="762000" eaLnBrk="0" hangingPunct="0">
              <a:defRPr/>
            </a:pPr>
            <a:r>
              <a:rPr lang="fr-FR" sz="4000" b="1" i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Exclusive </a:t>
            </a:r>
            <a:r>
              <a:rPr lang="fr-FR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r</a:t>
            </a:r>
            <a:r>
              <a:rPr lang="fr-FR" sz="4000" b="1" i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r>
              <a:rPr lang="fr-FR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  <a:r>
              <a:rPr lang="fr-FR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w&amp;f</a:t>
            </a:r>
            <a:r>
              <a:rPr lang="fr-FR" sz="4000" b="1" i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electroproduction</a:t>
            </a:r>
          </a:p>
          <a:p>
            <a:pPr defTabSz="762000" eaLnBrk="0" hangingPunct="0">
              <a:defRPr/>
            </a:pPr>
            <a:r>
              <a:rPr lang="fr-FR" sz="4000" b="1" i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on the proton @ CLAS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228600" y="4800600"/>
            <a:ext cx="8972550" cy="2057400"/>
            <a:chOff x="144" y="3024"/>
            <a:chExt cx="5652" cy="1296"/>
          </a:xfrm>
        </p:grpSpPr>
        <p:sp>
          <p:nvSpPr>
            <p:cNvPr id="34821" name="Rectangle 6"/>
            <p:cNvSpPr>
              <a:spLocks noChangeArrowheads="1"/>
            </p:cNvSpPr>
            <p:nvPr/>
          </p:nvSpPr>
          <p:spPr bwMode="auto">
            <a:xfrm>
              <a:off x="144" y="3945"/>
              <a:ext cx="4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b="1"/>
                <a:t>S. Morrow et al., Eur.Phys.J.A39:5-31,2009</a:t>
              </a:r>
              <a:r>
                <a:rPr lang="en-US"/>
                <a:t> </a:t>
              </a:r>
              <a:r>
                <a:rPr lang="en-US" b="1">
                  <a:solidFill>
                    <a:schemeClr val="accent2"/>
                  </a:solidFill>
                </a:rPr>
                <a:t>(</a:t>
              </a:r>
              <a:r>
                <a:rPr lang="en-US" b="1">
                  <a:solidFill>
                    <a:srgbClr val="FF3300"/>
                  </a:solidFill>
                  <a:latin typeface="Symbol" pitchFamily="18" charset="2"/>
                </a:rPr>
                <a:t>r</a:t>
              </a:r>
              <a:r>
                <a:rPr lang="en-US" b="1" baseline="30000">
                  <a:solidFill>
                    <a:srgbClr val="FF3300"/>
                  </a:solidFill>
                </a:rPr>
                <a:t>0</a:t>
              </a:r>
              <a:r>
                <a:rPr lang="en-US" b="1">
                  <a:solidFill>
                    <a:schemeClr val="accent2"/>
                  </a:solidFill>
                </a:rPr>
                <a:t>@5.75GeV)</a:t>
              </a:r>
              <a:r>
                <a:rPr lang="en-US" b="1"/>
                <a:t> </a:t>
              </a:r>
            </a:p>
          </p:txBody>
        </p:sp>
        <p:sp>
          <p:nvSpPr>
            <p:cNvPr id="34822" name="Rectangle 7"/>
            <p:cNvSpPr>
              <a:spLocks noChangeArrowheads="1"/>
            </p:cNvSpPr>
            <p:nvPr/>
          </p:nvSpPr>
          <p:spPr bwMode="auto">
            <a:xfrm>
              <a:off x="156" y="3705"/>
              <a:ext cx="40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b="1"/>
                <a:t>J. Santoro et al., Phys.Rev.C78:025210,2008 </a:t>
              </a:r>
              <a:r>
                <a:rPr lang="en-US" b="1">
                  <a:solidFill>
                    <a:schemeClr val="accent2"/>
                  </a:solidFill>
                </a:rPr>
                <a:t>(</a:t>
              </a:r>
              <a:r>
                <a:rPr lang="en-US" b="1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 b="1">
                  <a:solidFill>
                    <a:schemeClr val="accent2"/>
                  </a:solidFill>
                </a:rPr>
                <a:t>@5.75GeV)</a:t>
              </a:r>
              <a:r>
                <a:rPr lang="en-US"/>
                <a:t> </a:t>
              </a:r>
            </a:p>
          </p:txBody>
        </p:sp>
        <p:sp>
          <p:nvSpPr>
            <p:cNvPr id="34823" name="Rectangle 8"/>
            <p:cNvSpPr>
              <a:spLocks noChangeArrowheads="1"/>
            </p:cNvSpPr>
            <p:nvPr/>
          </p:nvSpPr>
          <p:spPr bwMode="auto">
            <a:xfrm>
              <a:off x="164" y="3504"/>
              <a:ext cx="42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b="1"/>
                <a:t>L. Morand et al., Eur.Phys.J.A24:445-458,2005 </a:t>
              </a:r>
              <a:r>
                <a:rPr lang="en-US" b="1">
                  <a:solidFill>
                    <a:schemeClr val="accent2"/>
                  </a:solidFill>
                </a:rPr>
                <a:t>(</a:t>
              </a:r>
              <a:r>
                <a:rPr lang="en-US" b="1">
                  <a:solidFill>
                    <a:srgbClr val="FF3300"/>
                  </a:solidFill>
                  <a:latin typeface="Symbol" pitchFamily="18" charset="2"/>
                </a:rPr>
                <a:t>w</a:t>
              </a:r>
              <a:r>
                <a:rPr lang="en-US" b="1">
                  <a:solidFill>
                    <a:schemeClr val="accent2"/>
                  </a:solidFill>
                </a:rPr>
                <a:t>@5.75GeV)</a:t>
              </a:r>
              <a:r>
                <a:rPr lang="en-US"/>
                <a:t> </a:t>
              </a:r>
            </a:p>
          </p:txBody>
        </p:sp>
        <p:sp>
          <p:nvSpPr>
            <p:cNvPr id="34824" name="Rectangle 9"/>
            <p:cNvSpPr>
              <a:spLocks noChangeArrowheads="1"/>
            </p:cNvSpPr>
            <p:nvPr/>
          </p:nvSpPr>
          <p:spPr bwMode="auto">
            <a:xfrm>
              <a:off x="156" y="3273"/>
              <a:ext cx="4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b="1"/>
                <a:t>C. Hadjidakis et al., Phys.Lett.B605:256-264,2005 </a:t>
              </a:r>
              <a:r>
                <a:rPr lang="en-US" b="1">
                  <a:solidFill>
                    <a:schemeClr val="accent2"/>
                  </a:solidFill>
                </a:rPr>
                <a:t>(</a:t>
              </a:r>
              <a:r>
                <a:rPr lang="en-US" b="1">
                  <a:solidFill>
                    <a:srgbClr val="FF3300"/>
                  </a:solidFill>
                  <a:latin typeface="Symbol" pitchFamily="18" charset="2"/>
                </a:rPr>
                <a:t>r</a:t>
              </a:r>
              <a:r>
                <a:rPr lang="en-US" b="1" baseline="30000">
                  <a:solidFill>
                    <a:srgbClr val="FF3300"/>
                  </a:solidFill>
                </a:rPr>
                <a:t>0</a:t>
              </a:r>
              <a:r>
                <a:rPr lang="en-US" b="1">
                  <a:solidFill>
                    <a:schemeClr val="accent2"/>
                  </a:solidFill>
                </a:rPr>
                <a:t>@4.2 GeV)</a:t>
              </a:r>
              <a:r>
                <a:rPr lang="en-US"/>
                <a:t> </a:t>
              </a:r>
            </a:p>
          </p:txBody>
        </p:sp>
        <p:sp>
          <p:nvSpPr>
            <p:cNvPr id="34825" name="Rectangle 10"/>
            <p:cNvSpPr>
              <a:spLocks noChangeArrowheads="1"/>
            </p:cNvSpPr>
            <p:nvPr/>
          </p:nvSpPr>
          <p:spPr bwMode="auto">
            <a:xfrm>
              <a:off x="156" y="3081"/>
              <a:ext cx="3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b="1"/>
                <a:t>K. Lukashin, Phys.Rev.C63:065205,2001 </a:t>
              </a:r>
              <a:r>
                <a:rPr lang="en-US" b="1">
                  <a:solidFill>
                    <a:schemeClr val="accent2"/>
                  </a:solidFill>
                </a:rPr>
                <a:t>(</a:t>
              </a:r>
              <a:r>
                <a:rPr lang="en-US" b="1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 b="1">
                  <a:solidFill>
                    <a:schemeClr val="accent2"/>
                  </a:solidFill>
                </a:rPr>
                <a:t>@4.2 GeV)</a:t>
              </a:r>
              <a:r>
                <a:rPr lang="en-US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34826" name="Text Box 11"/>
            <p:cNvSpPr txBox="1">
              <a:spLocks noChangeArrowheads="1"/>
            </p:cNvSpPr>
            <p:nvPr/>
          </p:nvSpPr>
          <p:spPr bwMode="auto">
            <a:xfrm>
              <a:off x="4568" y="3024"/>
              <a:ext cx="16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4400" b="1"/>
                <a:t>}</a:t>
              </a:r>
            </a:p>
          </p:txBody>
        </p:sp>
        <p:sp>
          <p:nvSpPr>
            <p:cNvPr id="34827" name="Text Box 12"/>
            <p:cNvSpPr txBox="1">
              <a:spLocks noChangeArrowheads="1"/>
            </p:cNvSpPr>
            <p:nvPr/>
          </p:nvSpPr>
          <p:spPr bwMode="auto">
            <a:xfrm>
              <a:off x="4896" y="3072"/>
              <a:ext cx="5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  e1-b</a:t>
              </a:r>
            </a:p>
            <a:p>
              <a:r>
                <a:rPr lang="fr-FR"/>
                <a:t>(1999)</a:t>
              </a:r>
            </a:p>
          </p:txBody>
        </p:sp>
        <p:sp>
          <p:nvSpPr>
            <p:cNvPr id="34828" name="Text Box 13"/>
            <p:cNvSpPr txBox="1">
              <a:spLocks noChangeArrowheads="1"/>
            </p:cNvSpPr>
            <p:nvPr/>
          </p:nvSpPr>
          <p:spPr bwMode="auto">
            <a:xfrm>
              <a:off x="4542" y="3244"/>
              <a:ext cx="162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600"/>
                <a:t>}</a:t>
              </a:r>
            </a:p>
          </p:txBody>
        </p:sp>
        <p:sp>
          <p:nvSpPr>
            <p:cNvPr id="34829" name="Text Box 14"/>
            <p:cNvSpPr txBox="1">
              <a:spLocks noChangeArrowheads="1"/>
            </p:cNvSpPr>
            <p:nvPr/>
          </p:nvSpPr>
          <p:spPr bwMode="auto">
            <a:xfrm>
              <a:off x="4896" y="3705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    e1-6</a:t>
              </a:r>
            </a:p>
            <a:p>
              <a:r>
                <a:rPr lang="fr-FR"/>
                <a:t>(2001-2002)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val 2"/>
          <p:cNvSpPr>
            <a:spLocks noChangeArrowheads="1"/>
          </p:cNvSpPr>
          <p:nvPr/>
        </p:nvSpPr>
        <p:spPr bwMode="auto">
          <a:xfrm>
            <a:off x="51816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2000"/>
          </a:p>
        </p:txBody>
      </p:sp>
      <p:pic>
        <p:nvPicPr>
          <p:cNvPr id="36866" name="Picture 3" descr="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-241300"/>
            <a:ext cx="106934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sz="3200" smtClean="0">
                <a:solidFill>
                  <a:srgbClr val="0000FF"/>
                </a:solidFill>
              </a:rPr>
              <a:t>Longitudinal</a:t>
            </a:r>
            <a:r>
              <a:rPr lang="en-US" sz="3200" smtClean="0">
                <a:solidFill>
                  <a:srgbClr val="FF0000"/>
                </a:solidFill>
              </a:rPr>
              <a:t> cross section </a:t>
            </a:r>
            <a:r>
              <a:rPr lang="en-US" sz="320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3200" baseline="-2500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320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3200" smtClean="0">
                <a:solidFill>
                  <a:srgbClr val="FF0000"/>
                </a:solidFill>
              </a:rPr>
              <a:t>(</a:t>
            </a:r>
            <a:r>
              <a:rPr lang="en-US" sz="320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3200" baseline="30000" smtClean="0">
                <a:solidFill>
                  <a:srgbClr val="FF0000"/>
                </a:solidFill>
              </a:rPr>
              <a:t>*</a:t>
            </a:r>
            <a:r>
              <a:rPr lang="en-US" sz="3200" baseline="-2500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3200" smtClean="0">
                <a:solidFill>
                  <a:srgbClr val="FF0000"/>
                </a:solidFill>
              </a:rPr>
              <a:t>p </a:t>
            </a:r>
            <a:r>
              <a:rPr lang="en-GB" sz="1800" b="1" i="1" smtClean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sz="3200" smtClean="0">
                <a:solidFill>
                  <a:srgbClr val="FF0000"/>
                </a:solidFill>
              </a:rPr>
              <a:t> p</a:t>
            </a:r>
            <a:r>
              <a:rPr lang="en-US" sz="320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3200" baseline="-2500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3200" baseline="30000" smtClean="0">
                <a:solidFill>
                  <a:srgbClr val="FF0000"/>
                </a:solidFill>
              </a:rPr>
              <a:t>0</a:t>
            </a:r>
            <a:r>
              <a:rPr lang="en-US" sz="3200" smtClean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treg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609600"/>
            <a:ext cx="7556500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81000" y="762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Interpretation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 la Regge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”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: </a:t>
            </a:r>
            <a:r>
              <a:rPr lang="en-US" sz="2800">
                <a:solidFill>
                  <a:srgbClr val="0000FF"/>
                </a:solidFill>
                <a:latin typeface="Comic Sans MS" pitchFamily="66" charset="0"/>
              </a:rPr>
              <a:t>Laget model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93713" y="1690688"/>
            <a:ext cx="179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>
                <a:solidFill>
                  <a:srgbClr val="00FF00"/>
                </a:solidFill>
              </a:rPr>
              <a:t>*p </a:t>
            </a:r>
            <a:r>
              <a:rPr lang="en-GB" sz="2400" b="1" i="1">
                <a:solidFill>
                  <a:srgbClr val="00FF00"/>
                </a:solidFill>
                <a:sym typeface="Symbol" pitchFamily="18" charset="2"/>
              </a:rPr>
              <a:t></a:t>
            </a:r>
            <a:r>
              <a:rPr lang="en-US" sz="2400">
                <a:solidFill>
                  <a:srgbClr val="00FF00"/>
                </a:solidFill>
              </a:rPr>
              <a:t> p</a:t>
            </a:r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r</a:t>
            </a:r>
            <a:r>
              <a:rPr lang="en-US" sz="2400" baseline="30000">
                <a:solidFill>
                  <a:srgbClr val="00FF00"/>
                </a:solidFill>
              </a:rPr>
              <a:t>0</a:t>
            </a:r>
            <a:endParaRPr lang="fr-FR" sz="2400" baseline="30000">
              <a:solidFill>
                <a:srgbClr val="00FF00"/>
              </a:solidFill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33400" y="3657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>
                <a:solidFill>
                  <a:srgbClr val="00FF00"/>
                </a:solidFill>
              </a:rPr>
              <a:t>*p </a:t>
            </a:r>
            <a:r>
              <a:rPr lang="en-GB" sz="2400" b="1" i="1">
                <a:solidFill>
                  <a:srgbClr val="00FF00"/>
                </a:solidFill>
                <a:sym typeface="Symbol" pitchFamily="18" charset="2"/>
              </a:rPr>
              <a:t></a:t>
            </a:r>
            <a:r>
              <a:rPr lang="en-US" sz="2400">
                <a:solidFill>
                  <a:srgbClr val="00FF00"/>
                </a:solidFill>
              </a:rPr>
              <a:t> p</a:t>
            </a:r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w</a:t>
            </a:r>
            <a:endParaRPr lang="fr-FR" sz="2400" baseline="30000">
              <a:solidFill>
                <a:srgbClr val="00FF00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533400" y="5500688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>
                <a:solidFill>
                  <a:srgbClr val="00FF00"/>
                </a:solidFill>
              </a:rPr>
              <a:t>*p </a:t>
            </a:r>
            <a:r>
              <a:rPr lang="en-GB" sz="2400" b="1" i="1">
                <a:solidFill>
                  <a:srgbClr val="00FF00"/>
                </a:solidFill>
                <a:sym typeface="Symbol" pitchFamily="18" charset="2"/>
              </a:rPr>
              <a:t></a:t>
            </a:r>
            <a:r>
              <a:rPr lang="en-US" sz="2400">
                <a:solidFill>
                  <a:srgbClr val="00FF00"/>
                </a:solidFill>
              </a:rPr>
              <a:t> p</a:t>
            </a:r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f</a:t>
            </a:r>
            <a:endParaRPr lang="fr-FR" sz="2400" baseline="30000">
              <a:solidFill>
                <a:srgbClr val="00FF00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235575" y="5181600"/>
            <a:ext cx="3889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Free parameters:</a:t>
            </a:r>
          </a:p>
          <a:p>
            <a:r>
              <a:rPr lang="fr-FR">
                <a:solidFill>
                  <a:srgbClr val="6666FF"/>
                </a:solidFill>
              </a:rPr>
              <a:t>*Hadronic coupling constants:</a:t>
            </a:r>
            <a:r>
              <a:rPr lang="fr-FR"/>
              <a:t> </a:t>
            </a:r>
            <a:r>
              <a:rPr lang="fr-FR">
                <a:solidFill>
                  <a:srgbClr val="FF3300"/>
                </a:solidFill>
              </a:rPr>
              <a:t>g</a:t>
            </a:r>
            <a:r>
              <a:rPr lang="fr-FR" baseline="-25000">
                <a:solidFill>
                  <a:srgbClr val="FF3300"/>
                </a:solidFill>
              </a:rPr>
              <a:t>MNN</a:t>
            </a:r>
            <a:endParaRPr lang="fr-FR">
              <a:solidFill>
                <a:srgbClr val="FF3300"/>
              </a:solidFill>
            </a:endParaRPr>
          </a:p>
          <a:p>
            <a:r>
              <a:rPr lang="fr-FR">
                <a:solidFill>
                  <a:srgbClr val="6666FF"/>
                </a:solidFill>
              </a:rPr>
              <a:t>*Mass scales of EM FFs:</a:t>
            </a:r>
            <a:r>
              <a:rPr lang="fr-FR"/>
              <a:t> </a:t>
            </a:r>
            <a:r>
              <a:rPr lang="fr-FR">
                <a:solidFill>
                  <a:srgbClr val="00CC00"/>
                </a:solidFill>
              </a:rPr>
              <a:t>(1+Q</a:t>
            </a:r>
            <a:r>
              <a:rPr lang="fr-FR" baseline="30000">
                <a:solidFill>
                  <a:srgbClr val="00CC00"/>
                </a:solidFill>
              </a:rPr>
              <a:t>2</a:t>
            </a:r>
            <a:r>
              <a:rPr lang="fr-FR">
                <a:solidFill>
                  <a:srgbClr val="00CC00"/>
                </a:solidFill>
              </a:rPr>
              <a:t>/</a:t>
            </a:r>
            <a:r>
              <a:rPr lang="fr-FR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fr-FR" baseline="30000">
                <a:solidFill>
                  <a:srgbClr val="00CC00"/>
                </a:solidFill>
              </a:rPr>
              <a:t>2</a:t>
            </a:r>
            <a:r>
              <a:rPr lang="fr-FR">
                <a:solidFill>
                  <a:srgbClr val="00CC00"/>
                </a:solidFill>
              </a:rPr>
              <a:t>)</a:t>
            </a:r>
            <a:r>
              <a:rPr lang="fr-FR" baseline="30000">
                <a:solidFill>
                  <a:srgbClr val="00CC00"/>
                </a:solidFill>
              </a:rPr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 txBox="1">
            <a:spLocks/>
          </p:cNvSpPr>
          <p:nvPr/>
        </p:nvSpPr>
        <p:spPr bwMode="auto">
          <a:xfrm>
            <a:off x="838200" y="304800"/>
            <a:ext cx="807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>
                <a:solidFill>
                  <a:srgbClr val="FF0000"/>
                </a:solidFill>
                <a:latin typeface="Calibri" pitchFamily="34" charset="0"/>
              </a:rPr>
              <a:t>Analysis reviews under course:</a:t>
            </a:r>
            <a:r>
              <a:rPr lang="en-US" sz="2800">
                <a:latin typeface="Calibri" pitchFamily="34" charset="0"/>
              </a:rPr>
              <a:t/>
            </a:r>
            <a:br>
              <a:rPr lang="en-US" sz="2800">
                <a:latin typeface="Calibri" pitchFamily="34" charset="0"/>
              </a:rPr>
            </a:br>
            <a:endParaRPr lang="en-US" sz="2800">
              <a:latin typeface="Calibri" pitchFamily="34" charset="0"/>
            </a:endParaRPr>
          </a:p>
          <a:p>
            <a:pPr algn="ctr"/>
            <a:r>
              <a:rPr lang="en-US" sz="2800">
                <a:latin typeface="Calibri" pitchFamily="34" charset="0"/>
              </a:rPr>
              <a:t>*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semi-inclusive </a:t>
            </a:r>
            <a:r>
              <a:rPr lang="en-US" sz="280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sz="2800" baseline="30000">
                <a:solidFill>
                  <a:srgbClr val="0070C0"/>
                </a:solidFill>
                <a:latin typeface="Calibri" pitchFamily="34" charset="0"/>
              </a:rPr>
              <a:t>+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,</a:t>
            </a:r>
            <a:r>
              <a:rPr lang="en-US" sz="280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sz="2800" baseline="30000">
                <a:solidFill>
                  <a:srgbClr val="0070C0"/>
                </a:solidFill>
                <a:latin typeface="Calibri" pitchFamily="34" charset="0"/>
              </a:rPr>
              <a:t>0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</a:rPr>
              <a:t>with long. Pol. Target </a:t>
            </a:r>
            <a:r>
              <a:rPr lang="en-US" sz="2800">
                <a:solidFill>
                  <a:srgbClr val="00B050"/>
                </a:solidFill>
                <a:latin typeface="Calibri" pitchFamily="34" charset="0"/>
              </a:rPr>
              <a:t>(eg1) </a:t>
            </a:r>
          </a:p>
          <a:p>
            <a:pPr algn="ctr"/>
            <a:r>
              <a:rPr lang="en-US" sz="2800">
                <a:latin typeface="Calibri" pitchFamily="34" charset="0"/>
              </a:rPr>
              <a:t>by H. Avakian et al. 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solidFill>
                  <a:srgbClr val="7030A0"/>
                </a:solidFill>
                <a:latin typeface="Calibri" pitchFamily="34" charset="0"/>
              </a:rPr>
              <a:t>Committee</a:t>
            </a:r>
            <a:r>
              <a:rPr lang="en-US" sz="2800">
                <a:latin typeface="Calibri" pitchFamily="34" charset="0"/>
              </a:rPr>
              <a:t> : </a:t>
            </a:r>
            <a:r>
              <a:rPr lang="en-US" sz="2800" u="sng">
                <a:latin typeface="Calibri" pitchFamily="34" charset="0"/>
              </a:rPr>
              <a:t>A. Biselli</a:t>
            </a:r>
            <a:r>
              <a:rPr lang="en-US" sz="2800">
                <a:latin typeface="Calibri" pitchFamily="34" charset="0"/>
              </a:rPr>
              <a:t>, S. Kuhn&amp; K. Hafidi</a:t>
            </a:r>
          </a:p>
          <a:p>
            <a:pPr algn="ctr"/>
            <a:endParaRPr lang="en-US" sz="2800">
              <a:latin typeface="Calibri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685800" y="5029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Calibri" pitchFamily="34" charset="0"/>
              </a:rPr>
              <a:t>*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exclusive </a:t>
            </a:r>
            <a:r>
              <a:rPr lang="en-US" sz="280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sz="2800" baseline="30000">
                <a:solidFill>
                  <a:srgbClr val="0070C0"/>
                </a:solidFill>
                <a:latin typeface="Calibri" pitchFamily="34" charset="0"/>
              </a:rPr>
              <a:t>+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2800">
                <a:solidFill>
                  <a:srgbClr val="00B050"/>
                </a:solidFill>
                <a:latin typeface="Calibri" pitchFamily="34" charset="0"/>
              </a:rPr>
              <a:t>(e1-6) </a:t>
            </a:r>
            <a:r>
              <a:rPr lang="en-US" sz="2800">
                <a:latin typeface="Calibri" pitchFamily="34" charset="0"/>
              </a:rPr>
              <a:t>by K. Park et al. 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solidFill>
                  <a:srgbClr val="7030A0"/>
                </a:solidFill>
                <a:latin typeface="Calibri" pitchFamily="34" charset="0"/>
              </a:rPr>
              <a:t>Committee</a:t>
            </a:r>
            <a:r>
              <a:rPr lang="en-US" sz="2800">
                <a:latin typeface="Calibri" pitchFamily="34" charset="0"/>
              </a:rPr>
              <a:t> : </a:t>
            </a:r>
            <a:r>
              <a:rPr lang="en-US" sz="2800" u="sng">
                <a:latin typeface="Calibri" pitchFamily="34" charset="0"/>
              </a:rPr>
              <a:t>P. Stoler</a:t>
            </a:r>
            <a:r>
              <a:rPr lang="en-US" sz="2800">
                <a:latin typeface="Calibri" pitchFamily="34" charset="0"/>
              </a:rPr>
              <a:t>, S. Procureur &amp; M. Ungaro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2590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Calibri" pitchFamily="34" charset="0"/>
              </a:rPr>
              <a:t>*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semi-inclusive </a:t>
            </a:r>
            <a:r>
              <a:rPr lang="en-US" sz="280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sz="2800" baseline="30000">
                <a:solidFill>
                  <a:srgbClr val="0070C0"/>
                </a:solidFill>
                <a:latin typeface="Calibri" pitchFamily="34" charset="0"/>
              </a:rPr>
              <a:t>0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rgbClr val="00B050"/>
                </a:solidFill>
                <a:latin typeface="Calibri" pitchFamily="34" charset="0"/>
              </a:rPr>
              <a:t>(e1-dvcs) </a:t>
            </a:r>
            <a:r>
              <a:rPr lang="en-US" sz="2800">
                <a:latin typeface="Calibri" pitchFamily="34" charset="0"/>
              </a:rPr>
              <a:t>by M. Aghasyan et al. 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solidFill>
                  <a:srgbClr val="7030A0"/>
                </a:solidFill>
                <a:latin typeface="Calibri" pitchFamily="34" charset="0"/>
              </a:rPr>
              <a:t>Committee</a:t>
            </a:r>
            <a:r>
              <a:rPr lang="en-US" sz="2800">
                <a:latin typeface="Calibri" pitchFamily="34" charset="0"/>
              </a:rPr>
              <a:t> : </a:t>
            </a:r>
            <a:r>
              <a:rPr lang="en-US" sz="2800" u="sng">
                <a:latin typeface="Calibri" pitchFamily="34" charset="0"/>
              </a:rPr>
              <a:t>K. Joo</a:t>
            </a:r>
            <a:r>
              <a:rPr lang="en-US" sz="2800">
                <a:latin typeface="Calibri" pitchFamily="34" charset="0"/>
              </a:rPr>
              <a:t>, F.-X. Girod &amp; M. Osipenko </a:t>
            </a:r>
          </a:p>
          <a:p>
            <a:pPr algn="ctr"/>
            <a:endParaRPr lang="en-US" sz="280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3581400"/>
            <a:ext cx="807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Calibri" pitchFamily="34" charset="0"/>
              </a:rPr>
              <a:t>*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Inclusive proton double-spin asymmetries </a:t>
            </a:r>
            <a:r>
              <a:rPr lang="en-US" sz="2800">
                <a:solidFill>
                  <a:srgbClr val="00B050"/>
                </a:solidFill>
                <a:latin typeface="Calibri" pitchFamily="34" charset="0"/>
              </a:rPr>
              <a:t>(eg1b) </a:t>
            </a:r>
            <a:r>
              <a:rPr lang="en-US" sz="2800">
                <a:latin typeface="Calibri" pitchFamily="34" charset="0"/>
              </a:rPr>
              <a:t>by R. Fersch et al. 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solidFill>
                  <a:srgbClr val="7030A0"/>
                </a:solidFill>
                <a:latin typeface="Calibri" pitchFamily="34" charset="0"/>
              </a:rPr>
              <a:t>Committee</a:t>
            </a:r>
            <a:r>
              <a:rPr lang="en-US" sz="2800">
                <a:latin typeface="Calibri" pitchFamily="34" charset="0"/>
              </a:rPr>
              <a:t> : </a:t>
            </a:r>
            <a:r>
              <a:rPr lang="en-US" sz="2800" u="sng">
                <a:latin typeface="Calibri" pitchFamily="34" charset="0"/>
              </a:rPr>
              <a:t>S. Niccolai</a:t>
            </a:r>
            <a:r>
              <a:rPr lang="en-US" sz="2800">
                <a:latin typeface="Calibri" pitchFamily="34" charset="0"/>
              </a:rPr>
              <a:t>, H. Avakian &amp; R. DeVita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j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349250"/>
            <a:ext cx="106934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Line 3"/>
          <p:cNvSpPr>
            <a:spLocks noChangeShapeType="1"/>
          </p:cNvSpPr>
          <p:nvPr/>
        </p:nvSpPr>
        <p:spPr bwMode="auto">
          <a:xfrm>
            <a:off x="6858000" y="6019800"/>
            <a:ext cx="533400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7391400" y="5873750"/>
            <a:ext cx="1524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Regge/Laget</a:t>
            </a:r>
            <a:endParaRPr lang="el-GR" sz="160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124200" y="106363"/>
            <a:ext cx="302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3200" baseline="-25000">
                <a:solidFill>
                  <a:srgbClr val="FF0000"/>
                </a:solidFill>
              </a:rPr>
              <a:t>L</a:t>
            </a:r>
            <a:r>
              <a:rPr lang="en-US" sz="3200">
                <a:solidFill>
                  <a:srgbClr val="FF0000"/>
                </a:solidFill>
              </a:rPr>
              <a:t> (</a:t>
            </a: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3200">
                <a:solidFill>
                  <a:srgbClr val="FF0000"/>
                </a:solidFill>
              </a:rPr>
              <a:t>*</a:t>
            </a:r>
            <a:r>
              <a:rPr lang="en-US" sz="3200" baseline="-25000">
                <a:solidFill>
                  <a:srgbClr val="FF0000"/>
                </a:solidFill>
              </a:rPr>
              <a:t>L</a:t>
            </a:r>
            <a:r>
              <a:rPr lang="en-US" sz="3200">
                <a:solidFill>
                  <a:srgbClr val="FF0000"/>
                </a:solidFill>
              </a:rPr>
              <a:t>p </a:t>
            </a:r>
            <a:r>
              <a:rPr lang="en-GB" sz="3200" b="1" i="1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sz="3200">
                <a:solidFill>
                  <a:srgbClr val="FF0000"/>
                </a:solidFill>
              </a:rPr>
              <a:t> p</a:t>
            </a: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3200" baseline="-25000">
                <a:solidFill>
                  <a:srgbClr val="FF0000"/>
                </a:solidFill>
              </a:rPr>
              <a:t>L</a:t>
            </a:r>
            <a:r>
              <a:rPr lang="en-US" sz="3200" baseline="30000">
                <a:solidFill>
                  <a:srgbClr val="FF0000"/>
                </a:solidFill>
              </a:rPr>
              <a:t>0</a:t>
            </a:r>
            <a:r>
              <a:rPr lang="en-US" sz="3200">
                <a:solidFill>
                  <a:srgbClr val="FF0000"/>
                </a:solidFill>
              </a:rPr>
              <a:t>)</a:t>
            </a:r>
            <a:endParaRPr lang="fr-FR" sz="3200">
              <a:solidFill>
                <a:srgbClr val="FF0000"/>
              </a:solidFill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638800" y="2895600"/>
            <a:ext cx="1524000" cy="2984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Pomeron</a:t>
            </a:r>
            <a:endParaRPr lang="el-GR" sz="160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876800" y="2895600"/>
            <a:ext cx="609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99"/>
                </a:solidFill>
                <a:latin typeface="Symbol" pitchFamily="18" charset="2"/>
              </a:rPr>
              <a:t>s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,f</a:t>
            </a:r>
            <a:r>
              <a:rPr lang="en-US" b="1" baseline="-25000">
                <a:solidFill>
                  <a:srgbClr val="FF3399"/>
                </a:solidFill>
                <a:latin typeface="Times New Roman" pitchFamily="18" charset="0"/>
              </a:rPr>
              <a:t>2</a:t>
            </a:r>
            <a:endParaRPr lang="el-GR" b="1" baseline="-2500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 rot="4303094">
            <a:off x="5715000" y="3519488"/>
            <a:ext cx="762000" cy="1143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57150 h 21600"/>
              <a:gd name="T4" fmla="*/ 571500 w 21600"/>
              <a:gd name="T5" fmla="*/ 114300 h 21600"/>
              <a:gd name="T6" fmla="*/ 762000 w 21600"/>
              <a:gd name="T7" fmla="*/ 57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0" name="AutoShape 9"/>
          <p:cNvSpPr>
            <a:spLocks noChangeArrowheads="1"/>
          </p:cNvSpPr>
          <p:nvPr/>
        </p:nvSpPr>
        <p:spPr bwMode="auto">
          <a:xfrm rot="5682417">
            <a:off x="5007768" y="3374232"/>
            <a:ext cx="461963" cy="114300"/>
          </a:xfrm>
          <a:custGeom>
            <a:avLst/>
            <a:gdLst>
              <a:gd name="T0" fmla="*/ 346472 w 21600"/>
              <a:gd name="T1" fmla="*/ 0 h 21600"/>
              <a:gd name="T2" fmla="*/ 0 w 21600"/>
              <a:gd name="T3" fmla="*/ 57150 h 21600"/>
              <a:gd name="T4" fmla="*/ 346472 w 21600"/>
              <a:gd name="T5" fmla="*/ 114300 h 21600"/>
              <a:gd name="T6" fmla="*/ 461963 w 21600"/>
              <a:gd name="T7" fmla="*/ 57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vgggkde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6400" y="-349250"/>
            <a:ext cx="106934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3200400" y="304800"/>
            <a:ext cx="2133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VGG GPD model</a:t>
            </a:r>
            <a:endParaRPr lang="el-GR" sz="1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2133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GK GPD model</a:t>
            </a:r>
            <a:endParaRPr lang="el-GR" sz="160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9942" name="Picture 6" descr="qandg2"/>
          <p:cNvPicPr>
            <a:picLocks noChangeAspect="1" noChangeArrowheads="1"/>
          </p:cNvPicPr>
          <p:nvPr/>
        </p:nvPicPr>
        <p:blipFill>
          <a:blip r:embed="rId3"/>
          <a:srcRect t="12457" r="55258" b="60938"/>
          <a:stretch>
            <a:fillRect/>
          </a:stretch>
        </p:blipFill>
        <p:spPr bwMode="auto">
          <a:xfrm>
            <a:off x="4876800" y="4572000"/>
            <a:ext cx="19748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qandg2"/>
          <p:cNvPicPr>
            <a:picLocks noChangeAspect="1" noChangeArrowheads="1"/>
          </p:cNvPicPr>
          <p:nvPr/>
        </p:nvPicPr>
        <p:blipFill>
          <a:blip r:embed="rId3"/>
          <a:srcRect l="45255" t="12457" b="60938"/>
          <a:stretch>
            <a:fillRect/>
          </a:stretch>
        </p:blipFill>
        <p:spPr bwMode="auto">
          <a:xfrm>
            <a:off x="6934200" y="4529138"/>
            <a:ext cx="27209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regge"/>
          <p:cNvPicPr>
            <a:picLocks noChangeAspect="1" noChangeArrowheads="1"/>
          </p:cNvPicPr>
          <p:nvPr/>
        </p:nvPicPr>
        <p:blipFill>
          <a:blip r:embed="rId2"/>
          <a:srcRect t="21545" b="61270"/>
          <a:stretch>
            <a:fillRect/>
          </a:stretch>
        </p:blipFill>
        <p:spPr bwMode="auto">
          <a:xfrm>
            <a:off x="3124200" y="2286000"/>
            <a:ext cx="7556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5289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810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>
                <a:solidFill>
                  <a:srgbClr val="6666FF"/>
                </a:solidFill>
                <a:latin typeface="Calibri" pitchFamily="34" charset="0"/>
              </a:rPr>
              <a:t>Cross section</a:t>
            </a:r>
            <a:r>
              <a:rPr lang="en-US" sz="2800" b="1">
                <a:latin typeface="Calibri" pitchFamily="34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en-US" sz="2800" b="1">
                <a:solidFill>
                  <a:srgbClr val="FF3300"/>
                </a:solidFill>
                <a:latin typeface="Calibri" pitchFamily="34" charset="0"/>
              </a:rPr>
              <a:t>(</a:t>
            </a:r>
            <a:r>
              <a:rPr lang="en-US" sz="2800" b="1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800" b="1" baseline="30000">
                <a:solidFill>
                  <a:srgbClr val="FF3300"/>
                </a:solidFill>
                <a:latin typeface="Calibri" pitchFamily="34" charset="0"/>
              </a:rPr>
              <a:t>*</a:t>
            </a:r>
            <a:r>
              <a:rPr lang="en-US" sz="2800" b="1">
                <a:solidFill>
                  <a:srgbClr val="FF3300"/>
                </a:solidFill>
                <a:latin typeface="Calibri" pitchFamily="34" charset="0"/>
              </a:rPr>
              <a:t>p </a:t>
            </a:r>
            <a:r>
              <a:rPr lang="en-GB" sz="1600" b="1" i="1">
                <a:solidFill>
                  <a:srgbClr val="FF3300"/>
                </a:solidFill>
                <a:latin typeface="Calibri" pitchFamily="34" charset="0"/>
                <a:sym typeface="Symbol" pitchFamily="18" charset="2"/>
              </a:rPr>
              <a:t></a:t>
            </a:r>
            <a:r>
              <a:rPr lang="en-US" sz="2800" b="1">
                <a:solidFill>
                  <a:srgbClr val="FF3300"/>
                </a:solidFill>
                <a:latin typeface="Calibri" pitchFamily="34" charset="0"/>
              </a:rPr>
              <a:t> p</a:t>
            </a:r>
            <a:r>
              <a:rPr lang="en-US" sz="2800" b="1">
                <a:solidFill>
                  <a:srgbClr val="FF3300"/>
                </a:solidFill>
                <a:latin typeface="Symbol" pitchFamily="18" charset="2"/>
              </a:rPr>
              <a:t>w)</a:t>
            </a:r>
            <a:r>
              <a:rPr lang="en-US" sz="2800" b="1">
                <a:latin typeface="Calibri" pitchFamily="34" charset="0"/>
              </a:rPr>
              <a:t> </a:t>
            </a:r>
            <a:endParaRPr lang="en-US" sz="2800" b="1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34000" y="1981200"/>
            <a:ext cx="1828800" cy="2362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990600" y="4191000"/>
            <a:ext cx="4572000" cy="1447800"/>
            <a:chOff x="624" y="2640"/>
            <a:chExt cx="2880" cy="912"/>
          </a:xfrm>
        </p:grpSpPr>
        <p:sp>
          <p:nvSpPr>
            <p:cNvPr id="40977" name="Text Box 7"/>
            <p:cNvSpPr txBox="1">
              <a:spLocks noChangeArrowheads="1"/>
            </p:cNvSpPr>
            <p:nvPr/>
          </p:nvSpPr>
          <p:spPr bwMode="auto">
            <a:xfrm>
              <a:off x="2256" y="2640"/>
              <a:ext cx="1248" cy="188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Laget </a:t>
              </a:r>
              <a:r>
                <a:rPr lang="en-US" b="1">
                  <a:solidFill>
                    <a:srgbClr val="FF3399"/>
                  </a:solidFill>
                  <a:latin typeface="Symbol" pitchFamily="18" charset="2"/>
                </a:rPr>
                <a:t>s</a:t>
              </a:r>
              <a:r>
                <a:rPr lang="en-US" b="1" baseline="-25000">
                  <a:solidFill>
                    <a:srgbClr val="FF3399"/>
                  </a:solidFill>
                  <a:latin typeface="Times New Roman" pitchFamily="18" charset="0"/>
                </a:rPr>
                <a:t>T</a:t>
              </a:r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+</a:t>
              </a:r>
              <a:r>
                <a:rPr lang="en-US" b="1">
                  <a:solidFill>
                    <a:srgbClr val="FF3399"/>
                  </a:solidFill>
                  <a:latin typeface="Symbol" pitchFamily="18" charset="2"/>
                </a:rPr>
                <a:t>es</a:t>
              </a:r>
              <a:r>
                <a:rPr lang="en-US" b="1" baseline="-25000">
                  <a:solidFill>
                    <a:srgbClr val="FF3399"/>
                  </a:solidFill>
                  <a:latin typeface="Times New Roman" pitchFamily="18" charset="0"/>
                </a:rPr>
                <a:t>L</a:t>
              </a:r>
              <a:endParaRPr lang="el-GR" b="1" baseline="-25000">
                <a:solidFill>
                  <a:srgbClr val="FF3399"/>
                </a:solidFill>
                <a:latin typeface="Times New Roman" pitchFamily="18" charset="0"/>
              </a:endParaRPr>
            </a:p>
          </p:txBody>
        </p:sp>
        <p:sp>
          <p:nvSpPr>
            <p:cNvPr id="40978" name="AutoShape 8"/>
            <p:cNvSpPr>
              <a:spLocks noChangeArrowheads="1"/>
            </p:cNvSpPr>
            <p:nvPr/>
          </p:nvSpPr>
          <p:spPr bwMode="auto">
            <a:xfrm rot="9320060">
              <a:off x="2016" y="2832"/>
              <a:ext cx="291" cy="72"/>
            </a:xfrm>
            <a:custGeom>
              <a:avLst/>
              <a:gdLst>
                <a:gd name="T0" fmla="*/ 218 w 21600"/>
                <a:gd name="T1" fmla="*/ 0 h 21600"/>
                <a:gd name="T2" fmla="*/ 0 w 21600"/>
                <a:gd name="T3" fmla="*/ 36 h 21600"/>
                <a:gd name="T4" fmla="*/ 218 w 21600"/>
                <a:gd name="T5" fmla="*/ 72 h 21600"/>
                <a:gd name="T6" fmla="*/ 291 w 21600"/>
                <a:gd name="T7" fmla="*/ 3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0 w 21600"/>
                <a:gd name="T13" fmla="*/ 5400 h 21600"/>
                <a:gd name="T14" fmla="*/ 1892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79" name="Text Box 9"/>
            <p:cNvSpPr txBox="1">
              <a:spLocks noChangeArrowheads="1"/>
            </p:cNvSpPr>
            <p:nvPr/>
          </p:nvSpPr>
          <p:spPr bwMode="auto">
            <a:xfrm>
              <a:off x="624" y="3364"/>
              <a:ext cx="768" cy="188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Laget </a:t>
              </a:r>
              <a:r>
                <a:rPr lang="en-US" b="1">
                  <a:solidFill>
                    <a:srgbClr val="FF3399"/>
                  </a:solidFill>
                  <a:latin typeface="Symbol" pitchFamily="18" charset="2"/>
                </a:rPr>
                <a:t>es</a:t>
              </a:r>
              <a:r>
                <a:rPr lang="en-US" b="1" baseline="-25000">
                  <a:solidFill>
                    <a:srgbClr val="FF3399"/>
                  </a:solidFill>
                  <a:latin typeface="Times New Roman" pitchFamily="18" charset="0"/>
                </a:rPr>
                <a:t>L</a:t>
              </a:r>
              <a:endParaRPr lang="el-GR" b="1" baseline="-25000">
                <a:solidFill>
                  <a:srgbClr val="FF3399"/>
                </a:solidFill>
                <a:latin typeface="Times New Roman" pitchFamily="18" charset="0"/>
              </a:endParaRPr>
            </a:p>
          </p:txBody>
        </p:sp>
        <p:sp>
          <p:nvSpPr>
            <p:cNvPr id="40980" name="AutoShape 10"/>
            <p:cNvSpPr>
              <a:spLocks noChangeArrowheads="1"/>
            </p:cNvSpPr>
            <p:nvPr/>
          </p:nvSpPr>
          <p:spPr bwMode="auto">
            <a:xfrm rot="-3465665">
              <a:off x="754" y="3230"/>
              <a:ext cx="291" cy="72"/>
            </a:xfrm>
            <a:custGeom>
              <a:avLst/>
              <a:gdLst>
                <a:gd name="T0" fmla="*/ 218 w 21600"/>
                <a:gd name="T1" fmla="*/ 0 h 21600"/>
                <a:gd name="T2" fmla="*/ 0 w 21600"/>
                <a:gd name="T3" fmla="*/ 36 h 21600"/>
                <a:gd name="T4" fmla="*/ 218 w 21600"/>
                <a:gd name="T5" fmla="*/ 72 h 21600"/>
                <a:gd name="T6" fmla="*/ 291 w 21600"/>
                <a:gd name="T7" fmla="*/ 3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0 w 21600"/>
                <a:gd name="T13" fmla="*/ 5400 h 21600"/>
                <a:gd name="T14" fmla="*/ 1892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3073400" y="5334000"/>
            <a:ext cx="2108200" cy="504825"/>
            <a:chOff x="1936" y="3360"/>
            <a:chExt cx="1040" cy="318"/>
          </a:xfrm>
        </p:grpSpPr>
        <p:sp>
          <p:nvSpPr>
            <p:cNvPr id="40975" name="AutoShape 12"/>
            <p:cNvSpPr>
              <a:spLocks noChangeArrowheads="1"/>
            </p:cNvSpPr>
            <p:nvPr/>
          </p:nvSpPr>
          <p:spPr bwMode="auto">
            <a:xfrm rot="9801431">
              <a:off x="1936" y="3456"/>
              <a:ext cx="291" cy="72"/>
            </a:xfrm>
            <a:custGeom>
              <a:avLst/>
              <a:gdLst>
                <a:gd name="T0" fmla="*/ 218 w 21600"/>
                <a:gd name="T1" fmla="*/ 0 h 21600"/>
                <a:gd name="T2" fmla="*/ 0 w 21600"/>
                <a:gd name="T3" fmla="*/ 36 h 21600"/>
                <a:gd name="T4" fmla="*/ 218 w 21600"/>
                <a:gd name="T5" fmla="*/ 72 h 21600"/>
                <a:gd name="T6" fmla="*/ 291 w 21600"/>
                <a:gd name="T7" fmla="*/ 3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0 w 21600"/>
                <a:gd name="T13" fmla="*/ 5400 h 21600"/>
                <a:gd name="T14" fmla="*/ 1892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76" name="Text Box 13"/>
            <p:cNvSpPr txBox="1">
              <a:spLocks noChangeArrowheads="1"/>
            </p:cNvSpPr>
            <p:nvPr/>
          </p:nvSpPr>
          <p:spPr bwMode="auto">
            <a:xfrm>
              <a:off x="2208" y="3360"/>
              <a:ext cx="768" cy="318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VGG </a:t>
              </a:r>
              <a:r>
                <a:rPr lang="en-US" b="1">
                  <a:solidFill>
                    <a:srgbClr val="FF3399"/>
                  </a:solidFill>
                  <a:latin typeface="Symbol" pitchFamily="18" charset="2"/>
                </a:rPr>
                <a:t>es</a:t>
              </a:r>
              <a:r>
                <a:rPr lang="en-US" b="1" baseline="-25000">
                  <a:solidFill>
                    <a:srgbClr val="FF3399"/>
                  </a:solidFill>
                  <a:latin typeface="Times New Roman" pitchFamily="18" charset="0"/>
                </a:rPr>
                <a:t>L     </a:t>
              </a:r>
            </a:p>
            <a:p>
              <a:pPr>
                <a:lnSpc>
                  <a:spcPct val="75000"/>
                </a:lnSpc>
              </a:pPr>
              <a:r>
                <a:rPr lang="en-US" b="1" baseline="-25000">
                  <a:solidFill>
                    <a:srgbClr val="FF3399"/>
                  </a:solidFill>
                  <a:latin typeface="Times New Roman" pitchFamily="18" charset="0"/>
                </a:rPr>
                <a:t>     </a:t>
              </a:r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(H&amp;E)</a:t>
              </a:r>
              <a:endParaRPr lang="el-GR" b="1">
                <a:solidFill>
                  <a:srgbClr val="FF3399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172200" y="990600"/>
            <a:ext cx="2514600" cy="7112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99"/>
                </a:solidFill>
                <a:latin typeface="Comic Sans MS" pitchFamily="66" charset="0"/>
              </a:rPr>
              <a:t>Laget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99"/>
                </a:solidFill>
                <a:latin typeface="Comic Sans MS" pitchFamily="66" charset="0"/>
              </a:rPr>
              <a:t>Regge model</a:t>
            </a:r>
          </a:p>
          <a:p>
            <a:pPr>
              <a:lnSpc>
                <a:spcPct val="75000"/>
              </a:lnSpc>
            </a:pPr>
            <a:endParaRPr lang="en-US" b="1">
              <a:solidFill>
                <a:srgbClr val="FF3399"/>
              </a:solidFill>
              <a:latin typeface="Comic Sans MS" pitchFamily="66" charset="0"/>
            </a:endParaRPr>
          </a:p>
          <a:p>
            <a:pPr>
              <a:lnSpc>
                <a:spcPct val="75000"/>
              </a:lnSpc>
            </a:pPr>
            <a:r>
              <a:rPr lang="en-US" b="1">
                <a:solidFill>
                  <a:srgbClr val="FF33CC"/>
                </a:solidFill>
                <a:latin typeface="Comic Sans MS" pitchFamily="66" charset="0"/>
              </a:rPr>
              <a:t>   for </a:t>
            </a:r>
            <a:r>
              <a:rPr lang="en-US" b="1">
                <a:solidFill>
                  <a:srgbClr val="FF33CC"/>
                </a:solidFill>
                <a:latin typeface="Symbol" pitchFamily="18" charset="2"/>
              </a:rPr>
              <a:t>g</a:t>
            </a:r>
            <a:r>
              <a:rPr lang="en-US" b="1">
                <a:solidFill>
                  <a:srgbClr val="FF33CC"/>
                </a:solidFill>
              </a:rPr>
              <a:t>*p </a:t>
            </a:r>
            <a:r>
              <a:rPr lang="en-GB" b="1" i="1">
                <a:solidFill>
                  <a:srgbClr val="FF33CC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33CC"/>
                </a:solidFill>
              </a:rPr>
              <a:t> p</a:t>
            </a:r>
            <a:r>
              <a:rPr lang="en-US" b="1">
                <a:solidFill>
                  <a:srgbClr val="FF33CC"/>
                </a:solidFill>
                <a:latin typeface="Symbol" pitchFamily="18" charset="2"/>
              </a:rPr>
              <a:t>w</a:t>
            </a:r>
            <a:endParaRPr lang="el-GR" b="1">
              <a:solidFill>
                <a:srgbClr val="FF33CC"/>
              </a:solidFill>
              <a:latin typeface="Symbol" pitchFamily="18" charset="2"/>
            </a:endParaRPr>
          </a:p>
        </p:txBody>
      </p:sp>
      <p:grpSp>
        <p:nvGrpSpPr>
          <p:cNvPr id="38927" name="Group 15"/>
          <p:cNvGrpSpPr>
            <a:grpSpLocks/>
          </p:cNvGrpSpPr>
          <p:nvPr/>
        </p:nvGrpSpPr>
        <p:grpSpPr bwMode="auto">
          <a:xfrm>
            <a:off x="5410200" y="4648200"/>
            <a:ext cx="4419600" cy="2006600"/>
            <a:chOff x="3408" y="2928"/>
            <a:chExt cx="2784" cy="1264"/>
          </a:xfrm>
        </p:grpSpPr>
        <p:sp>
          <p:nvSpPr>
            <p:cNvPr id="40969" name="Text Box 16"/>
            <p:cNvSpPr txBox="1">
              <a:spLocks noChangeArrowheads="1"/>
            </p:cNvSpPr>
            <p:nvPr/>
          </p:nvSpPr>
          <p:spPr bwMode="auto">
            <a:xfrm>
              <a:off x="3408" y="2928"/>
              <a:ext cx="2784" cy="318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>
                  <a:solidFill>
                    <a:srgbClr val="6666FF"/>
                  </a:solidFill>
                  <a:latin typeface="Comic Sans MS" pitchFamily="66" charset="0"/>
                </a:rPr>
                <a:t>Issue with GPD approach if</a:t>
              </a:r>
            </a:p>
            <a:p>
              <a:pPr>
                <a:lnSpc>
                  <a:spcPct val="75000"/>
                </a:lnSpc>
              </a:pPr>
              <a:r>
                <a:rPr lang="en-US" b="1">
                  <a:solidFill>
                    <a:srgbClr val="6666FF"/>
                  </a:solidFill>
                  <a:latin typeface="Symbol" pitchFamily="18" charset="2"/>
                </a:rPr>
                <a:t>p</a:t>
              </a:r>
              <a:r>
                <a:rPr lang="en-US" b="1" baseline="30000">
                  <a:solidFill>
                    <a:srgbClr val="6666FF"/>
                  </a:solidFill>
                  <a:latin typeface="Comic Sans MS" pitchFamily="66" charset="0"/>
                </a:rPr>
                <a:t>0</a:t>
              </a:r>
              <a:r>
                <a:rPr lang="en-US" b="1">
                  <a:solidFill>
                    <a:srgbClr val="6666FF"/>
                  </a:solidFill>
                  <a:latin typeface="Comic Sans MS" pitchFamily="66" charset="0"/>
                </a:rPr>
                <a:t> exchange dominant :</a:t>
              </a:r>
              <a:endParaRPr lang="el-GR" b="1">
                <a:solidFill>
                  <a:srgbClr val="6666FF"/>
                </a:solidFill>
                <a:latin typeface="Symbol" pitchFamily="18" charset="2"/>
              </a:endParaRPr>
            </a:p>
          </p:txBody>
        </p:sp>
        <p:sp>
          <p:nvSpPr>
            <p:cNvPr id="40970" name="Text Box 17"/>
            <p:cNvSpPr txBox="1">
              <a:spLocks noChangeArrowheads="1"/>
            </p:cNvSpPr>
            <p:nvPr/>
          </p:nvSpPr>
          <p:spPr bwMode="auto">
            <a:xfrm>
              <a:off x="4128" y="3292"/>
              <a:ext cx="624" cy="188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>
                  <a:solidFill>
                    <a:srgbClr val="00CC00"/>
                  </a:solidFill>
                  <a:latin typeface="Symbol" pitchFamily="18" charset="2"/>
                </a:rPr>
                <a:t>p</a:t>
              </a:r>
              <a:r>
                <a:rPr lang="en-US" b="1" baseline="30000">
                  <a:solidFill>
                    <a:srgbClr val="00CC00"/>
                  </a:solidFill>
                  <a:latin typeface="Comic Sans MS" pitchFamily="66" charset="0"/>
                </a:rPr>
                <a:t>0</a:t>
              </a:r>
              <a:r>
                <a:rPr lang="en-US" b="1">
                  <a:solidFill>
                    <a:srgbClr val="00CC00"/>
                  </a:solidFill>
                  <a:latin typeface="Comic Sans MS" pitchFamily="66" charset="0"/>
                </a:rPr>
                <a:t>-&gt;E</a:t>
              </a:r>
              <a:endParaRPr lang="el-GR" b="1">
                <a:solidFill>
                  <a:srgbClr val="00CC00"/>
                </a:solidFill>
                <a:latin typeface="Symbol" pitchFamily="18" charset="2"/>
              </a:endParaRPr>
            </a:p>
          </p:txBody>
        </p:sp>
        <p:sp>
          <p:nvSpPr>
            <p:cNvPr id="40971" name="Text Box 18"/>
            <p:cNvSpPr txBox="1">
              <a:spLocks noChangeArrowheads="1"/>
            </p:cNvSpPr>
            <p:nvPr/>
          </p:nvSpPr>
          <p:spPr bwMode="auto">
            <a:xfrm>
              <a:off x="3888" y="3744"/>
              <a:ext cx="1296" cy="448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>
                  <a:solidFill>
                    <a:srgbClr val="00CC00"/>
                  </a:solidFill>
                  <a:latin typeface="Comic Sans MS" pitchFamily="66" charset="0"/>
                </a:rPr>
                <a:t>E subleading in handbag for VM production</a:t>
              </a:r>
              <a:endParaRPr lang="el-GR" b="1">
                <a:solidFill>
                  <a:srgbClr val="00CC00"/>
                </a:solidFill>
                <a:latin typeface="Symbol" pitchFamily="18" charset="2"/>
              </a:endParaRPr>
            </a:p>
          </p:txBody>
        </p:sp>
        <p:sp>
          <p:nvSpPr>
            <p:cNvPr id="40972" name="Text Box 19"/>
            <p:cNvSpPr txBox="1">
              <a:spLocks noChangeArrowheads="1"/>
            </p:cNvSpPr>
            <p:nvPr/>
          </p:nvSpPr>
          <p:spPr bwMode="auto">
            <a:xfrm>
              <a:off x="4464" y="3168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CC00"/>
                  </a:solidFill>
                </a:rPr>
                <a:t>~</a:t>
              </a:r>
            </a:p>
          </p:txBody>
        </p:sp>
        <p:sp>
          <p:nvSpPr>
            <p:cNvPr id="40973" name="Text Box 20"/>
            <p:cNvSpPr txBox="1">
              <a:spLocks noChangeArrowheads="1"/>
            </p:cNvSpPr>
            <p:nvPr/>
          </p:nvSpPr>
          <p:spPr bwMode="auto">
            <a:xfrm>
              <a:off x="3888" y="3641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CC00"/>
                  </a:solidFill>
                </a:rPr>
                <a:t>~</a:t>
              </a:r>
            </a:p>
          </p:txBody>
        </p:sp>
        <p:sp>
          <p:nvSpPr>
            <p:cNvPr id="40974" name="Text Box 21"/>
            <p:cNvSpPr txBox="1">
              <a:spLocks noChangeArrowheads="1"/>
            </p:cNvSpPr>
            <p:nvPr/>
          </p:nvSpPr>
          <p:spPr bwMode="auto">
            <a:xfrm>
              <a:off x="4176" y="3465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6666FF"/>
                  </a:solidFill>
                </a:rPr>
                <a:t>while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46038"/>
            <a:ext cx="47625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609600" y="3198813"/>
            <a:ext cx="8534400" cy="6326187"/>
            <a:chOff x="384" y="2015"/>
            <a:chExt cx="5376" cy="3985"/>
          </a:xfrm>
        </p:grpSpPr>
        <p:pic>
          <p:nvPicPr>
            <p:cNvPr id="41996" name="Picture 4" descr="phi_kroll"/>
            <p:cNvPicPr>
              <a:picLocks noChangeAspect="1" noChangeArrowheads="1"/>
            </p:cNvPicPr>
            <p:nvPr/>
          </p:nvPicPr>
          <p:blipFill>
            <a:blip r:embed="rId3"/>
            <a:srcRect l="2382" t="9763"/>
            <a:stretch>
              <a:fillRect/>
            </a:stretch>
          </p:blipFill>
          <p:spPr bwMode="auto">
            <a:xfrm>
              <a:off x="2713" y="2015"/>
              <a:ext cx="3047" cy="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7" name="AutoShape 5"/>
            <p:cNvSpPr>
              <a:spLocks noChangeArrowheads="1"/>
            </p:cNvSpPr>
            <p:nvPr/>
          </p:nvSpPr>
          <p:spPr bwMode="auto">
            <a:xfrm rot="5100394">
              <a:off x="4258" y="2750"/>
              <a:ext cx="291" cy="72"/>
            </a:xfrm>
            <a:custGeom>
              <a:avLst/>
              <a:gdLst>
                <a:gd name="T0" fmla="*/ 218 w 21600"/>
                <a:gd name="T1" fmla="*/ 0 h 21600"/>
                <a:gd name="T2" fmla="*/ 0 w 21600"/>
                <a:gd name="T3" fmla="*/ 36 h 21600"/>
                <a:gd name="T4" fmla="*/ 218 w 21600"/>
                <a:gd name="T5" fmla="*/ 72 h 21600"/>
                <a:gd name="T6" fmla="*/ 291 w 21600"/>
                <a:gd name="T7" fmla="*/ 3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0 w 21600"/>
                <a:gd name="T13" fmla="*/ 5400 h 21600"/>
                <a:gd name="T14" fmla="*/ 1892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998" name="Text Box 6"/>
            <p:cNvSpPr txBox="1">
              <a:spLocks noChangeArrowheads="1"/>
            </p:cNvSpPr>
            <p:nvPr/>
          </p:nvSpPr>
          <p:spPr bwMode="auto">
            <a:xfrm>
              <a:off x="4224" y="2448"/>
              <a:ext cx="768" cy="188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GK </a:t>
              </a:r>
              <a:r>
                <a:rPr lang="en-US" b="1">
                  <a:solidFill>
                    <a:srgbClr val="FF3399"/>
                  </a:solidFill>
                  <a:latin typeface="Symbol" pitchFamily="18" charset="2"/>
                </a:rPr>
                <a:t>s</a:t>
              </a:r>
              <a:r>
                <a:rPr lang="en-US" b="1" baseline="-25000">
                  <a:solidFill>
                    <a:srgbClr val="FF3399"/>
                  </a:solidFill>
                  <a:latin typeface="Times New Roman" pitchFamily="18" charset="0"/>
                </a:rPr>
                <a:t>L</a:t>
              </a:r>
              <a:endParaRPr lang="el-GR" b="1" baseline="-25000">
                <a:solidFill>
                  <a:srgbClr val="FF3399"/>
                </a:solidFill>
                <a:latin typeface="Times New Roman" pitchFamily="18" charset="0"/>
              </a:endParaRPr>
            </a:p>
          </p:txBody>
        </p:sp>
        <p:pic>
          <p:nvPicPr>
            <p:cNvPr id="41999" name="Picture 7" descr="qandg2"/>
            <p:cNvPicPr>
              <a:picLocks noChangeAspect="1" noChangeArrowheads="1"/>
            </p:cNvPicPr>
            <p:nvPr/>
          </p:nvPicPr>
          <p:blipFill>
            <a:blip r:embed="rId4"/>
            <a:srcRect l="45255" t="12457" b="60938"/>
            <a:stretch>
              <a:fillRect/>
            </a:stretch>
          </p:blipFill>
          <p:spPr bwMode="auto">
            <a:xfrm>
              <a:off x="384" y="2688"/>
              <a:ext cx="1874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0" name="Text Box 8"/>
            <p:cNvSpPr txBox="1">
              <a:spLocks noChangeArrowheads="1"/>
            </p:cNvSpPr>
            <p:nvPr/>
          </p:nvSpPr>
          <p:spPr bwMode="auto">
            <a:xfrm>
              <a:off x="1862" y="2880"/>
              <a:ext cx="25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chemeClr val="bg2"/>
                  </a:solidFill>
                  <a:latin typeface="Symbol" pitchFamily="18" charset="2"/>
                </a:rPr>
                <a:t>f</a:t>
              </a:r>
              <a:r>
                <a:rPr lang="fr-FR" b="1" baseline="-25000">
                  <a:solidFill>
                    <a:schemeClr val="bg2"/>
                  </a:solidFill>
                </a:rPr>
                <a:t>L</a:t>
              </a:r>
            </a:p>
          </p:txBody>
        </p:sp>
      </p:grp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4419600" y="609600"/>
            <a:ext cx="6200775" cy="1905000"/>
            <a:chOff x="2784" y="384"/>
            <a:chExt cx="3906" cy="1200"/>
          </a:xfrm>
        </p:grpSpPr>
        <p:sp>
          <p:nvSpPr>
            <p:cNvPr id="41988" name="Text Box 10"/>
            <p:cNvSpPr txBox="1">
              <a:spLocks noChangeArrowheads="1"/>
            </p:cNvSpPr>
            <p:nvPr/>
          </p:nvSpPr>
          <p:spPr bwMode="auto">
            <a:xfrm>
              <a:off x="2784" y="384"/>
              <a:ext cx="1216" cy="188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Laget </a:t>
              </a:r>
              <a:r>
                <a:rPr lang="en-US" b="1">
                  <a:solidFill>
                    <a:srgbClr val="FF3399"/>
                  </a:solidFill>
                  <a:latin typeface="Symbol" pitchFamily="18" charset="2"/>
                </a:rPr>
                <a:t>s</a:t>
              </a:r>
              <a:r>
                <a:rPr lang="en-US" b="1" baseline="-25000">
                  <a:solidFill>
                    <a:srgbClr val="FF3399"/>
                  </a:solidFill>
                  <a:latin typeface="Times New Roman" pitchFamily="18" charset="0"/>
                </a:rPr>
                <a:t>T</a:t>
              </a:r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+</a:t>
              </a:r>
              <a:r>
                <a:rPr lang="en-US" b="1">
                  <a:solidFill>
                    <a:srgbClr val="FF3399"/>
                  </a:solidFill>
                  <a:latin typeface="Symbol" pitchFamily="18" charset="2"/>
                </a:rPr>
                <a:t>es</a:t>
              </a:r>
              <a:r>
                <a:rPr lang="en-US" b="1" baseline="-25000">
                  <a:solidFill>
                    <a:srgbClr val="FF3399"/>
                  </a:solidFill>
                  <a:latin typeface="Times New Roman" pitchFamily="18" charset="0"/>
                </a:rPr>
                <a:t>L</a:t>
              </a:r>
              <a:endParaRPr lang="el-GR" b="1" baseline="-25000">
                <a:solidFill>
                  <a:srgbClr val="FF3399"/>
                </a:solidFill>
                <a:latin typeface="Times New Roman" pitchFamily="18" charset="0"/>
              </a:endParaRPr>
            </a:p>
          </p:txBody>
        </p:sp>
        <p:sp>
          <p:nvSpPr>
            <p:cNvPr id="41989" name="Line 11"/>
            <p:cNvSpPr>
              <a:spLocks noChangeShapeType="1"/>
            </p:cNvSpPr>
            <p:nvPr/>
          </p:nvSpPr>
          <p:spPr bwMode="auto">
            <a:xfrm>
              <a:off x="2800" y="8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0" name="Text Box 12"/>
            <p:cNvSpPr txBox="1">
              <a:spLocks noChangeArrowheads="1"/>
            </p:cNvSpPr>
            <p:nvPr/>
          </p:nvSpPr>
          <p:spPr bwMode="auto">
            <a:xfrm>
              <a:off x="3376" y="729"/>
              <a:ext cx="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accent2"/>
                  </a:solidFill>
                </a:rPr>
                <a:t>W=2.9 GeV </a:t>
              </a:r>
            </a:p>
          </p:txBody>
        </p:sp>
        <p:sp>
          <p:nvSpPr>
            <p:cNvPr id="41991" name="Line 13"/>
            <p:cNvSpPr>
              <a:spLocks noChangeShapeType="1"/>
            </p:cNvSpPr>
            <p:nvPr/>
          </p:nvSpPr>
          <p:spPr bwMode="auto">
            <a:xfrm>
              <a:off x="2800" y="1104"/>
              <a:ext cx="480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2" name="Text Box 14"/>
            <p:cNvSpPr txBox="1">
              <a:spLocks noChangeArrowheads="1"/>
            </p:cNvSpPr>
            <p:nvPr/>
          </p:nvSpPr>
          <p:spPr bwMode="auto">
            <a:xfrm>
              <a:off x="3376" y="969"/>
              <a:ext cx="9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66FFFF"/>
                  </a:solidFill>
                </a:rPr>
                <a:t>W=2.45 GeV </a:t>
              </a:r>
            </a:p>
          </p:txBody>
        </p:sp>
        <p:sp>
          <p:nvSpPr>
            <p:cNvPr id="41993" name="Line 15"/>
            <p:cNvSpPr>
              <a:spLocks noChangeShapeType="1"/>
            </p:cNvSpPr>
            <p:nvPr/>
          </p:nvSpPr>
          <p:spPr bwMode="auto">
            <a:xfrm>
              <a:off x="2800" y="1392"/>
              <a:ext cx="480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4" name="Text Box 16"/>
            <p:cNvSpPr txBox="1">
              <a:spLocks noChangeArrowheads="1"/>
            </p:cNvSpPr>
            <p:nvPr/>
          </p:nvSpPr>
          <p:spPr bwMode="auto">
            <a:xfrm>
              <a:off x="3376" y="1257"/>
              <a:ext cx="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CC00"/>
                  </a:solidFill>
                </a:rPr>
                <a:t>W=2.1 GeV </a:t>
              </a:r>
            </a:p>
          </p:txBody>
        </p:sp>
        <p:pic>
          <p:nvPicPr>
            <p:cNvPr id="41995" name="Picture 17" descr="tregge"/>
            <p:cNvPicPr>
              <a:picLocks noChangeAspect="1" noChangeArrowheads="1"/>
            </p:cNvPicPr>
            <p:nvPr/>
          </p:nvPicPr>
          <p:blipFill>
            <a:blip r:embed="rId5"/>
            <a:srcRect l="55255" t="21545" b="61270"/>
            <a:stretch>
              <a:fillRect/>
            </a:stretch>
          </p:blipFill>
          <p:spPr bwMode="auto">
            <a:xfrm>
              <a:off x="4560" y="426"/>
              <a:ext cx="2130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v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49250"/>
            <a:ext cx="106934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Oval 3"/>
          <p:cNvSpPr>
            <a:spLocks noChangeArrowheads="1"/>
          </p:cNvSpPr>
          <p:nvPr/>
        </p:nvSpPr>
        <p:spPr bwMode="auto">
          <a:xfrm>
            <a:off x="7524750" y="5373688"/>
            <a:ext cx="71438" cy="71437"/>
          </a:xfrm>
          <a:prstGeom prst="ellipse">
            <a:avLst/>
          </a:prstGeom>
          <a:solidFill>
            <a:srgbClr val="F91C1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1" name="Oval 4"/>
          <p:cNvSpPr>
            <a:spLocks noChangeArrowheads="1"/>
          </p:cNvSpPr>
          <p:nvPr/>
        </p:nvSpPr>
        <p:spPr bwMode="auto">
          <a:xfrm>
            <a:off x="7524750" y="594995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600">
              <a:solidFill>
                <a:srgbClr val="33CC33"/>
              </a:solidFill>
            </a:endParaRPr>
          </a:p>
        </p:txBody>
      </p:sp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7524750" y="5662613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600">
              <a:solidFill>
                <a:schemeClr val="accent2"/>
              </a:solidFill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7740650" y="518001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91C17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7740650" y="5516563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7740650" y="5805488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33CC33"/>
                </a:solidFill>
                <a:latin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Exclusive electroproduction of the 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3600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Arial Unicode MS" pitchFamily="34" charset="-128"/>
                <a:cs typeface="Arial Unicode MS" pitchFamily="34" charset="-128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on the proton at CLAS</a:t>
            </a:r>
            <a:r>
              <a:rPr lang="en-US" sz="28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Arial Unicode MS" pitchFamily="34" charset="-128"/>
                <a:cs typeface="Arial Unicode MS" pitchFamily="34" charset="-128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sz="24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  <a:p>
            <a:pPr eaLnBrk="1" hangingPunct="1">
              <a:buClr>
                <a:srgbClr val="0000FF"/>
              </a:buClr>
              <a:buFont typeface="Arial" charset="0"/>
              <a:buNone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Text Box 40"/>
          <p:cNvSpPr txBox="1">
            <a:spLocks noChangeArrowheads="1"/>
          </p:cNvSpPr>
          <p:nvPr/>
        </p:nvSpPr>
        <p:spPr bwMode="auto">
          <a:xfrm>
            <a:off x="3492500" y="263683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AHMED  FRADI</a:t>
            </a:r>
          </a:p>
        </p:txBody>
      </p:sp>
      <p:sp>
        <p:nvSpPr>
          <p:cNvPr id="44036" name="Text Box 41"/>
          <p:cNvSpPr txBox="1">
            <a:spLocks noChangeArrowheads="1"/>
          </p:cNvSpPr>
          <p:nvPr/>
        </p:nvSpPr>
        <p:spPr bwMode="auto">
          <a:xfrm>
            <a:off x="2916238" y="48688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CLAS  Collaboration meeting</a:t>
            </a:r>
          </a:p>
        </p:txBody>
      </p:sp>
      <p:sp>
        <p:nvSpPr>
          <p:cNvPr id="44037" name="Text Box 42"/>
          <p:cNvSpPr txBox="1">
            <a:spLocks noChangeArrowheads="1"/>
          </p:cNvSpPr>
          <p:nvPr/>
        </p:nvSpPr>
        <p:spPr bwMode="auto">
          <a:xfrm>
            <a:off x="611188" y="1628775"/>
            <a:ext cx="7848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e</a:t>
            </a:r>
            <a:r>
              <a:rPr lang="en-US" sz="1600"/>
              <a:t>(5.75 GeV)</a:t>
            </a:r>
            <a:r>
              <a:rPr lang="en-US" sz="2800"/>
              <a:t> p</a:t>
            </a:r>
            <a:r>
              <a:rPr lang="en-GB" sz="2800" i="1">
                <a:latin typeface="Bookman Old Style" pitchFamily="18" charset="0"/>
                <a:sym typeface="Symbol" pitchFamily="18" charset="2"/>
              </a:rPr>
              <a:t>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/>
              <a:t>e n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>
                <a:latin typeface="Symbol" pitchFamily="18" charset="2"/>
              </a:rPr>
              <a:t>r</a:t>
            </a:r>
            <a:r>
              <a:rPr lang="en-US" sz="2800" baseline="30000">
                <a:latin typeface="Symbol" pitchFamily="18" charset="2"/>
              </a:rPr>
              <a:t>+</a:t>
            </a:r>
            <a:r>
              <a:rPr lang="en-US" sz="2800">
                <a:latin typeface="Symbol" pitchFamily="18" charset="2"/>
              </a:rPr>
              <a:t> </a:t>
            </a:r>
            <a:r>
              <a:rPr lang="en-GB" sz="2800" i="1">
                <a:sym typeface="Symbol" pitchFamily="18" charset="2"/>
              </a:rPr>
              <a:t></a:t>
            </a:r>
            <a:r>
              <a:rPr lang="en-US" sz="2800"/>
              <a:t> </a:t>
            </a:r>
            <a:r>
              <a:rPr lang="en-GB" sz="2800">
                <a:sym typeface="Symbol" pitchFamily="18" charset="2"/>
              </a:rPr>
              <a:t>e’ n</a:t>
            </a:r>
            <a:r>
              <a:rPr lang="en-GB" sz="2800" i="1">
                <a:sym typeface="Symbol" pitchFamily="18" charset="2"/>
              </a:rPr>
              <a:t> </a:t>
            </a:r>
            <a:r>
              <a:rPr lang="en-US" sz="2800">
                <a:latin typeface="Symbol" pitchFamily="18" charset="2"/>
              </a:rPr>
              <a:t>p</a:t>
            </a:r>
            <a:r>
              <a:rPr lang="en-US" sz="2800" baseline="30000">
                <a:latin typeface="Times New Roman" pitchFamily="18" charset="0"/>
              </a:rPr>
              <a:t>+</a:t>
            </a:r>
            <a:r>
              <a:rPr lang="en-US" sz="2800">
                <a:latin typeface="Symbol" pitchFamily="18" charset="2"/>
              </a:rPr>
              <a:t>p</a:t>
            </a:r>
            <a:r>
              <a:rPr lang="en-US" sz="2800" baseline="30000">
                <a:latin typeface="Times New Roman" pitchFamily="18" charset="0"/>
              </a:rPr>
              <a:t>0</a:t>
            </a:r>
            <a:endParaRPr lang="en-US" sz="2800">
              <a:latin typeface="Symbol" pitchFamily="18" charset="2"/>
            </a:endParaRPr>
          </a:p>
          <a:p>
            <a:pPr>
              <a:spcBef>
                <a:spcPct val="50000"/>
              </a:spcBef>
            </a:pPr>
            <a:endParaRPr lang="fr-FR" sz="2800" i="1"/>
          </a:p>
        </p:txBody>
      </p:sp>
      <p:sp>
        <p:nvSpPr>
          <p:cNvPr id="44038" name="Rectangle 45"/>
          <p:cNvSpPr>
            <a:spLocks noChangeArrowheads="1"/>
          </p:cNvSpPr>
          <p:nvPr/>
        </p:nvSpPr>
        <p:spPr bwMode="auto">
          <a:xfrm>
            <a:off x="1979613" y="3573463"/>
            <a:ext cx="498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Institut de Physique Nucléaire d’Orsay (France)</a:t>
            </a:r>
          </a:p>
        </p:txBody>
      </p:sp>
      <p:sp>
        <p:nvSpPr>
          <p:cNvPr id="44039" name="Text Box 41"/>
          <p:cNvSpPr txBox="1">
            <a:spLocks noChangeArrowheads="1"/>
          </p:cNvSpPr>
          <p:nvPr/>
        </p:nvSpPr>
        <p:spPr bwMode="auto">
          <a:xfrm>
            <a:off x="2928938" y="52863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Genoa, 27/02/2009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4124325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endParaRPr lang="fr-FR" sz="3600" b="1">
              <a:solidFill>
                <a:schemeClr val="tx2"/>
              </a:solidFill>
              <a:latin typeface="Times"/>
            </a:endParaRPr>
          </a:p>
        </p:txBody>
      </p:sp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179388" y="1557338"/>
            <a:ext cx="4206875" cy="3455987"/>
            <a:chOff x="113" y="981"/>
            <a:chExt cx="2650" cy="2676"/>
          </a:xfrm>
        </p:grpSpPr>
        <p:grpSp>
          <p:nvGrpSpPr>
            <p:cNvPr id="46093" name="Group 4"/>
            <p:cNvGrpSpPr>
              <a:grpSpLocks/>
            </p:cNvGrpSpPr>
            <p:nvPr/>
          </p:nvGrpSpPr>
          <p:grpSpPr bwMode="auto">
            <a:xfrm>
              <a:off x="113" y="981"/>
              <a:ext cx="2631" cy="2676"/>
              <a:chOff x="249" y="890"/>
              <a:chExt cx="2903" cy="2903"/>
            </a:xfrm>
          </p:grpSpPr>
          <p:pic>
            <p:nvPicPr>
              <p:cNvPr id="46097" name="Picture 5" descr="rho_gsim_view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9" y="890"/>
                <a:ext cx="2903" cy="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98" name="Rectangle 6"/>
              <p:cNvSpPr>
                <a:spLocks noChangeArrowheads="1"/>
              </p:cNvSpPr>
              <p:nvPr/>
            </p:nvSpPr>
            <p:spPr bwMode="auto">
              <a:xfrm>
                <a:off x="1655" y="1343"/>
                <a:ext cx="362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sz="2800" b="1" baseline="30000">
                    <a:solidFill>
                      <a:srgbClr val="FF0000"/>
                    </a:solidFill>
                  </a:rPr>
                  <a:t>+</a:t>
                </a:r>
                <a:endParaRPr lang="fr-FR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6099" name="Rectangle 7"/>
              <p:cNvSpPr>
                <a:spLocks noChangeArrowheads="1"/>
              </p:cNvSpPr>
              <p:nvPr/>
            </p:nvSpPr>
            <p:spPr bwMode="auto">
              <a:xfrm>
                <a:off x="2426" y="1887"/>
                <a:ext cx="266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</a:rPr>
                  <a:t>e</a:t>
                </a:r>
                <a:endParaRPr lang="fr-FR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6100" name="Rectangle 8"/>
              <p:cNvSpPr>
                <a:spLocks noChangeArrowheads="1"/>
              </p:cNvSpPr>
              <p:nvPr/>
            </p:nvSpPr>
            <p:spPr bwMode="auto">
              <a:xfrm>
                <a:off x="2381" y="2614"/>
                <a:ext cx="485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008000"/>
                    </a:solidFill>
                    <a:latin typeface="Symbol" pitchFamily="18" charset="2"/>
                  </a:rPr>
                  <a:t>(p</a:t>
                </a:r>
                <a:r>
                  <a:rPr lang="en-US" sz="2800" b="1" baseline="30000">
                    <a:solidFill>
                      <a:srgbClr val="008000"/>
                    </a:solidFill>
                  </a:rPr>
                  <a:t>-</a:t>
                </a:r>
                <a:r>
                  <a:rPr lang="en-US" sz="2800" b="1">
                    <a:solidFill>
                      <a:srgbClr val="008000"/>
                    </a:solidFill>
                  </a:rPr>
                  <a:t>)</a:t>
                </a:r>
                <a:endParaRPr lang="fr-FR" sz="28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46101" name="Rectangle 9"/>
              <p:cNvSpPr>
                <a:spLocks noChangeArrowheads="1"/>
              </p:cNvSpPr>
              <p:nvPr/>
            </p:nvSpPr>
            <p:spPr bwMode="auto">
              <a:xfrm>
                <a:off x="2109" y="3204"/>
                <a:ext cx="513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008000"/>
                    </a:solidFill>
                  </a:rPr>
                  <a:t>(p)</a:t>
                </a:r>
                <a:r>
                  <a:rPr lang="en-US" sz="2800" b="1">
                    <a:solidFill>
                      <a:srgbClr val="FF0000"/>
                    </a:solidFill>
                  </a:rPr>
                  <a:t> </a:t>
                </a:r>
                <a:endParaRPr lang="fr-FR" sz="2800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6102" name="Group 10"/>
              <p:cNvGrpSpPr>
                <a:grpSpLocks/>
              </p:cNvGrpSpPr>
              <p:nvPr/>
            </p:nvGrpSpPr>
            <p:grpSpPr bwMode="auto">
              <a:xfrm>
                <a:off x="1701" y="1979"/>
                <a:ext cx="1404" cy="384"/>
                <a:chOff x="2975" y="1008"/>
                <a:chExt cx="2534" cy="467"/>
              </a:xfrm>
            </p:grpSpPr>
            <p:sp>
              <p:nvSpPr>
                <p:cNvPr id="46103" name="Freeform 11"/>
                <p:cNvSpPr>
                  <a:spLocks/>
                </p:cNvSpPr>
                <p:nvPr/>
              </p:nvSpPr>
              <p:spPr bwMode="auto">
                <a:xfrm rot="-211841">
                  <a:off x="2975" y="1401"/>
                  <a:ext cx="2304" cy="48"/>
                </a:xfrm>
                <a:custGeom>
                  <a:avLst/>
                  <a:gdLst>
                    <a:gd name="T0" fmla="*/ 0 w 1968"/>
                    <a:gd name="T1" fmla="*/ 0 h 400"/>
                    <a:gd name="T2" fmla="*/ 739 w 1968"/>
                    <a:gd name="T3" fmla="*/ 0 h 400"/>
                    <a:gd name="T4" fmla="*/ 949 w 1968"/>
                    <a:gd name="T5" fmla="*/ 0 h 400"/>
                    <a:gd name="T6" fmla="*/ 1163 w 1968"/>
                    <a:gd name="T7" fmla="*/ 0 h 400"/>
                    <a:gd name="T8" fmla="*/ 1373 w 1968"/>
                    <a:gd name="T9" fmla="*/ 0 h 400"/>
                    <a:gd name="T10" fmla="*/ 1584 w 1968"/>
                    <a:gd name="T11" fmla="*/ 0 h 400"/>
                    <a:gd name="T12" fmla="*/ 1794 w 1968"/>
                    <a:gd name="T13" fmla="*/ 0 h 400"/>
                    <a:gd name="T14" fmla="*/ 2005 w 1968"/>
                    <a:gd name="T15" fmla="*/ 0 h 400"/>
                    <a:gd name="T16" fmla="*/ 2112 w 1968"/>
                    <a:gd name="T17" fmla="*/ 0 h 400"/>
                    <a:gd name="T18" fmla="*/ 2322 w 1968"/>
                    <a:gd name="T19" fmla="*/ 0 h 400"/>
                    <a:gd name="T20" fmla="*/ 2427 w 1968"/>
                    <a:gd name="T21" fmla="*/ 0 h 400"/>
                    <a:gd name="T22" fmla="*/ 2640 w 1968"/>
                    <a:gd name="T23" fmla="*/ 0 h 400"/>
                    <a:gd name="T24" fmla="*/ 2850 w 1968"/>
                    <a:gd name="T25" fmla="*/ 0 h 400"/>
                    <a:gd name="T26" fmla="*/ 3061 w 1968"/>
                    <a:gd name="T27" fmla="*/ 0 h 400"/>
                    <a:gd name="T28" fmla="*/ 3272 w 1968"/>
                    <a:gd name="T29" fmla="*/ 0 h 400"/>
                    <a:gd name="T30" fmla="*/ 3484 w 1968"/>
                    <a:gd name="T31" fmla="*/ 0 h 400"/>
                    <a:gd name="T32" fmla="*/ 3695 w 1968"/>
                    <a:gd name="T33" fmla="*/ 0 h 400"/>
                    <a:gd name="T34" fmla="*/ 3907 w 1968"/>
                    <a:gd name="T35" fmla="*/ 0 h 400"/>
                    <a:gd name="T36" fmla="*/ 4117 w 1968"/>
                    <a:gd name="T37" fmla="*/ 0 h 400"/>
                    <a:gd name="T38" fmla="*/ 4327 w 1968"/>
                    <a:gd name="T39" fmla="*/ 0 h 4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968"/>
                    <a:gd name="T61" fmla="*/ 0 h 400"/>
                    <a:gd name="T62" fmla="*/ 1968 w 1968"/>
                    <a:gd name="T63" fmla="*/ 400 h 40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968" h="400">
                      <a:moveTo>
                        <a:pt x="0" y="112"/>
                      </a:moveTo>
                      <a:cubicBezTo>
                        <a:pt x="132" y="92"/>
                        <a:pt x="264" y="72"/>
                        <a:pt x="336" y="112"/>
                      </a:cubicBezTo>
                      <a:cubicBezTo>
                        <a:pt x="408" y="152"/>
                        <a:pt x="400" y="368"/>
                        <a:pt x="432" y="352"/>
                      </a:cubicBezTo>
                      <a:cubicBezTo>
                        <a:pt x="464" y="336"/>
                        <a:pt x="496" y="8"/>
                        <a:pt x="528" y="16"/>
                      </a:cubicBezTo>
                      <a:cubicBezTo>
                        <a:pt x="560" y="24"/>
                        <a:pt x="592" y="400"/>
                        <a:pt x="624" y="400"/>
                      </a:cubicBezTo>
                      <a:cubicBezTo>
                        <a:pt x="656" y="400"/>
                        <a:pt x="688" y="24"/>
                        <a:pt x="720" y="16"/>
                      </a:cubicBezTo>
                      <a:cubicBezTo>
                        <a:pt x="752" y="8"/>
                        <a:pt x="784" y="352"/>
                        <a:pt x="816" y="352"/>
                      </a:cubicBezTo>
                      <a:cubicBezTo>
                        <a:pt x="848" y="352"/>
                        <a:pt x="888" y="16"/>
                        <a:pt x="912" y="16"/>
                      </a:cubicBezTo>
                      <a:cubicBezTo>
                        <a:pt x="936" y="16"/>
                        <a:pt x="936" y="344"/>
                        <a:pt x="960" y="352"/>
                      </a:cubicBezTo>
                      <a:cubicBezTo>
                        <a:pt x="984" y="360"/>
                        <a:pt x="1032" y="64"/>
                        <a:pt x="1056" y="64"/>
                      </a:cubicBezTo>
                      <a:cubicBezTo>
                        <a:pt x="1080" y="64"/>
                        <a:pt x="1080" y="360"/>
                        <a:pt x="1104" y="352"/>
                      </a:cubicBezTo>
                      <a:cubicBezTo>
                        <a:pt x="1128" y="344"/>
                        <a:pt x="1168" y="16"/>
                        <a:pt x="1200" y="16"/>
                      </a:cubicBezTo>
                      <a:cubicBezTo>
                        <a:pt x="1232" y="16"/>
                        <a:pt x="1264" y="352"/>
                        <a:pt x="1296" y="352"/>
                      </a:cubicBezTo>
                      <a:cubicBezTo>
                        <a:pt x="1328" y="352"/>
                        <a:pt x="1360" y="16"/>
                        <a:pt x="1392" y="16"/>
                      </a:cubicBezTo>
                      <a:cubicBezTo>
                        <a:pt x="1424" y="16"/>
                        <a:pt x="1456" y="352"/>
                        <a:pt x="1488" y="352"/>
                      </a:cubicBezTo>
                      <a:cubicBezTo>
                        <a:pt x="1520" y="352"/>
                        <a:pt x="1552" y="24"/>
                        <a:pt x="1584" y="16"/>
                      </a:cubicBezTo>
                      <a:cubicBezTo>
                        <a:pt x="1616" y="8"/>
                        <a:pt x="1648" y="304"/>
                        <a:pt x="1680" y="304"/>
                      </a:cubicBezTo>
                      <a:cubicBezTo>
                        <a:pt x="1712" y="304"/>
                        <a:pt x="1744" y="0"/>
                        <a:pt x="1776" y="16"/>
                      </a:cubicBezTo>
                      <a:cubicBezTo>
                        <a:pt x="1808" y="32"/>
                        <a:pt x="1840" y="400"/>
                        <a:pt x="1872" y="400"/>
                      </a:cubicBezTo>
                      <a:cubicBezTo>
                        <a:pt x="1904" y="400"/>
                        <a:pt x="1952" y="72"/>
                        <a:pt x="1968" y="16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2400">
                    <a:latin typeface="Verdana" pitchFamily="34" charset="0"/>
                  </a:endParaRPr>
                </a:p>
              </p:txBody>
            </p:sp>
            <p:sp>
              <p:nvSpPr>
                <p:cNvPr id="46104" name="Rectangle 12"/>
                <p:cNvSpPr>
                  <a:spLocks noChangeArrowheads="1"/>
                </p:cNvSpPr>
                <p:nvPr/>
              </p:nvSpPr>
              <p:spPr bwMode="auto">
                <a:xfrm>
                  <a:off x="5121" y="1008"/>
                  <a:ext cx="388" cy="46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2400" b="1">
                      <a:solidFill>
                        <a:srgbClr val="FF0000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</p:grpSp>
        </p:grpSp>
        <p:grpSp>
          <p:nvGrpSpPr>
            <p:cNvPr id="46094" name="Group 13"/>
            <p:cNvGrpSpPr>
              <a:grpSpLocks/>
            </p:cNvGrpSpPr>
            <p:nvPr/>
          </p:nvGrpSpPr>
          <p:grpSpPr bwMode="auto">
            <a:xfrm rot="363707">
              <a:off x="1428" y="2022"/>
              <a:ext cx="1335" cy="356"/>
              <a:chOff x="2975" y="999"/>
              <a:chExt cx="2514" cy="470"/>
            </a:xfrm>
          </p:grpSpPr>
          <p:sp>
            <p:nvSpPr>
              <p:cNvPr id="46095" name="Freeform 14"/>
              <p:cNvSpPr>
                <a:spLocks/>
              </p:cNvSpPr>
              <p:nvPr/>
            </p:nvSpPr>
            <p:spPr bwMode="auto">
              <a:xfrm rot="-211841">
                <a:off x="2975" y="1401"/>
                <a:ext cx="2304" cy="48"/>
              </a:xfrm>
              <a:custGeom>
                <a:avLst/>
                <a:gdLst>
                  <a:gd name="T0" fmla="*/ 0 w 1968"/>
                  <a:gd name="T1" fmla="*/ 0 h 400"/>
                  <a:gd name="T2" fmla="*/ 739 w 1968"/>
                  <a:gd name="T3" fmla="*/ 0 h 400"/>
                  <a:gd name="T4" fmla="*/ 949 w 1968"/>
                  <a:gd name="T5" fmla="*/ 0 h 400"/>
                  <a:gd name="T6" fmla="*/ 1163 w 1968"/>
                  <a:gd name="T7" fmla="*/ 0 h 400"/>
                  <a:gd name="T8" fmla="*/ 1373 w 1968"/>
                  <a:gd name="T9" fmla="*/ 0 h 400"/>
                  <a:gd name="T10" fmla="*/ 1584 w 1968"/>
                  <a:gd name="T11" fmla="*/ 0 h 400"/>
                  <a:gd name="T12" fmla="*/ 1794 w 1968"/>
                  <a:gd name="T13" fmla="*/ 0 h 400"/>
                  <a:gd name="T14" fmla="*/ 2005 w 1968"/>
                  <a:gd name="T15" fmla="*/ 0 h 400"/>
                  <a:gd name="T16" fmla="*/ 2112 w 1968"/>
                  <a:gd name="T17" fmla="*/ 0 h 400"/>
                  <a:gd name="T18" fmla="*/ 2322 w 1968"/>
                  <a:gd name="T19" fmla="*/ 0 h 400"/>
                  <a:gd name="T20" fmla="*/ 2427 w 1968"/>
                  <a:gd name="T21" fmla="*/ 0 h 400"/>
                  <a:gd name="T22" fmla="*/ 2640 w 1968"/>
                  <a:gd name="T23" fmla="*/ 0 h 400"/>
                  <a:gd name="T24" fmla="*/ 2850 w 1968"/>
                  <a:gd name="T25" fmla="*/ 0 h 400"/>
                  <a:gd name="T26" fmla="*/ 3061 w 1968"/>
                  <a:gd name="T27" fmla="*/ 0 h 400"/>
                  <a:gd name="T28" fmla="*/ 3272 w 1968"/>
                  <a:gd name="T29" fmla="*/ 0 h 400"/>
                  <a:gd name="T30" fmla="*/ 3484 w 1968"/>
                  <a:gd name="T31" fmla="*/ 0 h 400"/>
                  <a:gd name="T32" fmla="*/ 3695 w 1968"/>
                  <a:gd name="T33" fmla="*/ 0 h 400"/>
                  <a:gd name="T34" fmla="*/ 3907 w 1968"/>
                  <a:gd name="T35" fmla="*/ 0 h 400"/>
                  <a:gd name="T36" fmla="*/ 4117 w 1968"/>
                  <a:gd name="T37" fmla="*/ 0 h 400"/>
                  <a:gd name="T38" fmla="*/ 4327 w 1968"/>
                  <a:gd name="T39" fmla="*/ 0 h 4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68"/>
                  <a:gd name="T61" fmla="*/ 0 h 400"/>
                  <a:gd name="T62" fmla="*/ 1968 w 1968"/>
                  <a:gd name="T63" fmla="*/ 400 h 4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68" h="400">
                    <a:moveTo>
                      <a:pt x="0" y="112"/>
                    </a:moveTo>
                    <a:cubicBezTo>
                      <a:pt x="132" y="92"/>
                      <a:pt x="264" y="72"/>
                      <a:pt x="336" y="112"/>
                    </a:cubicBezTo>
                    <a:cubicBezTo>
                      <a:pt x="408" y="152"/>
                      <a:pt x="400" y="368"/>
                      <a:pt x="432" y="352"/>
                    </a:cubicBezTo>
                    <a:cubicBezTo>
                      <a:pt x="464" y="336"/>
                      <a:pt x="496" y="8"/>
                      <a:pt x="528" y="16"/>
                    </a:cubicBezTo>
                    <a:cubicBezTo>
                      <a:pt x="560" y="24"/>
                      <a:pt x="592" y="400"/>
                      <a:pt x="624" y="400"/>
                    </a:cubicBezTo>
                    <a:cubicBezTo>
                      <a:pt x="656" y="400"/>
                      <a:pt x="688" y="24"/>
                      <a:pt x="720" y="16"/>
                    </a:cubicBezTo>
                    <a:cubicBezTo>
                      <a:pt x="752" y="8"/>
                      <a:pt x="784" y="352"/>
                      <a:pt x="816" y="352"/>
                    </a:cubicBezTo>
                    <a:cubicBezTo>
                      <a:pt x="848" y="352"/>
                      <a:pt x="888" y="16"/>
                      <a:pt x="912" y="16"/>
                    </a:cubicBezTo>
                    <a:cubicBezTo>
                      <a:pt x="936" y="16"/>
                      <a:pt x="936" y="344"/>
                      <a:pt x="960" y="352"/>
                    </a:cubicBezTo>
                    <a:cubicBezTo>
                      <a:pt x="984" y="360"/>
                      <a:pt x="1032" y="64"/>
                      <a:pt x="1056" y="64"/>
                    </a:cubicBezTo>
                    <a:cubicBezTo>
                      <a:pt x="1080" y="64"/>
                      <a:pt x="1080" y="360"/>
                      <a:pt x="1104" y="352"/>
                    </a:cubicBezTo>
                    <a:cubicBezTo>
                      <a:pt x="1128" y="344"/>
                      <a:pt x="1168" y="16"/>
                      <a:pt x="1200" y="16"/>
                    </a:cubicBezTo>
                    <a:cubicBezTo>
                      <a:pt x="1232" y="16"/>
                      <a:pt x="1264" y="352"/>
                      <a:pt x="1296" y="352"/>
                    </a:cubicBezTo>
                    <a:cubicBezTo>
                      <a:pt x="1328" y="352"/>
                      <a:pt x="1360" y="16"/>
                      <a:pt x="1392" y="16"/>
                    </a:cubicBezTo>
                    <a:cubicBezTo>
                      <a:pt x="1424" y="16"/>
                      <a:pt x="1456" y="352"/>
                      <a:pt x="1488" y="352"/>
                    </a:cubicBezTo>
                    <a:cubicBezTo>
                      <a:pt x="1520" y="352"/>
                      <a:pt x="1552" y="24"/>
                      <a:pt x="1584" y="16"/>
                    </a:cubicBezTo>
                    <a:cubicBezTo>
                      <a:pt x="1616" y="8"/>
                      <a:pt x="1648" y="304"/>
                      <a:pt x="1680" y="304"/>
                    </a:cubicBezTo>
                    <a:cubicBezTo>
                      <a:pt x="1712" y="304"/>
                      <a:pt x="1744" y="0"/>
                      <a:pt x="1776" y="16"/>
                    </a:cubicBezTo>
                    <a:cubicBezTo>
                      <a:pt x="1808" y="32"/>
                      <a:pt x="1840" y="400"/>
                      <a:pt x="1872" y="400"/>
                    </a:cubicBezTo>
                    <a:cubicBezTo>
                      <a:pt x="1904" y="400"/>
                      <a:pt x="1952" y="72"/>
                      <a:pt x="1968" y="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2400">
                  <a:latin typeface="Verdana" pitchFamily="34" charset="0"/>
                </a:endParaRPr>
              </a:p>
            </p:txBody>
          </p:sp>
          <p:sp>
            <p:nvSpPr>
              <p:cNvPr id="46096" name="Rectangle 15"/>
              <p:cNvSpPr>
                <a:spLocks noChangeArrowheads="1"/>
              </p:cNvSpPr>
              <p:nvPr/>
            </p:nvSpPr>
            <p:spPr bwMode="auto">
              <a:xfrm>
                <a:off x="5122" y="999"/>
                <a:ext cx="367" cy="47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</a:p>
            </p:txBody>
          </p:sp>
        </p:grpSp>
      </p:grpSp>
      <p:sp>
        <p:nvSpPr>
          <p:cNvPr id="46083" name="Rectangle 16"/>
          <p:cNvSpPr>
            <a:spLocks noChangeArrowheads="1"/>
          </p:cNvSpPr>
          <p:nvPr/>
        </p:nvSpPr>
        <p:spPr bwMode="auto">
          <a:xfrm>
            <a:off x="955675" y="5157788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fr-FR" sz="2400">
                <a:latin typeface="Times"/>
              </a:rPr>
              <a:t>An </a:t>
            </a:r>
            <a:r>
              <a:rPr lang="en-US" sz="2400">
                <a:latin typeface="Times"/>
              </a:rPr>
              <a:t>event</a:t>
            </a:r>
            <a:r>
              <a:rPr lang="fr-FR" sz="2400">
                <a:latin typeface="Times"/>
              </a:rPr>
              <a:t> in CLAS</a:t>
            </a:r>
          </a:p>
        </p:txBody>
      </p:sp>
      <p:sp>
        <p:nvSpPr>
          <p:cNvPr id="46084" name="Text Box 17"/>
          <p:cNvSpPr txBox="1">
            <a:spLocks noChangeArrowheads="1"/>
          </p:cNvSpPr>
          <p:nvPr/>
        </p:nvSpPr>
        <p:spPr bwMode="auto">
          <a:xfrm>
            <a:off x="-828675" y="6921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Times"/>
              </a:rPr>
              <a:t>e p</a:t>
            </a:r>
            <a:r>
              <a:rPr lang="en-GB" sz="2400" b="1" i="1">
                <a:solidFill>
                  <a:schemeClr val="accent1"/>
                </a:solidFill>
                <a:latin typeface="Times"/>
                <a:sym typeface="Symbol" pitchFamily="18" charset="2"/>
              </a:rPr>
              <a:t></a:t>
            </a:r>
            <a:r>
              <a:rPr lang="en-US" sz="2400" b="1">
                <a:solidFill>
                  <a:schemeClr val="accent1"/>
                </a:solidFill>
                <a:latin typeface="Times"/>
              </a:rPr>
              <a:t> e’ [n]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Symbol" pitchFamily="18" charset="2"/>
              </a:rPr>
              <a:t>r</a:t>
            </a:r>
            <a:r>
              <a:rPr lang="en-US" sz="2400" b="1" baseline="3000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2400" b="1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400" b="1" i="1">
                <a:solidFill>
                  <a:schemeClr val="accent1"/>
                </a:solidFill>
                <a:sym typeface="Symbol" pitchFamily="18" charset="2"/>
              </a:rPr>
              <a:t></a:t>
            </a:r>
            <a:r>
              <a:rPr lang="en-US" sz="2400" b="1">
                <a:solidFill>
                  <a:schemeClr val="accent1"/>
                </a:solidFill>
              </a:rPr>
              <a:t> </a:t>
            </a:r>
            <a:r>
              <a:rPr lang="en-GB" sz="2400" b="1">
                <a:solidFill>
                  <a:schemeClr val="accent1"/>
                </a:solidFill>
                <a:latin typeface="Times"/>
                <a:sym typeface="Symbol" pitchFamily="18" charset="2"/>
              </a:rPr>
              <a:t>e’ [n]</a:t>
            </a:r>
            <a:r>
              <a:rPr lang="en-GB" sz="2400" b="1" i="1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sz="2400" b="1" baseline="30000">
                <a:solidFill>
                  <a:schemeClr val="accent1"/>
                </a:solidFill>
                <a:latin typeface="Times New Roman" pitchFamily="18" charset="0"/>
              </a:rPr>
              <a:t>+</a:t>
            </a:r>
            <a:r>
              <a:rPr lang="en-US" sz="2400" b="1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sz="2400" b="1" baseline="30000">
                <a:solidFill>
                  <a:schemeClr val="accent1"/>
                </a:solidFill>
                <a:latin typeface="Times New Roman" pitchFamily="18" charset="0"/>
              </a:rPr>
              <a:t>0</a:t>
            </a:r>
            <a:r>
              <a:rPr lang="en-GB" sz="2400" b="1" i="1">
                <a:solidFill>
                  <a:schemeClr val="accent1"/>
                </a:solidFill>
                <a:sym typeface="Symbol" pitchFamily="18" charset="2"/>
              </a:rPr>
              <a:t> </a:t>
            </a:r>
            <a:r>
              <a:rPr lang="en-GB" sz="2400" b="1">
                <a:solidFill>
                  <a:schemeClr val="accent1"/>
                </a:solidFill>
                <a:latin typeface="Times"/>
                <a:sym typeface="Symbol" pitchFamily="18" charset="2"/>
              </a:rPr>
              <a:t>e’ [n] </a:t>
            </a:r>
            <a:r>
              <a:rPr lang="en-GB" sz="2400" b="1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GB" sz="2400" b="1">
                <a:solidFill>
                  <a:schemeClr val="accent1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en-US" sz="2400" b="1" baseline="3000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2400" b="1">
                <a:solidFill>
                  <a:schemeClr val="accent1"/>
                </a:solidFill>
                <a:latin typeface="Symbol" pitchFamily="18" charset="2"/>
              </a:rPr>
              <a:t> g g</a:t>
            </a:r>
            <a:endParaRPr lang="fr-FR" sz="2400" b="1" i="1">
              <a:solidFill>
                <a:schemeClr val="accent1"/>
              </a:solidFill>
            </a:endParaRPr>
          </a:p>
        </p:txBody>
      </p:sp>
      <p:sp>
        <p:nvSpPr>
          <p:cNvPr id="46085" name="Text Box 462"/>
          <p:cNvSpPr txBox="1">
            <a:spLocks noChangeArrowheads="1"/>
          </p:cNvSpPr>
          <p:nvPr/>
        </p:nvSpPr>
        <p:spPr bwMode="auto">
          <a:xfrm>
            <a:off x="2411413" y="0"/>
            <a:ext cx="388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Channel selection</a:t>
            </a:r>
          </a:p>
        </p:txBody>
      </p:sp>
      <p:pic>
        <p:nvPicPr>
          <p:cNvPr id="46086" name="Picture 3" descr="geant_cl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268413"/>
            <a:ext cx="403225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7" name="Group 6"/>
          <p:cNvGrpSpPr>
            <a:grpSpLocks/>
          </p:cNvGrpSpPr>
          <p:nvPr/>
        </p:nvGrpSpPr>
        <p:grpSpPr bwMode="auto">
          <a:xfrm>
            <a:off x="6516688" y="5084763"/>
            <a:ext cx="1944687" cy="1368425"/>
            <a:chOff x="2064" y="1954"/>
            <a:chExt cx="2948" cy="2066"/>
          </a:xfrm>
        </p:grpSpPr>
        <p:pic>
          <p:nvPicPr>
            <p:cNvPr id="46091" name="Picture 7" descr="Diapositive6"/>
            <p:cNvPicPr>
              <a:picLocks noChangeAspect="1" noChangeArrowheads="1"/>
            </p:cNvPicPr>
            <p:nvPr/>
          </p:nvPicPr>
          <p:blipFill>
            <a:blip r:embed="rId5"/>
            <a:srcRect t="6299"/>
            <a:stretch>
              <a:fillRect/>
            </a:stretch>
          </p:blipFill>
          <p:spPr bwMode="auto">
            <a:xfrm>
              <a:off x="2064" y="1954"/>
              <a:ext cx="2948" cy="2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2" name="Rectangle 8"/>
            <p:cNvSpPr>
              <a:spLocks noChangeArrowheads="1"/>
            </p:cNvSpPr>
            <p:nvPr/>
          </p:nvSpPr>
          <p:spPr bwMode="auto">
            <a:xfrm>
              <a:off x="2290" y="3838"/>
              <a:ext cx="1180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400">
                <a:latin typeface="Verdana" pitchFamily="34" charset="0"/>
              </a:endParaRPr>
            </a:p>
          </p:txBody>
        </p:sp>
      </p:grp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6659563" y="2997200"/>
            <a:ext cx="360362" cy="2232025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089" name="Text Box 24"/>
          <p:cNvSpPr txBox="1">
            <a:spLocks noChangeArrowheads="1"/>
          </p:cNvSpPr>
          <p:nvPr/>
        </p:nvSpPr>
        <p:spPr bwMode="auto">
          <a:xfrm>
            <a:off x="5724525" y="5516563"/>
            <a:ext cx="5762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IC</a:t>
            </a:r>
          </a:p>
        </p:txBody>
      </p:sp>
      <p:sp>
        <p:nvSpPr>
          <p:cNvPr id="46090" name="Text Box 25"/>
          <p:cNvSpPr txBox="1">
            <a:spLocks noChangeArrowheads="1"/>
          </p:cNvSpPr>
          <p:nvPr/>
        </p:nvSpPr>
        <p:spPr bwMode="auto">
          <a:xfrm>
            <a:off x="7451725" y="2420938"/>
            <a:ext cx="5762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4932363" y="1125538"/>
            <a:ext cx="38163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“Hadronic approach”: </a:t>
            </a:r>
          </a:p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JML model</a:t>
            </a:r>
          </a:p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48130" name="Picture 3" descr="Xrhoplus_LAGET_Q2_W_err_TOT_B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4429125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j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852738"/>
            <a:ext cx="471646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5"/>
          <p:cNvSpPr>
            <a:spLocks noChangeShapeType="1"/>
          </p:cNvSpPr>
          <p:nvPr/>
        </p:nvSpPr>
        <p:spPr bwMode="auto">
          <a:xfrm flipH="1">
            <a:off x="250825" y="4076700"/>
            <a:ext cx="360045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971550" y="422116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Symbol" pitchFamily="18" charset="2"/>
              </a:rPr>
              <a:t>r</a:t>
            </a:r>
            <a:r>
              <a:rPr lang="en-US" sz="2800" b="1" baseline="30000">
                <a:latin typeface="Verdana" pitchFamily="34" charset="0"/>
              </a:rPr>
              <a:t>+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2700338" y="56610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Symbol" pitchFamily="18" charset="2"/>
              </a:rPr>
              <a:t>r</a:t>
            </a:r>
            <a:r>
              <a:rPr lang="en-US" sz="2800" b="1" baseline="30000">
                <a:latin typeface="Verdan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3"/>
          <p:cNvSpPr txBox="1">
            <a:spLocks noChangeArrowheads="1"/>
          </p:cNvSpPr>
          <p:nvPr/>
        </p:nvSpPr>
        <p:spPr bwMode="auto">
          <a:xfrm>
            <a:off x="3708400" y="1652588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(*)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011863" y="908050"/>
            <a:ext cx="2820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“Partonic  approach”:</a:t>
            </a:r>
          </a:p>
          <a:p>
            <a:pPr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GPDs</a:t>
            </a:r>
          </a:p>
        </p:txBody>
      </p:sp>
      <p:pic>
        <p:nvPicPr>
          <p:cNvPr id="49155" name="Picture 4" descr="vgggkdeco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159125"/>
            <a:ext cx="575945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Xrhoplus_VGG_Q2_W_errTOT_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2452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7261225" y="5661025"/>
            <a:ext cx="1882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VGG GPD model</a:t>
            </a:r>
            <a:endParaRPr lang="el-GR" sz="1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7226300" y="5949950"/>
            <a:ext cx="191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b="1">
                <a:solidFill>
                  <a:srgbClr val="FF3300"/>
                </a:solidFill>
                <a:latin typeface="Times New Roman" pitchFamily="18" charset="0"/>
              </a:rPr>
              <a:t>GK GPD model</a:t>
            </a:r>
            <a:endParaRPr lang="el-GR" sz="16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84213" y="422116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Symbol" pitchFamily="18" charset="2"/>
              </a:rPr>
              <a:t>r</a:t>
            </a:r>
            <a:r>
              <a:rPr lang="en-US" sz="2800" b="1" baseline="30000">
                <a:latin typeface="Verdana" pitchFamily="34" charset="0"/>
              </a:rPr>
              <a:t>+</a:t>
            </a:r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 flipH="1">
            <a:off x="323850" y="3860800"/>
            <a:ext cx="2592388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1835150" y="551656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Symbol" pitchFamily="18" charset="2"/>
              </a:rPr>
              <a:t>r</a:t>
            </a:r>
            <a:r>
              <a:rPr lang="en-US" sz="2800" b="1" baseline="30000">
                <a:latin typeface="Verdana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2" descr="DsigmaDt_Q2_xB_Longitudinal_FINAL_tresB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3838"/>
            <a:ext cx="8496300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Rectangle 3"/>
          <p:cNvSpPr>
            <a:spLocks noChangeArrowheads="1"/>
          </p:cNvSpPr>
          <p:nvPr/>
        </p:nvSpPr>
        <p:spPr bwMode="auto">
          <a:xfrm>
            <a:off x="1116013" y="1196975"/>
            <a:ext cx="2881312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0185" name="Group 4"/>
          <p:cNvGrpSpPr>
            <a:grpSpLocks/>
          </p:cNvGrpSpPr>
          <p:nvPr/>
        </p:nvGrpSpPr>
        <p:grpSpPr bwMode="auto">
          <a:xfrm>
            <a:off x="1403350" y="1193800"/>
            <a:ext cx="2590800" cy="863600"/>
            <a:chOff x="1111" y="1251"/>
            <a:chExt cx="1632" cy="544"/>
          </a:xfrm>
        </p:grpSpPr>
        <p:sp>
          <p:nvSpPr>
            <p:cNvPr id="50194" name="Text Box 5"/>
            <p:cNvSpPr txBox="1">
              <a:spLocks noChangeArrowheads="1"/>
            </p:cNvSpPr>
            <p:nvPr/>
          </p:nvSpPr>
          <p:spPr bwMode="auto">
            <a:xfrm>
              <a:off x="1111" y="1344"/>
              <a:ext cx="59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Hint:</a:t>
              </a:r>
            </a:p>
          </p:txBody>
        </p:sp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1701" y="1251"/>
            <a:ext cx="1042" cy="544"/>
          </p:xfrm>
          <a:graphic>
            <a:graphicData uri="http://schemas.openxmlformats.org/presentationml/2006/ole">
              <p:oleObj spid="_x0000_s50182" name="Equation" r:id="rId4" imgW="799920" imgH="393480" progId="Equation.3">
                <p:embed/>
              </p:oleObj>
            </a:graphicData>
          </a:graphic>
        </p:graphicFrame>
      </p:grpSp>
      <p:sp>
        <p:nvSpPr>
          <p:cNvPr id="50186" name="Line 7"/>
          <p:cNvSpPr>
            <a:spLocks noChangeShapeType="1"/>
          </p:cNvSpPr>
          <p:nvPr/>
        </p:nvSpPr>
        <p:spPr bwMode="auto">
          <a:xfrm>
            <a:off x="3779838" y="2060575"/>
            <a:ext cx="792162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7" name="Line 8"/>
          <p:cNvSpPr>
            <a:spLocks noChangeShapeType="1"/>
          </p:cNvSpPr>
          <p:nvPr/>
        </p:nvSpPr>
        <p:spPr bwMode="auto">
          <a:xfrm>
            <a:off x="4067175" y="1773238"/>
            <a:ext cx="165735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8" name="Text Box 9"/>
          <p:cNvSpPr txBox="1">
            <a:spLocks noChangeArrowheads="1"/>
          </p:cNvSpPr>
          <p:nvPr/>
        </p:nvSpPr>
        <p:spPr bwMode="auto">
          <a:xfrm>
            <a:off x="5148263" y="40481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b/GeV</a:t>
            </a:r>
            <a:r>
              <a:rPr lang="en-US" sz="2400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0189" name="Text Box 10"/>
          <p:cNvSpPr txBox="1">
            <a:spLocks noChangeArrowheads="1"/>
          </p:cNvSpPr>
          <p:nvPr/>
        </p:nvSpPr>
        <p:spPr bwMode="auto">
          <a:xfrm>
            <a:off x="1403350" y="2565400"/>
            <a:ext cx="1873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8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280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dt (</a:t>
            </a:r>
            <a:r>
              <a:rPr lang="en-US" sz="280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+)</a:t>
            </a:r>
          </a:p>
        </p:txBody>
      </p:sp>
      <p:sp>
        <p:nvSpPr>
          <p:cNvPr id="50190" name="Oval 11"/>
          <p:cNvSpPr>
            <a:spLocks noChangeArrowheads="1"/>
          </p:cNvSpPr>
          <p:nvPr/>
        </p:nvSpPr>
        <p:spPr bwMode="auto">
          <a:xfrm>
            <a:off x="1331913" y="1052513"/>
            <a:ext cx="2663825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191" name="Text Box 12"/>
          <p:cNvSpPr txBox="1">
            <a:spLocks noChangeArrowheads="1"/>
          </p:cNvSpPr>
          <p:nvPr/>
        </p:nvSpPr>
        <p:spPr bwMode="auto">
          <a:xfrm>
            <a:off x="6156325" y="981075"/>
            <a:ext cx="28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0192" name="Text Box 13"/>
          <p:cNvSpPr txBox="1">
            <a:spLocks noChangeArrowheads="1"/>
          </p:cNvSpPr>
          <p:nvPr/>
        </p:nvSpPr>
        <p:spPr bwMode="auto">
          <a:xfrm>
            <a:off x="4787900" y="2781300"/>
            <a:ext cx="28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0193" name="Text Box 14"/>
          <p:cNvSpPr txBox="1">
            <a:spLocks noChangeArrowheads="1"/>
          </p:cNvSpPr>
          <p:nvPr/>
        </p:nvSpPr>
        <p:spPr bwMode="auto">
          <a:xfrm>
            <a:off x="1258888" y="33337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2 days ago: (Peter Kroll)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05" name="Group 173"/>
          <p:cNvGraphicFramePr>
            <a:graphicFrameLocks noGrp="1"/>
          </p:cNvGraphicFramePr>
          <p:nvPr/>
        </p:nvGraphicFramePr>
        <p:xfrm>
          <a:off x="1738313" y="-9525"/>
          <a:ext cx="5668962" cy="6878638"/>
        </p:xfrm>
        <a:graphic>
          <a:graphicData uri="http://schemas.openxmlformats.org/drawingml/2006/table">
            <a:tbl>
              <a:tblPr/>
              <a:tblGrid>
                <a:gridCol w="357187"/>
                <a:gridCol w="5311775"/>
              </a:tblGrid>
              <a:tr h="687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98" name="Group 66"/>
          <p:cNvGraphicFramePr>
            <a:graphicFrameLocks noGrp="1"/>
          </p:cNvGraphicFramePr>
          <p:nvPr/>
        </p:nvGraphicFramePr>
        <p:xfrm>
          <a:off x="0" y="-1295400"/>
          <a:ext cx="9144000" cy="8031163"/>
        </p:xfrm>
        <a:graphic>
          <a:graphicData uri="http://schemas.openxmlformats.org/drawingml/2006/table">
            <a:tbl>
              <a:tblPr/>
              <a:tblGrid>
                <a:gridCol w="2798763"/>
                <a:gridCol w="307975"/>
                <a:gridCol w="2552700"/>
                <a:gridCol w="373062"/>
                <a:gridCol w="3111500"/>
              </a:tblGrid>
              <a:tr h="196850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83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Deep Processes Working Group Meeting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463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Room A502 - 5th floor of the Physics Department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14:30 - 14:55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Vector Meson Production at HERMES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A. Borissov (DESY)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14:55 - 15:20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Vector Meson Production + DVCS et H1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L. Favart (Université Libre de Bruxelles)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15:20 - 15:40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Vector Meson Production at CLAS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M. Guidal (IPN Orsay)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15:40 - 16:00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ρ+ Exclusive Electroproduction at CLAS (e1-dvcs)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A. Fradi (IPN Orsay)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16:00 - 16:30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Coffee Break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16:30 - 16:50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ΔVCS at CLAS (e1-dvcs)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B. Moreno (IPN Orsay)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16:50 - 17:10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Near Threshold Meson Production at High Q2 and New Form Factors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P. Khetarpal (Rensselaer Polytechnic Institute)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17:10 - 17:30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 of Semi-Inclusive Pion Electroproduction Analysis of e1-f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W. Gohn (University of Connecticut)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17:30 - 17:45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Studies of Spin Orbit Correlations with CLAS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H. Avagyan (Jefferson Lab)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17:45 - 18:00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E1-DVCS(2) Run Status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M. Ungaro (University of Connecticut)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18:00 - 18:15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 Update on the eg1-dvcs Experiment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E. Seder (University of Connecticut)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18:15 - 18:30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Model calculations of the Sivers function satisfying the Burkardt Sum Rule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A.Courtoy (Universidad de Valencia)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20544" name="Picture 6" descr="mm_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963" y="-9525"/>
            <a:ext cx="28956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2" descr="dsd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-3987800"/>
            <a:ext cx="8496300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7" name="Group 3"/>
          <p:cNvGrpSpPr>
            <a:grpSpLocks/>
          </p:cNvGrpSpPr>
          <p:nvPr/>
        </p:nvGrpSpPr>
        <p:grpSpPr bwMode="auto">
          <a:xfrm>
            <a:off x="1547813" y="1412875"/>
            <a:ext cx="2487612" cy="863600"/>
            <a:chOff x="1111" y="1253"/>
            <a:chExt cx="1567" cy="544"/>
          </a:xfrm>
        </p:grpSpPr>
        <p:sp>
          <p:nvSpPr>
            <p:cNvPr id="51210" name="Text Box 4"/>
            <p:cNvSpPr txBox="1">
              <a:spLocks noChangeArrowheads="1"/>
            </p:cNvSpPr>
            <p:nvPr/>
          </p:nvSpPr>
          <p:spPr bwMode="auto">
            <a:xfrm>
              <a:off x="1111" y="1344"/>
              <a:ext cx="59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205" name="Object 6"/>
            <p:cNvGraphicFramePr>
              <a:graphicFrameLocks noChangeAspect="1"/>
            </p:cNvGraphicFramePr>
            <p:nvPr/>
          </p:nvGraphicFramePr>
          <p:xfrm>
            <a:off x="1765" y="1253"/>
            <a:ext cx="913" cy="544"/>
          </p:xfrm>
          <a:graphic>
            <a:graphicData uri="http://schemas.openxmlformats.org/presentationml/2006/ole">
              <p:oleObj spid="_x0000_s51205" name="Equation" r:id="rId4" imgW="660240" imgH="393480" progId="Equation.3">
                <p:embed/>
              </p:oleObj>
            </a:graphicData>
          </a:graphic>
        </p:graphicFrame>
      </p:grp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3995738" y="188913"/>
            <a:ext cx="187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8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280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dt (</a:t>
            </a:r>
            <a:r>
              <a:rPr lang="en-US" sz="280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2800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09" name="Oval 7"/>
          <p:cNvSpPr>
            <a:spLocks noChangeArrowheads="1"/>
          </p:cNvSpPr>
          <p:nvPr/>
        </p:nvSpPr>
        <p:spPr bwMode="auto">
          <a:xfrm>
            <a:off x="2268538" y="1268413"/>
            <a:ext cx="2160587" cy="12239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1371600" y="304800"/>
            <a:ext cx="6781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3300"/>
                </a:solidFill>
              </a:rPr>
              <a:t>Many thanks to F.-X. Girod for taking charge of the meeting on the other 		    side of the water</a:t>
            </a:r>
          </a:p>
        </p:txBody>
      </p:sp>
      <p:pic>
        <p:nvPicPr>
          <p:cNvPr id="21506" name="Picture 5" descr="atl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4413"/>
            <a:ext cx="4943475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6"/>
          <p:cNvSpPr>
            <a:spLocks noChangeArrowheads="1"/>
          </p:cNvSpPr>
          <p:nvPr/>
        </p:nvSpPr>
        <p:spPr bwMode="auto">
          <a:xfrm rot="-5602451">
            <a:off x="4291012" y="1803401"/>
            <a:ext cx="638175" cy="2667000"/>
          </a:xfrm>
          <a:prstGeom prst="curvedRightArrow">
            <a:avLst>
              <a:gd name="adj1" fmla="val 30550"/>
              <a:gd name="adj2" fmla="val 1099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08" name="AutoShape 7"/>
          <p:cNvSpPr>
            <a:spLocks noChangeArrowheads="1"/>
          </p:cNvSpPr>
          <p:nvPr/>
        </p:nvSpPr>
        <p:spPr bwMode="auto">
          <a:xfrm rot="5400000">
            <a:off x="4062412" y="1117601"/>
            <a:ext cx="638175" cy="2667000"/>
          </a:xfrm>
          <a:prstGeom prst="curvedRightArrow">
            <a:avLst>
              <a:gd name="adj1" fmla="val 30550"/>
              <a:gd name="adj2" fmla="val 1099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352800" y="3609975"/>
            <a:ext cx="2479675" cy="466725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3300"/>
                </a:solidFill>
              </a:rPr>
              <a:t>EVO+FX+Marco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Stor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94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sz="4000" smtClean="0"/>
              <a:t>Status of Semi-inclusive Pion Electroproduction Analysis for E1-F</a:t>
            </a:r>
          </a:p>
        </p:txBody>
      </p:sp>
      <p:sp>
        <p:nvSpPr>
          <p:cNvPr id="68611" name="Subtitle 2"/>
          <p:cNvSpPr>
            <a:spLocks noGrp="1"/>
          </p:cNvSpPr>
          <p:nvPr>
            <p:ph type="subTitle" idx="4294967295"/>
          </p:nvPr>
        </p:nvSpPr>
        <p:spPr>
          <a:xfrm>
            <a:off x="3200400" y="2133600"/>
            <a:ext cx="6400800" cy="1752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W. Gohn, K.Joo, M.Ungaro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University of Connecticut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n-US" sz="2200" smtClean="0">
              <a:solidFill>
                <a:srgbClr val="FFFFFF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H. Avakian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Jefferson Lab</a:t>
            </a:r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5105400" y="4648200"/>
            <a:ext cx="284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CLAS12 European Workshop</a:t>
            </a:r>
          </a:p>
          <a:p>
            <a:pPr algn="ctr"/>
            <a:r>
              <a:rPr lang="en-US">
                <a:latin typeface="Calibri" pitchFamily="34" charset="0"/>
              </a:rPr>
              <a:t>Feb. 27,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1447800"/>
            <a:ext cx="19812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657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14600" y="-990600"/>
            <a:ext cx="7772400" cy="1005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200400" y="4343400"/>
            <a:ext cx="2286000" cy="236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5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SIDIS Kinematics</a:t>
            </a:r>
          </a:p>
        </p:txBody>
      </p:sp>
      <p:pic>
        <p:nvPicPr>
          <p:cNvPr id="665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524000"/>
            <a:ext cx="3762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248400" y="4419600"/>
            <a:ext cx="2590800" cy="2159000"/>
            <a:chOff x="0" y="0"/>
            <a:chExt cx="1632" cy="1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632" cy="1359"/>
            </a:xfrm>
            <a:prstGeom prst="rect">
              <a:avLst/>
            </a:prstGeom>
            <a:noFill/>
            <a:ln w="9525">
              <a:solidFill>
                <a:srgbClr val="FFFEFE"/>
              </a:solidFill>
              <a:prstDash val="solid"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</p:pic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192" y="1152"/>
              <a:ext cx="192" cy="192"/>
            </a:xfrm>
            <a:prstGeom prst="rect">
              <a:avLst/>
            </a:prstGeom>
            <a:solidFill>
              <a:schemeClr val="tx1"/>
            </a:solidFill>
            <a:ln w="25400">
              <a:noFill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109" y="1038"/>
              <a:ext cx="195" cy="322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dirty="0">
                  <a:solidFill>
                    <a:srgbClr val="000408"/>
                  </a:solidFill>
                  <a:latin typeface="+mn-lt"/>
                  <a:ea typeface="Gill Sans" charset="0"/>
                  <a:cs typeface="Gill Sans" charset="0"/>
                </a:rPr>
                <a:t>P</a:t>
              </a:r>
            </a:p>
          </p:txBody>
        </p:sp>
      </p:grpSp>
      <p:sp>
        <p:nvSpPr>
          <p:cNvPr id="66576" name="TextBox 11"/>
          <p:cNvSpPr txBox="1">
            <a:spLocks noChangeArrowheads="1"/>
          </p:cNvSpPr>
          <p:nvPr/>
        </p:nvSpPr>
        <p:spPr bwMode="auto">
          <a:xfrm>
            <a:off x="3352800" y="4267200"/>
            <a:ext cx="213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Requires:</a:t>
            </a:r>
          </a:p>
          <a:p>
            <a:r>
              <a:rPr lang="en-US" sz="2800">
                <a:latin typeface="Calibri" pitchFamily="34" charset="0"/>
              </a:rPr>
              <a:t> </a:t>
            </a:r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3657600" y="4800600"/>
          <a:ext cx="1646238" cy="1828800"/>
        </p:xfrm>
        <a:graphic>
          <a:graphicData uri="http://schemas.openxmlformats.org/presentationml/2006/ole">
            <p:oleObj spid="_x0000_s66569" name="Equation" r:id="rId6" imgW="799920" imgH="888840" progId="Equation.3">
              <p:embed/>
            </p:oleObj>
          </a:graphicData>
        </a:graphic>
      </p:graphicFrame>
      <p:pic>
        <p:nvPicPr>
          <p:cNvPr id="6657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096000"/>
            <a:ext cx="53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1600200"/>
            <a:ext cx="8839200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963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1371600"/>
            <a:ext cx="5692775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7800" y="-685800"/>
            <a:ext cx="11906250" cy="154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295400"/>
            <a:ext cx="5749925" cy="7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9075738" cy="1668463"/>
          </a:xfrm>
        </p:spPr>
        <p:txBody>
          <a:bodyPr/>
          <a:lstStyle/>
          <a:p>
            <a:r>
              <a:rPr lang="en-US" sz="3200" smtClean="0"/>
              <a:t>Motivation for Measurement of Beam-Spin Asymmetry</a:t>
            </a:r>
          </a:p>
        </p:txBody>
      </p:sp>
      <p:sp>
        <p:nvSpPr>
          <p:cNvPr id="696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8137525" cy="1154113"/>
          </a:xfrm>
        </p:spPr>
        <p:txBody>
          <a:bodyPr/>
          <a:lstStyle/>
          <a:p>
            <a:pPr marL="628650"/>
            <a:r>
              <a:rPr lang="en-US" sz="1700" smtClean="0"/>
              <a:t>The beam-SSA provides important information about nucleon structure.</a:t>
            </a:r>
          </a:p>
        </p:txBody>
      </p:sp>
      <p:sp>
        <p:nvSpPr>
          <p:cNvPr id="69639" name="Rectangle 3"/>
          <p:cNvSpPr>
            <a:spLocks/>
          </p:cNvSpPr>
          <p:nvPr/>
        </p:nvSpPr>
        <p:spPr bwMode="auto">
          <a:xfrm>
            <a:off x="4419600" y="2819400"/>
            <a:ext cx="4892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3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A. Bacchetta, M. Diehl, K. Goeke, P. Mulders, &amp; M. Schlegel, </a:t>
            </a:r>
          </a:p>
          <a:p>
            <a:r>
              <a:rPr lang="en-US" sz="13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hep-ph/0611265v2, 2007</a:t>
            </a:r>
          </a:p>
        </p:txBody>
      </p:sp>
      <p:sp>
        <p:nvSpPr>
          <p:cNvPr id="69640" name="Text Box 4"/>
          <p:cNvSpPr txBox="1">
            <a:spLocks noChangeArrowheads="1"/>
          </p:cNvSpPr>
          <p:nvPr/>
        </p:nvSpPr>
        <p:spPr bwMode="auto">
          <a:xfrm>
            <a:off x="4446588" y="6526213"/>
            <a:ext cx="239712" cy="25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6" tIns="41148" rIns="82296" bIns="41148"/>
          <a:lstStyle/>
          <a:p>
            <a:fld id="{9583DD5D-6FB7-455E-9912-0134D5800849}" type="slidenum">
              <a:rPr lang="en-US" sz="1300">
                <a:latin typeface="Calibri" pitchFamily="34" charset="0"/>
                <a:ea typeface="Gill Sans"/>
                <a:cs typeface="Gill Sans"/>
              </a:rPr>
              <a:pPr/>
              <a:t>45</a:t>
            </a:fld>
            <a:endParaRPr lang="en-US" sz="1300">
              <a:latin typeface="Calibri" pitchFamily="34" charset="0"/>
              <a:ea typeface="Gill Sans"/>
              <a:cs typeface="Gill Sans"/>
            </a:endParaRPr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8" y="6275388"/>
            <a:ext cx="4794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-250825"/>
            <a:ext cx="7359650" cy="1714500"/>
          </a:xfrm>
        </p:spPr>
        <p:txBody>
          <a:bodyPr/>
          <a:lstStyle/>
          <a:p>
            <a:r>
              <a:rPr lang="en-US" smtClean="0"/>
              <a:t>Electron ID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806575"/>
            <a:ext cx="41290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/>
          </p:cNvSpPr>
          <p:nvPr/>
        </p:nvSpPr>
        <p:spPr bwMode="auto">
          <a:xfrm>
            <a:off x="217488" y="4954588"/>
            <a:ext cx="4183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latin typeface="Calibri" pitchFamily="34" charset="0"/>
                <a:ea typeface="Gill Sans"/>
                <a:cs typeface="Gill Sans"/>
              </a:rPr>
              <a:t>E/p should be constant in p for very fast electrons. Hence, all candidates outside of the red curves are cut.</a:t>
            </a:r>
          </a:p>
        </p:txBody>
      </p:sp>
      <p:sp>
        <p:nvSpPr>
          <p:cNvPr id="70660" name="Rectangle 4"/>
          <p:cNvSpPr>
            <a:spLocks/>
          </p:cNvSpPr>
          <p:nvPr/>
        </p:nvSpPr>
        <p:spPr bwMode="auto">
          <a:xfrm>
            <a:off x="4822825" y="5000625"/>
            <a:ext cx="41846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  <a:ea typeface="Gill Sans"/>
                <a:cs typeface="Gill Sans"/>
              </a:rPr>
              <a:t>Electrons will leave many photoelectrons in the CC, so those candidates to the left of the blue line are cut to eliminate electric noise.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4446588" y="6526213"/>
            <a:ext cx="239712" cy="25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6" tIns="41148" rIns="82296" bIns="41148"/>
          <a:lstStyle/>
          <a:p>
            <a:fld id="{562519D3-5228-4A4B-8A9A-35645033DD63}" type="slidenum">
              <a:rPr lang="en-US" sz="1300">
                <a:latin typeface="Calibri" pitchFamily="34" charset="0"/>
                <a:ea typeface="Gill Sans"/>
                <a:cs typeface="Gill Sans"/>
              </a:rPr>
              <a:pPr/>
              <a:t>46</a:t>
            </a:fld>
            <a:endParaRPr lang="en-US" sz="1300">
              <a:latin typeface="Calibri" pitchFamily="34" charset="0"/>
              <a:ea typeface="Gill Sans"/>
              <a:cs typeface="Gill Sans"/>
            </a:endParaRPr>
          </a:p>
        </p:txBody>
      </p:sp>
      <p:sp>
        <p:nvSpPr>
          <p:cNvPr id="70662" name="Rectangle 7"/>
          <p:cNvSpPr>
            <a:spLocks/>
          </p:cNvSpPr>
          <p:nvPr/>
        </p:nvSpPr>
        <p:spPr bwMode="auto">
          <a:xfrm>
            <a:off x="3683000" y="4303713"/>
            <a:ext cx="95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latin typeface="Calibri" pitchFamily="34" charset="0"/>
                <a:ea typeface="Gill Sans"/>
                <a:cs typeface="Gill Sans"/>
              </a:rPr>
              <a:t>p</a:t>
            </a:r>
          </a:p>
        </p:txBody>
      </p:sp>
      <p:pic>
        <p:nvPicPr>
          <p:cNvPr id="7066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675" y="1749425"/>
            <a:ext cx="4314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Rectangle 9"/>
          <p:cNvSpPr>
            <a:spLocks/>
          </p:cNvSpPr>
          <p:nvPr/>
        </p:nvSpPr>
        <p:spPr bwMode="auto">
          <a:xfrm>
            <a:off x="8370888" y="4418013"/>
            <a:ext cx="471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>
                <a:latin typeface="Calibri" pitchFamily="34" charset="0"/>
                <a:ea typeface="Gill Sans"/>
                <a:cs typeface="Gill Sans"/>
              </a:rPr>
              <a:t>npe*10</a:t>
            </a:r>
          </a:p>
        </p:txBody>
      </p:sp>
      <p:pic>
        <p:nvPicPr>
          <p:cNvPr id="7066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6275388"/>
            <a:ext cx="4794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274638" y="-492125"/>
            <a:ext cx="9693276" cy="1714500"/>
          </a:xfrm>
        </p:spPr>
        <p:txBody>
          <a:bodyPr/>
          <a:lstStyle/>
          <a:p>
            <a:r>
              <a:rPr lang="en-US" smtClean="0"/>
              <a:t>Charged Pion Identification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936625"/>
            <a:ext cx="40465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4446588" y="6526213"/>
            <a:ext cx="239712" cy="25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6" tIns="41148" rIns="82296" bIns="41148"/>
          <a:lstStyle/>
          <a:p>
            <a:fld id="{D3112DF5-5CA3-4271-B87A-BC5936B3B165}" type="slidenum">
              <a:rPr lang="en-US" sz="1300">
                <a:latin typeface="Calibri" pitchFamily="34" charset="0"/>
                <a:ea typeface="Gill Sans"/>
                <a:cs typeface="Gill Sans"/>
              </a:rPr>
              <a:pPr/>
              <a:t>47</a:t>
            </a:fld>
            <a:endParaRPr lang="en-US" sz="1300">
              <a:latin typeface="Calibri" pitchFamily="34" charset="0"/>
              <a:ea typeface="Gill Sans"/>
              <a:cs typeface="Gill Sans"/>
            </a:endParaRPr>
          </a:p>
        </p:txBody>
      </p:sp>
      <p:sp>
        <p:nvSpPr>
          <p:cNvPr id="79876" name="Rectangle 5"/>
          <p:cNvSpPr>
            <a:spLocks/>
          </p:cNvSpPr>
          <p:nvPr/>
        </p:nvSpPr>
        <p:spPr bwMode="auto">
          <a:xfrm>
            <a:off x="3068638" y="3497263"/>
            <a:ext cx="434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M</a:t>
            </a:r>
            <a:r>
              <a:rPr lang="en-US" sz="800" baseline="300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2</a:t>
            </a:r>
            <a:r>
              <a:rPr lang="en-US" sz="8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 [GeV</a:t>
            </a:r>
            <a:r>
              <a:rPr lang="en-US" sz="800" baseline="300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2</a:t>
            </a:r>
            <a:r>
              <a:rPr lang="en-US" sz="8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]</a:t>
            </a:r>
          </a:p>
        </p:txBody>
      </p:sp>
      <p:sp>
        <p:nvSpPr>
          <p:cNvPr id="79877" name="Rectangle 6"/>
          <p:cNvSpPr>
            <a:spLocks/>
          </p:cNvSpPr>
          <p:nvPr/>
        </p:nvSpPr>
        <p:spPr bwMode="auto">
          <a:xfrm rot="-5400000">
            <a:off x="238125" y="1454150"/>
            <a:ext cx="4968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p [GeV/c]</a:t>
            </a:r>
          </a:p>
        </p:txBody>
      </p:sp>
      <p:pic>
        <p:nvPicPr>
          <p:cNvPr id="798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050" y="2514600"/>
            <a:ext cx="50434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Rectangle 8"/>
          <p:cNvSpPr>
            <a:spLocks/>
          </p:cNvSpPr>
          <p:nvPr/>
        </p:nvSpPr>
        <p:spPr bwMode="auto">
          <a:xfrm>
            <a:off x="7950200" y="5715000"/>
            <a:ext cx="4333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M</a:t>
            </a:r>
            <a:r>
              <a:rPr lang="en-US" sz="800" baseline="300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2</a:t>
            </a:r>
            <a:r>
              <a:rPr lang="en-US" sz="8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 [GeV</a:t>
            </a:r>
            <a:r>
              <a:rPr lang="en-US" sz="800" baseline="300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2</a:t>
            </a:r>
            <a:r>
              <a:rPr lang="en-US" sz="8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]</a:t>
            </a:r>
          </a:p>
        </p:txBody>
      </p:sp>
      <p:sp>
        <p:nvSpPr>
          <p:cNvPr id="79880" name="Rectangle 9"/>
          <p:cNvSpPr>
            <a:spLocks/>
          </p:cNvSpPr>
          <p:nvPr/>
        </p:nvSpPr>
        <p:spPr bwMode="auto">
          <a:xfrm>
            <a:off x="168275" y="4275138"/>
            <a:ext cx="356711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100">
                <a:latin typeface="Calibri" pitchFamily="34" charset="0"/>
                <a:ea typeface="Gill Sans"/>
                <a:cs typeface="Gill Sans"/>
              </a:rPr>
              <a:t>A cut is placed on mass-squared of 0.2, as determined by the time-of-flight system.</a:t>
            </a:r>
          </a:p>
        </p:txBody>
      </p:sp>
      <p:sp>
        <p:nvSpPr>
          <p:cNvPr id="79881" name="Rectangle 10"/>
          <p:cNvSpPr>
            <a:spLocks/>
          </p:cNvSpPr>
          <p:nvPr/>
        </p:nvSpPr>
        <p:spPr bwMode="auto">
          <a:xfrm>
            <a:off x="4892675" y="1235075"/>
            <a:ext cx="3473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200">
                <a:latin typeface="Calibri" pitchFamily="34" charset="0"/>
                <a:ea typeface="Gill Sans"/>
                <a:cs typeface="Gill Sans"/>
              </a:rPr>
              <a:t>Here positive pions are shown as an example. The plots for negative pions are similar.</a:t>
            </a:r>
          </a:p>
        </p:txBody>
      </p:sp>
      <p:pic>
        <p:nvPicPr>
          <p:cNvPr id="7988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6275388"/>
            <a:ext cx="4794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08025" y="-468313"/>
            <a:ext cx="7727950" cy="1714501"/>
          </a:xfrm>
        </p:spPr>
        <p:txBody>
          <a:bodyPr/>
          <a:lstStyle/>
          <a:p>
            <a:r>
              <a:rPr lang="el-GR" sz="5400" smtClean="0"/>
              <a:t>π</a:t>
            </a:r>
            <a:r>
              <a:rPr lang="en-US" sz="5400" baseline="30000" smtClean="0"/>
              <a:t>0</a:t>
            </a:r>
            <a:r>
              <a:rPr lang="en-US" sz="5400" smtClean="0"/>
              <a:t> </a:t>
            </a:r>
            <a:r>
              <a:rPr lang="en-US" sz="5300" smtClean="0"/>
              <a:t>Identification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2578100"/>
            <a:ext cx="4735512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/>
          </p:cNvSpPr>
          <p:nvPr/>
        </p:nvSpPr>
        <p:spPr bwMode="auto">
          <a:xfrm>
            <a:off x="5334000" y="28194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200">
                <a:latin typeface="Calibri" pitchFamily="34" charset="0"/>
                <a:ea typeface="Gill Sans"/>
                <a:cs typeface="Gill Sans"/>
              </a:rPr>
              <a:t>Neutral pions are selected by putting a cut around the pion mass in the two-photon invariant mass spectrum</a:t>
            </a:r>
          </a:p>
          <a:p>
            <a:endParaRPr lang="en-US" sz="2200">
              <a:latin typeface="Calibri" pitchFamily="34" charset="0"/>
              <a:ea typeface="Gill Sans"/>
              <a:cs typeface="Gill Sans"/>
            </a:endParaRPr>
          </a:p>
          <a:p>
            <a:r>
              <a:rPr lang="en-US" sz="2200">
                <a:latin typeface="Calibri" pitchFamily="34" charset="0"/>
                <a:ea typeface="Gill Sans"/>
                <a:cs typeface="Gill Sans"/>
              </a:rPr>
              <a:t>Only photons with energy &gt; 0.2 GeV are used.</a:t>
            </a:r>
          </a:p>
          <a:p>
            <a:endParaRPr lang="en-US" sz="2200">
              <a:latin typeface="Calibri" pitchFamily="34" charset="0"/>
              <a:ea typeface="Gill Sans"/>
              <a:cs typeface="Gill Sans"/>
            </a:endParaRPr>
          </a:p>
          <a:p>
            <a:endParaRPr lang="en-US" sz="2200">
              <a:latin typeface="Calibri" pitchFamily="34" charset="0"/>
              <a:ea typeface="Gill Sans"/>
              <a:cs typeface="Gill Sans"/>
            </a:endParaRP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4446588" y="6526213"/>
            <a:ext cx="239712" cy="25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6" tIns="41148" rIns="82296" bIns="41148"/>
          <a:lstStyle/>
          <a:p>
            <a:fld id="{409374E7-3643-4EA0-855D-337E3757A931}" type="slidenum">
              <a:rPr lang="en-US" sz="1300">
                <a:latin typeface="Calibri" pitchFamily="34" charset="0"/>
                <a:ea typeface="Gill Sans"/>
                <a:cs typeface="Gill Sans"/>
              </a:rPr>
              <a:pPr/>
              <a:t>48</a:t>
            </a:fld>
            <a:endParaRPr lang="en-US" sz="1300">
              <a:latin typeface="Calibri" pitchFamily="34" charset="0"/>
              <a:ea typeface="Gill Sans"/>
              <a:cs typeface="Gill Sans"/>
            </a:endParaRPr>
          </a:p>
        </p:txBody>
      </p:sp>
      <p:sp>
        <p:nvSpPr>
          <p:cNvPr id="72709" name="Rectangle 6"/>
          <p:cNvSpPr>
            <a:spLocks/>
          </p:cNvSpPr>
          <p:nvPr/>
        </p:nvSpPr>
        <p:spPr bwMode="auto">
          <a:xfrm>
            <a:off x="4343400" y="5562600"/>
            <a:ext cx="558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  <a:ea typeface="Gill Sans"/>
                <a:cs typeface="Gill Sans"/>
              </a:rPr>
              <a:t>IM [GeV</a:t>
            </a:r>
            <a:r>
              <a:rPr lang="en-US" sz="1200">
                <a:latin typeface="Calibri" pitchFamily="34" charset="0"/>
                <a:ea typeface="Gill Sans"/>
                <a:cs typeface="Gill Sans"/>
              </a:rPr>
              <a:t>]</a:t>
            </a:r>
          </a:p>
        </p:txBody>
      </p:sp>
      <p:sp>
        <p:nvSpPr>
          <p:cNvPr id="72710" name="Rectangle 7"/>
          <p:cNvSpPr>
            <a:spLocks/>
          </p:cNvSpPr>
          <p:nvPr/>
        </p:nvSpPr>
        <p:spPr bwMode="auto">
          <a:xfrm>
            <a:off x="1006475" y="788988"/>
            <a:ext cx="7131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100">
                <a:latin typeface="Calibri" pitchFamily="34" charset="0"/>
                <a:ea typeface="Gill Sans"/>
                <a:cs typeface="Gill Sans"/>
              </a:rPr>
              <a:t>Pions are selected from two-photon events in the EC. No internal calorimeter (IC) is used. Therefore we see a different kinematic range than do those experiments using an IC to detect neutral pions.</a:t>
            </a:r>
          </a:p>
        </p:txBody>
      </p:sp>
      <p:pic>
        <p:nvPicPr>
          <p:cNvPr id="727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6275388"/>
            <a:ext cx="4794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486400" y="4038600"/>
            <a:ext cx="251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5715000"/>
            <a:ext cx="640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78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smtClean="0"/>
              <a:t>Beam-Spin Asymmetries</a:t>
            </a:r>
            <a:br>
              <a:rPr lang="en-US" sz="4000" smtClean="0"/>
            </a:br>
            <a:r>
              <a:rPr lang="en-US" sz="3200" smtClean="0"/>
              <a:t>Fitting Procedure</a:t>
            </a:r>
          </a:p>
        </p:txBody>
      </p:sp>
      <p:sp>
        <p:nvSpPr>
          <p:cNvPr id="75788" name="TextBox 5"/>
          <p:cNvSpPr txBox="1">
            <a:spLocks noChangeArrowheads="1"/>
          </p:cNvSpPr>
          <p:nvPr/>
        </p:nvSpPr>
        <p:spPr bwMode="auto">
          <a:xfrm>
            <a:off x="5334000" y="1752600"/>
            <a:ext cx="3429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Error bars are statistical only.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Ten bins in z and twelve in </a:t>
            </a:r>
            <a:r>
              <a:rPr lang="el-GR">
                <a:latin typeface="Calibri" pitchFamily="34" charset="0"/>
              </a:rPr>
              <a:t>φ</a:t>
            </a:r>
            <a:r>
              <a:rPr lang="en-US">
                <a:latin typeface="Calibri" pitchFamily="34" charset="0"/>
              </a:rPr>
              <a:t>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Semi-inclusive range is expected to be for 0.4&lt;z&lt;0.7 for CLAS kinematics.</a:t>
            </a: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5562600" y="4038600"/>
          <a:ext cx="2413000" cy="914400"/>
        </p:xfrm>
        <a:graphic>
          <a:graphicData uri="http://schemas.openxmlformats.org/presentationml/2006/ole">
            <p:oleObj spid="_x0000_s75782" name="Equation" r:id="rId3" imgW="1206360" imgH="457200" progId="Equation.3">
              <p:embed/>
            </p:oleObj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4572000" y="5245100"/>
          <a:ext cx="2463800" cy="1231900"/>
        </p:xfrm>
        <a:graphic>
          <a:graphicData uri="http://schemas.openxmlformats.org/presentationml/2006/ole">
            <p:oleObj spid="_x0000_s75783" name="Equation" r:id="rId4" imgW="1320480" imgH="660240" progId="Equation.3">
              <p:embed/>
            </p:oleObj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3048000" y="5943600"/>
          <a:ext cx="914400" cy="417513"/>
        </p:xfrm>
        <a:graphic>
          <a:graphicData uri="http://schemas.openxmlformats.org/presentationml/2006/ole">
            <p:oleObj spid="_x0000_s75784" name="Equation" r:id="rId5" imgW="444240" imgH="203040" progId="Equation.3">
              <p:embed/>
            </p:oleObj>
          </a:graphicData>
        </a:graphic>
      </p:graphicFrame>
      <p:sp>
        <p:nvSpPr>
          <p:cNvPr id="75789" name="TextBox 9"/>
          <p:cNvSpPr txBox="1">
            <a:spLocks noChangeArrowheads="1"/>
          </p:cNvSpPr>
          <p:nvPr/>
        </p:nvSpPr>
        <p:spPr bwMode="auto">
          <a:xfrm>
            <a:off x="3962400" y="5943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and</a:t>
            </a:r>
          </a:p>
        </p:txBody>
      </p:sp>
      <p:sp>
        <p:nvSpPr>
          <p:cNvPr id="75790" name="TextBox 10"/>
          <p:cNvSpPr txBox="1">
            <a:spLocks noChangeArrowheads="1"/>
          </p:cNvSpPr>
          <p:nvPr/>
        </p:nvSpPr>
        <p:spPr bwMode="auto">
          <a:xfrm>
            <a:off x="1066800" y="5943600"/>
            <a:ext cx="1973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Compared fits with</a:t>
            </a:r>
          </a:p>
        </p:txBody>
      </p:sp>
      <p:pic>
        <p:nvPicPr>
          <p:cNvPr id="757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6477000"/>
            <a:ext cx="30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2" name="Picture 13" descr="bsa_pim_zab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219200"/>
            <a:ext cx="40386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7000"/>
            <a:ext cx="90678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4800600"/>
            <a:ext cx="67818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089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1600" y="2362200"/>
            <a:ext cx="11906250" cy="154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smtClean="0"/>
              <a:t>Sin</a:t>
            </a:r>
            <a:r>
              <a:rPr lang="el-GR" sz="4000" smtClean="0"/>
              <a:t>φ</a:t>
            </a:r>
            <a:r>
              <a:rPr lang="en-US" sz="4000" smtClean="0"/>
              <a:t> Moments</a:t>
            </a:r>
            <a:br>
              <a:rPr lang="en-US" sz="4000" smtClean="0"/>
            </a:br>
            <a:r>
              <a:rPr lang="en-US" sz="3200" smtClean="0"/>
              <a:t>z-dependence</a:t>
            </a:r>
          </a:p>
        </p:txBody>
      </p:sp>
      <p:pic>
        <p:nvPicPr>
          <p:cNvPr id="80900" name="Picture 6" descr="bsa_v_z_pi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26114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7" descr="bsa_v_z_pim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133600"/>
            <a:ext cx="26114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8" descr="bsa_v_z_pi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133600"/>
            <a:ext cx="26114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Box 10"/>
          <p:cNvSpPr txBox="1">
            <a:spLocks noChangeArrowheads="1"/>
          </p:cNvSpPr>
          <p:nvPr/>
        </p:nvSpPr>
        <p:spPr bwMode="auto">
          <a:xfrm>
            <a:off x="1219200" y="61722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Charged </a:t>
            </a:r>
            <a:r>
              <a:rPr lang="el-GR" sz="1400">
                <a:latin typeface="Calibri" pitchFamily="34" charset="0"/>
              </a:rPr>
              <a:t>π</a:t>
            </a:r>
            <a:r>
              <a:rPr lang="en-US" sz="1400">
                <a:latin typeface="Calibri" pitchFamily="34" charset="0"/>
              </a:rPr>
              <a:t> z-dependence has been shown to be related to Collins function.</a:t>
            </a:r>
          </a:p>
        </p:txBody>
      </p:sp>
      <p:sp>
        <p:nvSpPr>
          <p:cNvPr id="80904" name="TextBox 11"/>
          <p:cNvSpPr txBox="1">
            <a:spLocks noChangeArrowheads="1"/>
          </p:cNvSpPr>
          <p:nvPr/>
        </p:nvSpPr>
        <p:spPr bwMode="auto">
          <a:xfrm>
            <a:off x="5791200" y="60198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z-dependence of </a:t>
            </a:r>
            <a:r>
              <a:rPr lang="el-GR" sz="1400">
                <a:latin typeface="Calibri" pitchFamily="34" charset="0"/>
              </a:rPr>
              <a:t>π</a:t>
            </a:r>
            <a:r>
              <a:rPr lang="en-US" sz="1400" baseline="30000">
                <a:latin typeface="Calibri" pitchFamily="34" charset="0"/>
              </a:rPr>
              <a:t>0</a:t>
            </a:r>
            <a:r>
              <a:rPr lang="en-US" sz="1400">
                <a:latin typeface="Calibri" pitchFamily="34" charset="0"/>
              </a:rPr>
              <a:t> could be related to g</a:t>
            </a:r>
            <a:r>
              <a:rPr lang="en-US" sz="1400" u="sng" baseline="30000">
                <a:latin typeface="Calibri" pitchFamily="34" charset="0"/>
              </a:rPr>
              <a:t>|</a:t>
            </a:r>
            <a:r>
              <a:rPr lang="en-US" sz="1400">
                <a:latin typeface="Calibri" pitchFamily="34" charset="0"/>
              </a:rPr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886200" y="5638800"/>
            <a:ext cx="685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400800" y="5791200"/>
            <a:ext cx="381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00198" y="2971800"/>
            <a:ext cx="6299911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0" b="1" spc="100" baseline="30000" dirty="0">
                <a:ln w="18000">
                  <a:solidFill>
                    <a:schemeClr val="accent1">
                      <a:satMod val="200000"/>
                      <a:tint val="72000"/>
                      <a:alpha val="24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Preliminary</a:t>
            </a:r>
          </a:p>
        </p:txBody>
      </p:sp>
      <p:pic>
        <p:nvPicPr>
          <p:cNvPr id="8090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172200"/>
            <a:ext cx="53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9" name="TextBox 23"/>
          <p:cNvSpPr txBox="1">
            <a:spLocks noChangeArrowheads="1"/>
          </p:cNvSpPr>
          <p:nvPr/>
        </p:nvSpPr>
        <p:spPr bwMode="auto">
          <a:xfrm>
            <a:off x="2209800" y="13716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Opposite deflections in current fragmentation region.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62400" y="1828800"/>
            <a:ext cx="3810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209800" y="1828800"/>
            <a:ext cx="2286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12" name="TextBox 30"/>
          <p:cNvSpPr txBox="1">
            <a:spLocks noChangeArrowheads="1"/>
          </p:cNvSpPr>
          <p:nvPr/>
        </p:nvSpPr>
        <p:spPr bwMode="auto">
          <a:xfrm>
            <a:off x="6781800" y="1219200"/>
            <a:ext cx="2209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Isospin symmetry says </a:t>
            </a:r>
            <a:r>
              <a:rPr lang="el-GR" sz="1400">
                <a:latin typeface="Calibri" pitchFamily="34" charset="0"/>
              </a:rPr>
              <a:t>π</a:t>
            </a:r>
            <a:r>
              <a:rPr lang="en-US" sz="1400" baseline="30000">
                <a:latin typeface="Calibri" pitchFamily="34" charset="0"/>
              </a:rPr>
              <a:t>0  </a:t>
            </a:r>
            <a:r>
              <a:rPr lang="en-US" sz="1400">
                <a:latin typeface="Calibri" pitchFamily="34" charset="0"/>
              </a:rPr>
              <a:t>will give weighted average of charged pion results</a:t>
            </a:r>
            <a:r>
              <a:rPr lang="en-US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Acceptance</a:t>
            </a:r>
          </a:p>
        </p:txBody>
      </p:sp>
      <p:sp>
        <p:nvSpPr>
          <p:cNvPr id="81922" name="TextBox 5"/>
          <p:cNvSpPr txBox="1">
            <a:spLocks noChangeArrowheads="1"/>
          </p:cNvSpPr>
          <p:nvPr/>
        </p:nvSpPr>
        <p:spPr bwMode="auto">
          <a:xfrm>
            <a:off x="1752600" y="1143000"/>
            <a:ext cx="1049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z-binning</a:t>
            </a:r>
          </a:p>
        </p:txBody>
      </p:sp>
      <p:sp>
        <p:nvSpPr>
          <p:cNvPr id="81923" name="TextBox 6"/>
          <p:cNvSpPr txBox="1">
            <a:spLocks noChangeArrowheads="1"/>
          </p:cNvSpPr>
          <p:nvPr/>
        </p:nvSpPr>
        <p:spPr bwMode="auto">
          <a:xfrm>
            <a:off x="6324600" y="1143000"/>
            <a:ext cx="1187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-binning</a:t>
            </a:r>
          </a:p>
        </p:txBody>
      </p:sp>
      <p:pic>
        <p:nvPicPr>
          <p:cNvPr id="8192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00800"/>
            <a:ext cx="30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8" descr="z_acceptanc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357981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9" descr="pt_acceptanc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40338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Studies of  Spin-Orbit Correlations with CLAS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81184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Harut Avakian (JLab)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3048000" y="2438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 b="1"/>
              <a:t>Deep PWG,  Genova,  Feb 27</a:t>
            </a:r>
            <a:endParaRPr lang="en-US"/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8534400" cy="365760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Physics motivation</a:t>
            </a:r>
          </a:p>
          <a:p>
            <a:pPr lvl="1" algn="l">
              <a:buFont typeface="Arial" charset="0"/>
              <a:buChar char="–"/>
            </a:pPr>
            <a:r>
              <a:rPr lang="en-US" smtClean="0">
                <a:solidFill>
                  <a:schemeClr val="tx1"/>
                </a:solidFill>
              </a:rPr>
              <a:t>spin-orbit correlations and widths of PDFs</a:t>
            </a:r>
          </a:p>
          <a:p>
            <a:pPr algn="l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Spin asymmetries from eg1:</a:t>
            </a:r>
          </a:p>
          <a:p>
            <a:pPr lvl="1" algn="l">
              <a:buFont typeface="Arial" charset="0"/>
              <a:buChar char="–"/>
            </a:pPr>
            <a:r>
              <a:rPr lang="en-US" smtClean="0">
                <a:solidFill>
                  <a:schemeClr val="tx1"/>
                </a:solidFill>
              </a:rPr>
              <a:t>A1 measurements for pions</a:t>
            </a:r>
          </a:p>
          <a:p>
            <a:pPr lvl="1" algn="l">
              <a:buFont typeface="Arial" charset="0"/>
              <a:buChar char="–"/>
            </a:pPr>
            <a:r>
              <a:rPr lang="en-US" smtClean="0">
                <a:solidFill>
                  <a:schemeClr val="tx1"/>
                </a:solidFill>
              </a:rPr>
              <a:t>Extraction of g1 width from pi+ data</a:t>
            </a:r>
          </a:p>
          <a:p>
            <a:pPr algn="l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Summary 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eg15za1p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52600"/>
            <a:ext cx="43624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3" descr="soneg15za1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7400"/>
            <a:ext cx="4953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05775" cy="552450"/>
          </a:xfrm>
        </p:spPr>
        <p:txBody>
          <a:bodyPr/>
          <a:lstStyle/>
          <a:p>
            <a:r>
              <a:rPr lang="en-US" sz="3600" smtClean="0"/>
              <a:t>Polarized target: HERMES vs CLAS at 5.7GeV</a:t>
            </a: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5791200" y="1143000"/>
            <a:ext cx="2819400" cy="13239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US" sz="2000"/>
              <a:t>      </a:t>
            </a:r>
            <a:r>
              <a:rPr lang="en-US" sz="2000" b="1"/>
              <a:t>x </a:t>
            </a:r>
            <a:r>
              <a:rPr lang="en-US" sz="2000"/>
              <a:t>dependence of CLAS  </a:t>
            </a:r>
            <a:r>
              <a:rPr lang="en-US" sz="2000" b="1"/>
              <a:t>A</a:t>
            </a:r>
            <a:r>
              <a:rPr lang="en-US" sz="2000" b="1" baseline="-25000"/>
              <a:t>1</a:t>
            </a:r>
            <a:r>
              <a:rPr lang="en-US" sz="2000" b="1" baseline="30000"/>
              <a:t>p</a:t>
            </a:r>
            <a:r>
              <a:rPr lang="en-US" sz="2000"/>
              <a:t> (A</a:t>
            </a:r>
            <a:r>
              <a:rPr lang="en-US" sz="2000" baseline="-25000">
                <a:cs typeface="Arial" charset="0"/>
              </a:rPr>
              <a:t>┴</a:t>
            </a:r>
            <a:r>
              <a:rPr lang="en-US" sz="2000"/>
              <a:t>=0) consistent with HERMES data</a:t>
            </a:r>
            <a:endParaRPr lang="en-US" sz="2000" b="1" baseline="30000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990600" y="990600"/>
            <a:ext cx="3886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ep  </a:t>
            </a:r>
            <a:r>
              <a:rPr lang="en-US" sz="1600" b="1">
                <a:cs typeface="Arial" charset="0"/>
              </a:rPr>
              <a:t>→ e’ </a:t>
            </a:r>
            <a:r>
              <a:rPr lang="en-US" sz="1600" b="1">
                <a:latin typeface="Symbol" pitchFamily="18" charset="2"/>
                <a:cs typeface="Arial" charset="0"/>
              </a:rPr>
              <a:t>p</a:t>
            </a:r>
            <a:r>
              <a:rPr lang="en-US" sz="1600" b="1" baseline="30000">
                <a:latin typeface="Symbol" pitchFamily="18" charset="2"/>
                <a:cs typeface="Arial" charset="0"/>
              </a:rPr>
              <a:t>+</a:t>
            </a:r>
            <a:r>
              <a:rPr lang="en-US" sz="1600" b="1">
                <a:cs typeface="Arial" charset="0"/>
              </a:rPr>
              <a:t> X</a:t>
            </a:r>
            <a:r>
              <a:rPr lang="en-US" sz="1600">
                <a:cs typeface="Arial" charset="0"/>
              </a:rPr>
              <a:t>  ( E</a:t>
            </a:r>
            <a:r>
              <a:rPr lang="en-US" sz="1600" baseline="-25000">
                <a:cs typeface="Arial" charset="0"/>
              </a:rPr>
              <a:t>e</a:t>
            </a:r>
            <a:r>
              <a:rPr lang="en-US" sz="1600">
                <a:cs typeface="Arial" charset="0"/>
              </a:rPr>
              <a:t> =5.7 GeV,   M</a:t>
            </a:r>
            <a:r>
              <a:rPr lang="en-US" sz="1600" baseline="-25000">
                <a:cs typeface="Arial" charset="0"/>
              </a:rPr>
              <a:t>X</a:t>
            </a:r>
            <a:r>
              <a:rPr lang="en-US" sz="1600">
                <a:cs typeface="Arial" charset="0"/>
              </a:rPr>
              <a:t> &gt; 1.1)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914400" y="5537200"/>
            <a:ext cx="4267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u/u from CLAS EG1 is consistent with GRV(GRVS) PDFs </a:t>
            </a:r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 flipH="1">
            <a:off x="4724400" y="17526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 flipV="1">
            <a:off x="5181600" y="5105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6172200" cy="533400"/>
          </a:xfrm>
        </p:spPr>
        <p:txBody>
          <a:bodyPr/>
          <a:lstStyle/>
          <a:p>
            <a:r>
              <a:rPr lang="en-US" sz="3600" b="1" smtClean="0"/>
              <a:t>A</a:t>
            </a:r>
            <a:r>
              <a:rPr lang="en-US" sz="3600" b="1" baseline="-25000" smtClean="0"/>
              <a:t>1</a:t>
            </a:r>
            <a:r>
              <a:rPr lang="en-US" sz="3600" b="1" smtClean="0"/>
              <a:t> P</a:t>
            </a:r>
            <a:r>
              <a:rPr lang="en-US" sz="3600" b="1" baseline="-25000" smtClean="0"/>
              <a:t>T</a:t>
            </a:r>
            <a:r>
              <a:rPr lang="en-US" sz="3600" b="1" smtClean="0"/>
              <a:t>-dependence in SIDIS</a:t>
            </a:r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342900" y="25146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6858000" y="1966913"/>
            <a:ext cx="187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 M.Anselmino et al </a:t>
            </a:r>
            <a:r>
              <a:rPr lang="en-US" sz="1200" b="1">
                <a:latin typeface="Times New Roman" pitchFamily="18" charset="0"/>
              </a:rPr>
              <a:t>hep-ph/0608048</a:t>
            </a:r>
            <a:endParaRPr lang="it-IT" sz="1400" baseline="30000">
              <a:cs typeface="Arial" charset="0"/>
            </a:endParaRPr>
          </a:p>
          <a:p>
            <a:endParaRPr lang="it-IT" sz="1400" baseline="30000">
              <a:cs typeface="Arial" charset="0"/>
            </a:endParaRP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228600" y="5562600"/>
            <a:ext cx="87630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Symbol" pitchFamily="18" charset="2"/>
              </a:rPr>
              <a:t>p</a:t>
            </a:r>
            <a:r>
              <a:rPr lang="en-US" sz="1600" b="1"/>
              <a:t>+ A</a:t>
            </a:r>
            <a:r>
              <a:rPr lang="en-US" sz="1600" b="1" baseline="-25000"/>
              <a:t>1</a:t>
            </a:r>
            <a:r>
              <a:rPr lang="en-US" sz="1600" b="1"/>
              <a:t> suggests  broader k</a:t>
            </a:r>
            <a:r>
              <a:rPr lang="en-US" sz="1600" b="1" baseline="-25000"/>
              <a:t>T</a:t>
            </a:r>
            <a:r>
              <a:rPr lang="en-US" sz="1600" b="1"/>
              <a:t> distributions for f</a:t>
            </a:r>
            <a:r>
              <a:rPr lang="en-US" sz="1600" b="1" baseline="-25000"/>
              <a:t>1</a:t>
            </a:r>
            <a:r>
              <a:rPr lang="en-US" sz="1600" b="1"/>
              <a:t> compared to g</a:t>
            </a:r>
            <a:r>
              <a:rPr lang="en-US" sz="1600" b="1" baseline="-25000"/>
              <a:t>1</a:t>
            </a:r>
          </a:p>
          <a:p>
            <a:r>
              <a:rPr lang="en-US" sz="1600" b="1">
                <a:latin typeface="Symbol" pitchFamily="18" charset="2"/>
              </a:rPr>
              <a:t>p</a:t>
            </a:r>
            <a:r>
              <a:rPr lang="en-US" sz="1600" b="1"/>
              <a:t>- A</a:t>
            </a:r>
            <a:r>
              <a:rPr lang="en-US" sz="1600" b="1" baseline="-25000"/>
              <a:t>1</a:t>
            </a:r>
            <a:r>
              <a:rPr lang="en-US" sz="1600" b="1"/>
              <a:t> may require non-Gaussian  k</a:t>
            </a:r>
            <a:r>
              <a:rPr lang="en-US" sz="1600" b="1" baseline="-25000"/>
              <a:t>T</a:t>
            </a:r>
            <a:r>
              <a:rPr lang="en-US" sz="1600" b="1"/>
              <a:t>-dependence for different helicities and/or flavors</a:t>
            </a:r>
            <a:endParaRPr lang="en-US" sz="1600" b="1" baseline="-25000"/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7010400" y="4267200"/>
            <a:ext cx="1403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Symbol" pitchFamily="18" charset="2"/>
                <a:cs typeface="Arial" charset="0"/>
              </a:rPr>
              <a:t>m</a:t>
            </a:r>
            <a:r>
              <a:rPr lang="it-IT" sz="1400" baseline="-25000">
                <a:cs typeface="Arial" charset="0"/>
              </a:rPr>
              <a:t>0</a:t>
            </a:r>
            <a:r>
              <a:rPr lang="it-IT" sz="1400" baseline="30000">
                <a:cs typeface="Arial" charset="0"/>
              </a:rPr>
              <a:t>2</a:t>
            </a:r>
            <a:r>
              <a:rPr lang="it-IT" sz="1400">
                <a:cs typeface="Arial" charset="0"/>
              </a:rPr>
              <a:t>=0.25GeV</a:t>
            </a:r>
            <a:r>
              <a:rPr lang="it-IT" sz="1400" baseline="30000">
                <a:cs typeface="Arial" charset="0"/>
              </a:rPr>
              <a:t>2</a:t>
            </a:r>
            <a:endParaRPr lang="it-IT" sz="1400">
              <a:cs typeface="Arial" charset="0"/>
            </a:endParaRPr>
          </a:p>
          <a:p>
            <a:r>
              <a:rPr lang="it-IT" sz="1400">
                <a:latin typeface="Symbol" pitchFamily="18" charset="2"/>
                <a:cs typeface="Arial" charset="0"/>
              </a:rPr>
              <a:t>m</a:t>
            </a:r>
            <a:r>
              <a:rPr lang="it-IT" sz="1400" baseline="-25000">
                <a:cs typeface="Arial" charset="0"/>
              </a:rPr>
              <a:t>D</a:t>
            </a:r>
            <a:r>
              <a:rPr lang="it-IT" sz="1400" baseline="30000">
                <a:cs typeface="Arial" charset="0"/>
              </a:rPr>
              <a:t>2</a:t>
            </a:r>
            <a:r>
              <a:rPr lang="it-IT" sz="1400">
                <a:cs typeface="Arial" charset="0"/>
              </a:rPr>
              <a:t>=0.2GeV</a:t>
            </a:r>
            <a:r>
              <a:rPr lang="it-IT" sz="1400" baseline="30000">
                <a:cs typeface="Arial" charset="0"/>
              </a:rPr>
              <a:t>2</a:t>
            </a:r>
            <a:endParaRPr lang="en-US" sz="1400" baseline="30000">
              <a:cs typeface="Arial" charset="0"/>
            </a:endParaRPr>
          </a:p>
        </p:txBody>
      </p:sp>
      <p:pic>
        <p:nvPicPr>
          <p:cNvPr id="88070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948113" y="795338"/>
            <a:ext cx="29860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8" descr="2008-08-05_11-32-41-43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133600"/>
            <a:ext cx="5638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2590800"/>
            <a:ext cx="676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Text Box 11"/>
          <p:cNvSpPr txBox="1">
            <a:spLocks noChangeArrowheads="1"/>
          </p:cNvSpPr>
          <p:nvPr/>
        </p:nvSpPr>
        <p:spPr bwMode="auto">
          <a:xfrm>
            <a:off x="7772400" y="1752600"/>
            <a:ext cx="108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0.4&lt;z&lt;0.7</a:t>
            </a:r>
          </a:p>
        </p:txBody>
      </p:sp>
      <p:pic>
        <p:nvPicPr>
          <p:cNvPr id="88074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29325" y="3046413"/>
            <a:ext cx="28860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5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021388" y="2514600"/>
            <a:ext cx="28860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6" name="Rectangle 20"/>
          <p:cNvSpPr>
            <a:spLocks noChangeArrowheads="1"/>
          </p:cNvSpPr>
          <p:nvPr/>
        </p:nvSpPr>
        <p:spPr bwMode="auto">
          <a:xfrm>
            <a:off x="5911850" y="2493963"/>
            <a:ext cx="3124200" cy="1620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77" name="Oval 21"/>
          <p:cNvSpPr>
            <a:spLocks noChangeArrowheads="1"/>
          </p:cNvSpPr>
          <p:nvPr/>
        </p:nvSpPr>
        <p:spPr bwMode="auto">
          <a:xfrm>
            <a:off x="7696200" y="3198813"/>
            <a:ext cx="381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78" name="Oval 22"/>
          <p:cNvSpPr>
            <a:spLocks noChangeArrowheads="1"/>
          </p:cNvSpPr>
          <p:nvPr/>
        </p:nvSpPr>
        <p:spPr bwMode="auto">
          <a:xfrm>
            <a:off x="7696200" y="2665413"/>
            <a:ext cx="381000" cy="381000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8079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2913" y="984250"/>
            <a:ext cx="31543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6553200" y="5029200"/>
            <a:ext cx="2098675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more data in 2009!</a:t>
            </a:r>
          </a:p>
        </p:txBody>
      </p:sp>
      <p:pic>
        <p:nvPicPr>
          <p:cNvPr id="88081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927725" y="3659188"/>
            <a:ext cx="30543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914400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013"/>
            <a:ext cx="9144000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18025"/>
            <a:ext cx="36623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91440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smtClean="0">
                <a:latin typeface="Times New Roman" pitchFamily="18" charset="0"/>
              </a:rPr>
              <a:t>EG1-DVCS</a:t>
            </a:r>
            <a:br>
              <a:rPr lang="en-US" sz="5400" b="1" smtClean="0">
                <a:latin typeface="Times New Roman" pitchFamily="18" charset="0"/>
              </a:rPr>
            </a:br>
            <a:r>
              <a:rPr lang="en-US" sz="5400" b="1" smtClean="0">
                <a:latin typeface="Times New Roman" pitchFamily="18" charset="0"/>
              </a:rPr>
              <a:t>Highlights and Status</a:t>
            </a:r>
          </a:p>
        </p:txBody>
      </p:sp>
      <p:sp>
        <p:nvSpPr>
          <p:cNvPr id="96258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smtClean="0">
                <a:solidFill>
                  <a:schemeClr val="tx1"/>
                </a:solidFill>
              </a:rPr>
              <a:t>Erin Seder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University of Connecticut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/>
          </p:cNvSpPr>
          <p:nvPr/>
        </p:nvSpPr>
        <p:spPr bwMode="auto">
          <a:xfrm>
            <a:off x="1038225" y="1819275"/>
            <a:ext cx="7019925" cy="3333750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7282" name="Rectangle 3"/>
          <p:cNvSpPr>
            <a:spLocks noGrp="1"/>
          </p:cNvSpPr>
          <p:nvPr>
            <p:ph type="title"/>
          </p:nvPr>
        </p:nvSpPr>
        <p:spPr>
          <a:xfrm>
            <a:off x="447675" y="131763"/>
            <a:ext cx="82296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Experimental Goals</a:t>
            </a:r>
          </a:p>
        </p:txBody>
      </p:sp>
      <p:sp>
        <p:nvSpPr>
          <p:cNvPr id="97283" name="Rectangle 4"/>
          <p:cNvSpPr>
            <a:spLocks noGrp="1"/>
          </p:cNvSpPr>
          <p:nvPr>
            <p:ph type="body" idx="1"/>
          </p:nvPr>
        </p:nvSpPr>
        <p:spPr>
          <a:xfrm>
            <a:off x="1409700" y="2209800"/>
            <a:ext cx="1752600" cy="1830388"/>
          </a:xfrm>
        </p:spPr>
        <p:txBody>
          <a:bodyPr/>
          <a:lstStyle/>
          <a:p>
            <a:r>
              <a:rPr lang="en-US" sz="1800" b="1" smtClean="0"/>
              <a:t>DVCS</a:t>
            </a:r>
          </a:p>
          <a:p>
            <a:pPr lvl="1"/>
            <a:r>
              <a:rPr lang="en-US" sz="1800" smtClean="0"/>
              <a:t>ep   ep</a:t>
            </a:r>
            <a:r>
              <a:rPr lang="en-US" sz="1800" smtClean="0">
                <a:latin typeface="Symbol" pitchFamily="18" charset="2"/>
              </a:rPr>
              <a:t>g</a:t>
            </a:r>
          </a:p>
          <a:p>
            <a:pPr lvl="2"/>
            <a:r>
              <a:rPr lang="en-US" sz="1800" smtClean="0"/>
              <a:t>A</a:t>
            </a:r>
            <a:r>
              <a:rPr lang="en-US" sz="1800" baseline="-25000" smtClean="0"/>
              <a:t>UL</a:t>
            </a:r>
            <a:r>
              <a:rPr lang="en-US" sz="1800" smtClean="0"/>
              <a:t> </a:t>
            </a:r>
          </a:p>
          <a:p>
            <a:pPr lvl="2"/>
            <a:r>
              <a:rPr lang="en-US" sz="1800" smtClean="0"/>
              <a:t>A</a:t>
            </a:r>
            <a:r>
              <a:rPr lang="en-US" sz="1800" baseline="-25000" smtClean="0"/>
              <a:t>LL</a:t>
            </a:r>
          </a:p>
          <a:p>
            <a:pPr lvl="2"/>
            <a:endParaRPr lang="en-US" sz="1800" smtClean="0"/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3438525" y="2181225"/>
            <a:ext cx="20955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DVMP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>
                <a:latin typeface="Calibri" pitchFamily="34" charset="0"/>
              </a:rPr>
              <a:t>ep   ep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30000">
                <a:latin typeface="Symbol" pitchFamily="18" charset="2"/>
              </a:rPr>
              <a:t>0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</a:t>
            </a:r>
            <a:r>
              <a:rPr lang="en-US" baseline="-25000">
                <a:latin typeface="Calibri" pitchFamily="34" charset="0"/>
              </a:rPr>
              <a:t>UL</a:t>
            </a:r>
            <a:r>
              <a:rPr lang="en-US">
                <a:latin typeface="Calibri" pitchFamily="34" charset="0"/>
              </a:rPr>
              <a:t>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</a:t>
            </a:r>
            <a:r>
              <a:rPr lang="en-US" baseline="-25000">
                <a:latin typeface="Calibri" pitchFamily="34" charset="0"/>
              </a:rPr>
              <a:t>LL</a:t>
            </a:r>
            <a:endParaRPr lang="en-US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>
                <a:latin typeface="Calibri" pitchFamily="34" charset="0"/>
              </a:rPr>
              <a:t>ep   ep</a:t>
            </a:r>
            <a:r>
              <a:rPr lang="en-US">
                <a:latin typeface="Symbol" pitchFamily="18" charset="2"/>
              </a:rPr>
              <a:t>h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</a:t>
            </a:r>
            <a:r>
              <a:rPr lang="en-US" baseline="-25000">
                <a:latin typeface="Calibri" pitchFamily="34" charset="0"/>
              </a:rPr>
              <a:t>UL</a:t>
            </a:r>
            <a:r>
              <a:rPr lang="en-US">
                <a:latin typeface="Calibri" pitchFamily="34" charset="0"/>
              </a:rPr>
              <a:t>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</a:t>
            </a:r>
            <a:r>
              <a:rPr lang="en-US" baseline="-25000">
                <a:latin typeface="Calibri" pitchFamily="34" charset="0"/>
              </a:rPr>
              <a:t>LL</a:t>
            </a:r>
            <a:endParaRPr lang="en-US">
              <a:latin typeface="Calibri" pitchFamily="34" charset="0"/>
            </a:endParaRP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5572125" y="2209800"/>
            <a:ext cx="22383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SIDIS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>
                <a:latin typeface="Calibri" pitchFamily="34" charset="0"/>
              </a:rPr>
              <a:t>ep   e</a:t>
            </a:r>
            <a:r>
              <a:rPr lang="en-US">
                <a:latin typeface="Symbol" pitchFamily="18" charset="2"/>
              </a:rPr>
              <a:t>p  </a:t>
            </a:r>
            <a:r>
              <a:rPr lang="en-US">
                <a:latin typeface="Calibri" pitchFamily="34" charset="0"/>
              </a:rPr>
              <a:t>X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</a:t>
            </a:r>
            <a:r>
              <a:rPr lang="en-US" baseline="-25000">
                <a:latin typeface="Calibri" pitchFamily="34" charset="0"/>
              </a:rPr>
              <a:t>UL</a:t>
            </a:r>
            <a:r>
              <a:rPr lang="en-US">
                <a:latin typeface="Calibri" pitchFamily="34" charset="0"/>
              </a:rPr>
              <a:t>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</a:t>
            </a:r>
            <a:r>
              <a:rPr lang="en-US" baseline="-25000">
                <a:latin typeface="Calibri" pitchFamily="34" charset="0"/>
              </a:rPr>
              <a:t>LL</a:t>
            </a:r>
            <a:endParaRPr lang="en-US">
              <a:latin typeface="Calibri" pitchFamily="34" charset="0"/>
            </a:endParaRPr>
          </a:p>
        </p:txBody>
      </p:sp>
      <p:sp>
        <p:nvSpPr>
          <p:cNvPr id="97286" name="Line 7"/>
          <p:cNvSpPr>
            <a:spLocks noChangeShapeType="1"/>
          </p:cNvSpPr>
          <p:nvPr/>
        </p:nvSpPr>
        <p:spPr bwMode="auto">
          <a:xfrm>
            <a:off x="2514600" y="2733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287" name="Line 8"/>
          <p:cNvSpPr>
            <a:spLocks noChangeShapeType="1"/>
          </p:cNvSpPr>
          <p:nvPr/>
        </p:nvSpPr>
        <p:spPr bwMode="auto">
          <a:xfrm>
            <a:off x="4552950" y="27051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288" name="Line 9"/>
          <p:cNvSpPr>
            <a:spLocks noChangeShapeType="1"/>
          </p:cNvSpPr>
          <p:nvPr/>
        </p:nvSpPr>
        <p:spPr bwMode="auto">
          <a:xfrm>
            <a:off x="4552950" y="36957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289" name="Line 10"/>
          <p:cNvSpPr>
            <a:spLocks noChangeShapeType="1"/>
          </p:cNvSpPr>
          <p:nvPr/>
        </p:nvSpPr>
        <p:spPr bwMode="auto">
          <a:xfrm>
            <a:off x="6686550" y="2733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290" name="Line 11"/>
          <p:cNvSpPr>
            <a:spLocks noChangeShapeType="1"/>
          </p:cNvSpPr>
          <p:nvPr/>
        </p:nvSpPr>
        <p:spPr bwMode="auto">
          <a:xfrm>
            <a:off x="2352675" y="2638425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7291" name="Line 12"/>
          <p:cNvSpPr>
            <a:spLocks noChangeShapeType="1"/>
          </p:cNvSpPr>
          <p:nvPr/>
        </p:nvSpPr>
        <p:spPr bwMode="auto">
          <a:xfrm>
            <a:off x="2238375" y="2638425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7292" name="Line 13"/>
          <p:cNvSpPr>
            <a:spLocks noChangeShapeType="1"/>
          </p:cNvSpPr>
          <p:nvPr/>
        </p:nvSpPr>
        <p:spPr bwMode="auto">
          <a:xfrm>
            <a:off x="4391025" y="26098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7293" name="Line 14"/>
          <p:cNvSpPr>
            <a:spLocks noChangeShapeType="1"/>
          </p:cNvSpPr>
          <p:nvPr/>
        </p:nvSpPr>
        <p:spPr bwMode="auto">
          <a:xfrm>
            <a:off x="4276725" y="26098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7294" name="Line 15"/>
          <p:cNvSpPr>
            <a:spLocks noChangeShapeType="1"/>
          </p:cNvSpPr>
          <p:nvPr/>
        </p:nvSpPr>
        <p:spPr bwMode="auto">
          <a:xfrm>
            <a:off x="4391025" y="36004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7295" name="Line 16"/>
          <p:cNvSpPr>
            <a:spLocks noChangeShapeType="1"/>
          </p:cNvSpPr>
          <p:nvPr/>
        </p:nvSpPr>
        <p:spPr bwMode="auto">
          <a:xfrm>
            <a:off x="4276725" y="36004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7296" name="Line 17"/>
          <p:cNvSpPr>
            <a:spLocks noChangeShapeType="1"/>
          </p:cNvSpPr>
          <p:nvPr/>
        </p:nvSpPr>
        <p:spPr bwMode="auto">
          <a:xfrm>
            <a:off x="6534150" y="262890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7297" name="Line 18"/>
          <p:cNvSpPr>
            <a:spLocks noChangeShapeType="1"/>
          </p:cNvSpPr>
          <p:nvPr/>
        </p:nvSpPr>
        <p:spPr bwMode="auto">
          <a:xfrm>
            <a:off x="6419850" y="262890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97298" name="Group 19"/>
          <p:cNvGrpSpPr>
            <a:grpSpLocks/>
          </p:cNvGrpSpPr>
          <p:nvPr/>
        </p:nvGrpSpPr>
        <p:grpSpPr bwMode="auto">
          <a:xfrm>
            <a:off x="7032625" y="2474913"/>
            <a:ext cx="242888" cy="412750"/>
            <a:chOff x="4502" y="839"/>
            <a:chExt cx="153" cy="260"/>
          </a:xfrm>
        </p:grpSpPr>
        <p:sp>
          <p:nvSpPr>
            <p:cNvPr id="97299" name="Text Box 20"/>
            <p:cNvSpPr txBox="1">
              <a:spLocks noChangeArrowheads="1"/>
            </p:cNvSpPr>
            <p:nvPr/>
          </p:nvSpPr>
          <p:spPr bwMode="auto">
            <a:xfrm>
              <a:off x="4502" y="85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+</a:t>
              </a:r>
            </a:p>
          </p:txBody>
        </p:sp>
        <p:sp>
          <p:nvSpPr>
            <p:cNvPr id="97300" name="Text Box 21"/>
            <p:cNvSpPr txBox="1">
              <a:spLocks noChangeArrowheads="1"/>
            </p:cNvSpPr>
            <p:nvPr/>
          </p:nvSpPr>
          <p:spPr bwMode="auto">
            <a:xfrm>
              <a:off x="4502" y="839"/>
              <a:ext cx="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00"/>
            </a:p>
            <a:p>
              <a:r>
                <a:rPr lang="en-US" sz="800"/>
                <a:t>0</a:t>
              </a:r>
            </a:p>
          </p:txBody>
        </p:sp>
        <p:sp>
          <p:nvSpPr>
            <p:cNvPr id="97301" name="Text Box 22"/>
            <p:cNvSpPr txBox="1">
              <a:spLocks noChangeArrowheads="1"/>
            </p:cNvSpPr>
            <p:nvPr/>
          </p:nvSpPr>
          <p:spPr bwMode="auto">
            <a:xfrm>
              <a:off x="4508" y="887"/>
              <a:ext cx="1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00"/>
            </a:p>
            <a:p>
              <a:r>
                <a:rPr lang="en-US" sz="800"/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Rectangle 2"/>
          <p:cNvSpPr>
            <a:spLocks noGrp="1"/>
          </p:cNvSpPr>
          <p:nvPr>
            <p:ph type="title" sz="quarter"/>
          </p:nvPr>
        </p:nvSpPr>
        <p:spPr>
          <a:xfrm>
            <a:off x="436563" y="134938"/>
            <a:ext cx="82296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NMR Monitoring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773363" y="1287463"/>
          <a:ext cx="1636712" cy="1362075"/>
        </p:xfrm>
        <a:graphic>
          <a:graphicData uri="http://schemas.openxmlformats.org/presentationml/2006/ole">
            <p:oleObj spid="_x0000_s99331" name="Photo Editor Photo" r:id="rId3" imgW="3809524" imgH="3172268" progId="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4638675" y="1287463"/>
          <a:ext cx="1627188" cy="1362075"/>
        </p:xfrm>
        <a:graphic>
          <a:graphicData uri="http://schemas.openxmlformats.org/presentationml/2006/ole">
            <p:oleObj spid="_x0000_s99332" name="Photo Editor Photo" r:id="rId4" imgW="3801006" imgH="3180952" progId="">
              <p:embed/>
            </p:oleObj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6848475" y="1135063"/>
          <a:ext cx="2074863" cy="1731962"/>
        </p:xfrm>
        <a:graphic>
          <a:graphicData uri="http://schemas.openxmlformats.org/presentationml/2006/ole">
            <p:oleObj spid="_x0000_s99333" name="Photo Editor Photo" r:id="rId5" imgW="3790476" imgH="3161905" progId="">
              <p:embed/>
            </p:oleObj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142875" y="1135063"/>
          <a:ext cx="2111375" cy="1711325"/>
        </p:xfrm>
        <a:graphic>
          <a:graphicData uri="http://schemas.openxmlformats.org/presentationml/2006/ole">
            <p:oleObj spid="_x0000_s99334" name="Photo Editor Photo" r:id="rId6" imgW="4923810" imgH="3990476" progId="">
              <p:embed/>
            </p:oleObj>
          </a:graphicData>
        </a:graphic>
      </p:graphicFrame>
      <p:sp>
        <p:nvSpPr>
          <p:cNvPr id="99345" name="Text Box 7"/>
          <p:cNvSpPr txBox="1">
            <a:spLocks noChangeArrowheads="1"/>
          </p:cNvSpPr>
          <p:nvPr/>
        </p:nvSpPr>
        <p:spPr bwMode="auto">
          <a:xfrm>
            <a:off x="600075" y="2900363"/>
            <a:ext cx="1081088" cy="517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139.61GHz</a:t>
            </a:r>
          </a:p>
          <a:p>
            <a:pPr algn="ctr"/>
            <a:r>
              <a:rPr lang="en-US" sz="1400"/>
              <a:t>121.33A</a:t>
            </a:r>
          </a:p>
        </p:txBody>
      </p:sp>
      <p:sp>
        <p:nvSpPr>
          <p:cNvPr id="99346" name="Text Box 8"/>
          <p:cNvSpPr txBox="1">
            <a:spLocks noChangeArrowheads="1"/>
          </p:cNvSpPr>
          <p:nvPr/>
        </p:nvSpPr>
        <p:spPr bwMode="auto">
          <a:xfrm>
            <a:off x="7286625" y="2928938"/>
            <a:ext cx="1081088" cy="517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139.90GHz</a:t>
            </a:r>
          </a:p>
          <a:p>
            <a:pPr algn="ctr"/>
            <a:r>
              <a:rPr lang="en-US" sz="1400"/>
              <a:t>121.4A</a:t>
            </a:r>
          </a:p>
        </p:txBody>
      </p:sp>
      <p:sp>
        <p:nvSpPr>
          <p:cNvPr id="99347" name="Text Box 9"/>
          <p:cNvSpPr txBox="1">
            <a:spLocks noChangeArrowheads="1"/>
          </p:cNvSpPr>
          <p:nvPr/>
        </p:nvSpPr>
        <p:spPr bwMode="auto">
          <a:xfrm>
            <a:off x="3502025" y="2773363"/>
            <a:ext cx="1979613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m</a:t>
            </a:r>
            <a:r>
              <a:rPr lang="en-US"/>
              <a:t> wave frequency</a:t>
            </a:r>
          </a:p>
        </p:txBody>
      </p:sp>
      <p:sp>
        <p:nvSpPr>
          <p:cNvPr id="99348" name="Text Box 10"/>
          <p:cNvSpPr txBox="1">
            <a:spLocks noChangeArrowheads="1"/>
          </p:cNvSpPr>
          <p:nvPr/>
        </p:nvSpPr>
        <p:spPr bwMode="auto">
          <a:xfrm>
            <a:off x="3292475" y="95885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changing polarizations</a:t>
            </a:r>
          </a:p>
        </p:txBody>
      </p:sp>
      <p:sp>
        <p:nvSpPr>
          <p:cNvPr id="99349" name="Line 11"/>
          <p:cNvSpPr>
            <a:spLocks noChangeShapeType="1"/>
          </p:cNvSpPr>
          <p:nvPr/>
        </p:nvSpPr>
        <p:spPr bwMode="auto">
          <a:xfrm flipH="1">
            <a:off x="1701800" y="2955925"/>
            <a:ext cx="1798638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9350" name="Line 12"/>
          <p:cNvSpPr>
            <a:spLocks noChangeShapeType="1"/>
          </p:cNvSpPr>
          <p:nvPr/>
        </p:nvSpPr>
        <p:spPr bwMode="auto">
          <a:xfrm>
            <a:off x="5461000" y="2954338"/>
            <a:ext cx="1808163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9351" name="Text Box 13"/>
          <p:cNvSpPr txBox="1">
            <a:spLocks noChangeArrowheads="1"/>
          </p:cNvSpPr>
          <p:nvPr/>
        </p:nvSpPr>
        <p:spPr bwMode="auto">
          <a:xfrm>
            <a:off x="711200" y="776288"/>
            <a:ext cx="98425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Positive</a:t>
            </a:r>
          </a:p>
        </p:txBody>
      </p:sp>
      <p:sp>
        <p:nvSpPr>
          <p:cNvPr id="99352" name="Text Box 14"/>
          <p:cNvSpPr txBox="1">
            <a:spLocks noChangeArrowheads="1"/>
          </p:cNvSpPr>
          <p:nvPr/>
        </p:nvSpPr>
        <p:spPr bwMode="auto">
          <a:xfrm>
            <a:off x="7337425" y="771525"/>
            <a:ext cx="108585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Negative</a:t>
            </a:r>
          </a:p>
        </p:txBody>
      </p:sp>
      <p:graphicFrame>
        <p:nvGraphicFramePr>
          <p:cNvPr id="99343" name="Object 15"/>
          <p:cNvGraphicFramePr>
            <a:graphicFrameLocks noChangeAspect="1"/>
          </p:cNvGraphicFramePr>
          <p:nvPr>
            <p:ph sz="quarter" idx="1"/>
          </p:nvPr>
        </p:nvGraphicFramePr>
        <p:xfrm>
          <a:off x="6205538" y="7227888"/>
          <a:ext cx="442912" cy="901700"/>
        </p:xfrm>
        <a:graphic>
          <a:graphicData uri="http://schemas.openxmlformats.org/presentationml/2006/ole">
            <p:oleObj spid="_x0000_s99343" name="Chart" r:id="rId7" imgW="1790700" imgH="1647825" progId="MSGraph.Chart.8">
              <p:embed followColorScheme="full"/>
            </p:oleObj>
          </a:graphicData>
        </a:graphic>
      </p:graphicFrame>
      <p:sp>
        <p:nvSpPr>
          <p:cNvPr id="99353" name="Text Box 16"/>
          <p:cNvSpPr txBox="1">
            <a:spLocks noChangeArrowheads="1"/>
          </p:cNvSpPr>
          <p:nvPr/>
        </p:nvSpPr>
        <p:spPr bwMode="auto">
          <a:xfrm>
            <a:off x="3635375" y="3281363"/>
            <a:ext cx="172085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Magnet current</a:t>
            </a:r>
          </a:p>
        </p:txBody>
      </p:sp>
      <p:sp>
        <p:nvSpPr>
          <p:cNvPr id="99354" name="Line 17"/>
          <p:cNvSpPr>
            <a:spLocks noChangeShapeType="1"/>
          </p:cNvSpPr>
          <p:nvPr/>
        </p:nvSpPr>
        <p:spPr bwMode="auto">
          <a:xfrm flipV="1">
            <a:off x="5372100" y="3298825"/>
            <a:ext cx="188277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9355" name="Line 18"/>
          <p:cNvSpPr>
            <a:spLocks noChangeShapeType="1"/>
          </p:cNvSpPr>
          <p:nvPr/>
        </p:nvSpPr>
        <p:spPr bwMode="auto">
          <a:xfrm flipH="1" flipV="1">
            <a:off x="1679575" y="3244850"/>
            <a:ext cx="191770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99356" name="Picture 19" descr="target insert-2"/>
          <p:cNvPicPr>
            <a:picLocks noChangeAspect="1" noChangeArrowheads="1"/>
          </p:cNvPicPr>
          <p:nvPr/>
        </p:nvPicPr>
        <p:blipFill>
          <a:blip r:embed="rId8"/>
          <a:srcRect b="7950"/>
          <a:stretch>
            <a:fillRect/>
          </a:stretch>
        </p:blipFill>
        <p:spPr bwMode="auto">
          <a:xfrm>
            <a:off x="174625" y="3508375"/>
            <a:ext cx="2174875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57" name="Picture 20" descr="hallbptpo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5675" y="3630613"/>
            <a:ext cx="564832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58" name="Line 21"/>
          <p:cNvSpPr>
            <a:spLocks noChangeShapeType="1"/>
          </p:cNvSpPr>
          <p:nvPr/>
        </p:nvSpPr>
        <p:spPr bwMode="auto">
          <a:xfrm>
            <a:off x="4848225" y="3743325"/>
            <a:ext cx="9525" cy="301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9359" name="Text Box 22"/>
          <p:cNvSpPr txBox="1">
            <a:spLocks noChangeArrowheads="1"/>
          </p:cNvSpPr>
          <p:nvPr/>
        </p:nvSpPr>
        <p:spPr bwMode="auto">
          <a:xfrm>
            <a:off x="5965825" y="3856038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Top</a:t>
            </a:r>
          </a:p>
          <a:p>
            <a:pPr algn="ctr"/>
            <a:r>
              <a:rPr lang="en-US"/>
              <a:t>target</a:t>
            </a:r>
          </a:p>
        </p:txBody>
      </p:sp>
      <p:sp>
        <p:nvSpPr>
          <p:cNvPr id="99360" name="Line 23"/>
          <p:cNvSpPr>
            <a:spLocks noChangeShapeType="1"/>
          </p:cNvSpPr>
          <p:nvPr/>
        </p:nvSpPr>
        <p:spPr bwMode="auto">
          <a:xfrm flipV="1">
            <a:off x="6981825" y="3981450"/>
            <a:ext cx="35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9361" name="Line 24"/>
          <p:cNvSpPr>
            <a:spLocks noChangeShapeType="1"/>
          </p:cNvSpPr>
          <p:nvPr/>
        </p:nvSpPr>
        <p:spPr bwMode="auto">
          <a:xfrm flipV="1">
            <a:off x="5267325" y="4019550"/>
            <a:ext cx="35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9362" name="Text Box 25"/>
          <p:cNvSpPr txBox="1">
            <a:spLocks noChangeArrowheads="1"/>
          </p:cNvSpPr>
          <p:nvPr/>
        </p:nvSpPr>
        <p:spPr bwMode="auto">
          <a:xfrm>
            <a:off x="5994400" y="4967288"/>
            <a:ext cx="638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anneal</a:t>
            </a:r>
          </a:p>
        </p:txBody>
      </p:sp>
      <p:sp>
        <p:nvSpPr>
          <p:cNvPr id="99363" name="Line 26"/>
          <p:cNvSpPr>
            <a:spLocks noChangeShapeType="1"/>
          </p:cNvSpPr>
          <p:nvPr/>
        </p:nvSpPr>
        <p:spPr bwMode="auto">
          <a:xfrm>
            <a:off x="7858125" y="3733800"/>
            <a:ext cx="9525" cy="301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9364" name="Text Box 27"/>
          <p:cNvSpPr txBox="1">
            <a:spLocks noChangeArrowheads="1"/>
          </p:cNvSpPr>
          <p:nvPr/>
        </p:nvSpPr>
        <p:spPr bwMode="auto">
          <a:xfrm>
            <a:off x="7966075" y="3865563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Bottom</a:t>
            </a:r>
          </a:p>
          <a:p>
            <a:pPr algn="ctr"/>
            <a:r>
              <a:rPr lang="en-US"/>
              <a:t>target</a:t>
            </a:r>
          </a:p>
        </p:txBody>
      </p:sp>
      <p:sp>
        <p:nvSpPr>
          <p:cNvPr id="99365" name="Text Box 28"/>
          <p:cNvSpPr txBox="1">
            <a:spLocks noChangeArrowheads="1"/>
          </p:cNvSpPr>
          <p:nvPr/>
        </p:nvSpPr>
        <p:spPr bwMode="auto">
          <a:xfrm>
            <a:off x="4927600" y="6110288"/>
            <a:ext cx="428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pos</a:t>
            </a:r>
          </a:p>
        </p:txBody>
      </p:sp>
      <p:sp>
        <p:nvSpPr>
          <p:cNvPr id="99366" name="Text Box 29"/>
          <p:cNvSpPr txBox="1">
            <a:spLocks noChangeArrowheads="1"/>
          </p:cNvSpPr>
          <p:nvPr/>
        </p:nvSpPr>
        <p:spPr bwMode="auto">
          <a:xfrm>
            <a:off x="7185025" y="6091238"/>
            <a:ext cx="428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pos</a:t>
            </a:r>
          </a:p>
        </p:txBody>
      </p:sp>
      <p:sp>
        <p:nvSpPr>
          <p:cNvPr id="99367" name="Text Box 30"/>
          <p:cNvSpPr txBox="1">
            <a:spLocks noChangeArrowheads="1"/>
          </p:cNvSpPr>
          <p:nvPr/>
        </p:nvSpPr>
        <p:spPr bwMode="auto">
          <a:xfrm>
            <a:off x="5765800" y="609123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neg</a:t>
            </a:r>
          </a:p>
        </p:txBody>
      </p:sp>
      <p:sp>
        <p:nvSpPr>
          <p:cNvPr id="99368" name="Text Box 31"/>
          <p:cNvSpPr txBox="1">
            <a:spLocks noChangeArrowheads="1"/>
          </p:cNvSpPr>
          <p:nvPr/>
        </p:nvSpPr>
        <p:spPr bwMode="auto">
          <a:xfrm>
            <a:off x="6432550" y="609123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neg</a:t>
            </a:r>
          </a:p>
        </p:txBody>
      </p:sp>
      <p:sp>
        <p:nvSpPr>
          <p:cNvPr id="99369" name="Text Box 32"/>
          <p:cNvSpPr txBox="1">
            <a:spLocks noChangeArrowheads="1"/>
          </p:cNvSpPr>
          <p:nvPr/>
        </p:nvSpPr>
        <p:spPr bwMode="auto">
          <a:xfrm>
            <a:off x="7899400" y="6091238"/>
            <a:ext cx="428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pos</a:t>
            </a:r>
          </a:p>
        </p:txBody>
      </p:sp>
      <p:sp>
        <p:nvSpPr>
          <p:cNvPr id="99370" name="Text Box 33"/>
          <p:cNvSpPr txBox="1">
            <a:spLocks noChangeArrowheads="1"/>
          </p:cNvSpPr>
          <p:nvPr/>
        </p:nvSpPr>
        <p:spPr bwMode="auto">
          <a:xfrm>
            <a:off x="8450263" y="6091238"/>
            <a:ext cx="43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neg</a:t>
            </a:r>
          </a:p>
        </p:txBody>
      </p:sp>
      <p:sp>
        <p:nvSpPr>
          <p:cNvPr id="99371" name="Rectangle 34"/>
          <p:cNvSpPr>
            <a:spLocks noChangeArrowheads="1"/>
          </p:cNvSpPr>
          <p:nvPr/>
        </p:nvSpPr>
        <p:spPr bwMode="auto">
          <a:xfrm>
            <a:off x="3886200" y="3743325"/>
            <a:ext cx="952500" cy="2571750"/>
          </a:xfrm>
          <a:prstGeom prst="rect">
            <a:avLst/>
          </a:prstGeom>
          <a:solidFill>
            <a:schemeClr val="bg2">
              <a:alpha val="1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419100" y="131763"/>
            <a:ext cx="82296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Accumulated Charge</a:t>
            </a:r>
          </a:p>
        </p:txBody>
      </p:sp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6148388" y="5643563"/>
            <a:ext cx="2857500" cy="7747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4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b="1">
                <a:latin typeface="Times New Roman" pitchFamily="18" charset="0"/>
              </a:rPr>
              <a:t> Beam energy =  5911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GeV</a:t>
            </a:r>
          </a:p>
          <a:p>
            <a:pPr algn="ctr">
              <a:lnSpc>
                <a:spcPct val="124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b="1">
                <a:latin typeface="Times New Roman" pitchFamily="18" charset="0"/>
              </a:rPr>
              <a:t>Beam current = 7 nA</a:t>
            </a:r>
          </a:p>
        </p:txBody>
      </p:sp>
      <p:pic>
        <p:nvPicPr>
          <p:cNvPr id="100355" name="Picture 4" descr="The image “http://clasweb.jlab.org/shift/eg1-dvcs/ac_charge_split.gif” cannot be displayed, because it contains errors.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7584" t="6525" r="11667" b="13680"/>
          <a:stretch>
            <a:fillRect/>
          </a:stretch>
        </p:blipFill>
        <p:spPr>
          <a:xfrm>
            <a:off x="1801813" y="1895475"/>
            <a:ext cx="5273675" cy="3611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AutoShape 2" descr="imap://seder@mail.phys.uconn.edu:993/fetch%3EUID%3E/INBOX%3E10761?part=1.4&amp;type=image/gif&amp;filename=k2.gif"/>
          <p:cNvSpPr>
            <a:spLocks noChangeAspect="1" noChangeArrowheads="1"/>
          </p:cNvSpPr>
          <p:nvPr/>
        </p:nvSpPr>
        <p:spPr bwMode="auto">
          <a:xfrm>
            <a:off x="4419600" y="3276600"/>
            <a:ext cx="31988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200025" y="1495425"/>
            <a:ext cx="3136900" cy="3468688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Electron PID:</a:t>
            </a:r>
          </a:p>
          <a:p>
            <a:r>
              <a:rPr lang="en-US"/>
              <a:t> </a:t>
            </a:r>
          </a:p>
          <a:p>
            <a:pPr>
              <a:buFontTx/>
              <a:buChar char="•"/>
            </a:pPr>
            <a:r>
              <a:rPr lang="en-US" sz="1400"/>
              <a:t>dc(), cc(), sc(), ec() &gt; 0,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dc_stat(), ec_stat(), sc_stat() &gt; 0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EC_tot/p &gt; 0.2,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EC_inner &gt; 0.06,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nphe &gt; 25,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minimum momentum cut &gt; 1.0 GeV,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-61 &lt; vertex(e) &lt; -56</a:t>
            </a:r>
            <a:r>
              <a:rPr lang="en-US"/>
              <a:t> </a:t>
            </a: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1206500" y="233363"/>
            <a:ext cx="6519863" cy="7620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</a:rPr>
              <a:t>Kinematic Plots for ep-&gt;eX </a:t>
            </a:r>
          </a:p>
        </p:txBody>
      </p:sp>
      <p:grpSp>
        <p:nvGrpSpPr>
          <p:cNvPr id="101380" name="Group 5"/>
          <p:cNvGrpSpPr>
            <a:grpSpLocks/>
          </p:cNvGrpSpPr>
          <p:nvPr/>
        </p:nvGrpSpPr>
        <p:grpSpPr bwMode="auto">
          <a:xfrm>
            <a:off x="1009650" y="4972050"/>
            <a:ext cx="1312863" cy="1131888"/>
            <a:chOff x="4110" y="846"/>
            <a:chExt cx="827" cy="713"/>
          </a:xfrm>
        </p:grpSpPr>
        <p:pic>
          <p:nvPicPr>
            <p:cNvPr id="101382" name="Picture 6" descr="kqwp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49681" t="417" r="2432" b="50035"/>
            <a:stretch>
              <a:fillRect/>
            </a:stretch>
          </p:blipFill>
          <p:spPr bwMode="auto">
            <a:xfrm>
              <a:off x="4110" y="846"/>
              <a:ext cx="827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383" name="Rectangle 7"/>
            <p:cNvSpPr>
              <a:spLocks noChangeAspect="1" noChangeArrowheads="1"/>
            </p:cNvSpPr>
            <p:nvPr/>
          </p:nvSpPr>
          <p:spPr bwMode="auto">
            <a:xfrm>
              <a:off x="4211" y="924"/>
              <a:ext cx="197" cy="549"/>
            </a:xfrm>
            <a:prstGeom prst="rect">
              <a:avLst/>
            </a:prstGeom>
            <a:solidFill>
              <a:schemeClr val="bg2">
                <a:alpha val="30196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01384" name="Rectangle 8"/>
            <p:cNvSpPr>
              <a:spLocks noChangeAspect="1" noChangeArrowheads="1"/>
            </p:cNvSpPr>
            <p:nvPr/>
          </p:nvSpPr>
          <p:spPr bwMode="auto">
            <a:xfrm>
              <a:off x="4566" y="923"/>
              <a:ext cx="305" cy="548"/>
            </a:xfrm>
            <a:prstGeom prst="rect">
              <a:avLst/>
            </a:prstGeom>
            <a:solidFill>
              <a:schemeClr val="bg2">
                <a:alpha val="30196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pic>
        <p:nvPicPr>
          <p:cNvPr id="101381" name="Picture 9" descr="k2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182938" y="968375"/>
            <a:ext cx="596106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550"/>
            <a:ext cx="93726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49813"/>
            <a:ext cx="24384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590800" y="502920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663"/>
            <a:ext cx="91440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725"/>
            <a:ext cx="92964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e^{-z^2P_T^2\frac{(\mu_0^2-\mu_2^2)}{(\mu_D^2+z^2\mu_0^2)(\mu_D^2+z^2\mu_2^2)}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29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dgreen}{rgb}{0,0.5,0}&#10;\begin{document}&#10;$ g_1^q(x,k_{\perp})=g_1^q(x)\frac{1}{\pi\mu_2^2}exp(-\frac{k_{\perp}^2}{\mu_2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92"/>
  <p:tag name="PICTUREFILESIZE" val="316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dgreen}{rgb}{0,0.5,0}&#10;\begin{document}&#10;$ f_1^q(x,k_{\perp})=f_1^q(x)\frac{1}{\pi\mu_0^2}exp(-\frac{k_{\perp}^2}{\mu_0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92"/>
  <p:tag name="PICTUREFILESIZE" val="313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A_{1} \propto  \frac{\sum_q e_q^2 {\color{blue} g_1^q(x)} D_1^{q \rightarrow \pi}(z)} {\sum_q e_q^2 {\color{blue} f_1^q(x)} D_1^{q \rightarrow \pi}(z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44"/>
  <p:tag name="PICTUREFILESIZE" val="453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dgreen}{rgb}{0,0.5,0}&#10;\begin{document}&#10;$ D_1^q(z,p_{\perp})=D_1^q(z)\frac{1}{\pi\mu_D^2}exp(-\frac{p_{\perp}^2}{\mu_D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309"/>
  <p:tag name="PICTUREFILESIZE" val="328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1052</Words>
  <Application>Microsoft Office PowerPoint</Application>
  <PresentationFormat>Affichage à l'écran (4:3)</PresentationFormat>
  <Paragraphs>300</Paragraphs>
  <Slides>72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72</vt:i4>
      </vt:variant>
    </vt:vector>
  </HeadingPairs>
  <TitlesOfParts>
    <vt:vector size="88" baseType="lpstr">
      <vt:lpstr>Arial</vt:lpstr>
      <vt:lpstr>Calibri</vt:lpstr>
      <vt:lpstr>Symbol</vt:lpstr>
      <vt:lpstr>Georgia</vt:lpstr>
      <vt:lpstr>Times New Roman</vt:lpstr>
      <vt:lpstr>Comic Sans MS</vt:lpstr>
      <vt:lpstr>Arial Unicode MS</vt:lpstr>
      <vt:lpstr>Wingdings</vt:lpstr>
      <vt:lpstr>Bookman Old Style</vt:lpstr>
      <vt:lpstr>Times</vt:lpstr>
      <vt:lpstr>Verdana</vt:lpstr>
      <vt:lpstr>Gill Sans</vt:lpstr>
      <vt:lpstr>Office Theme</vt:lpstr>
      <vt:lpstr>Equation</vt:lpstr>
      <vt:lpstr>Photo Editor Photo</vt:lpstr>
      <vt:lpstr>Chart</vt:lpstr>
      <vt:lpstr>CAA request : *Timelike Compton Scattering (e1-6 &amp; e1-f) by  R. Paremuzyan, S. Stepanyan et al.  Committee : M. Guidal, C. Hyde &amp; F. Sabatié 12 Yes’s, 0 No’s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Longitudinal cross section sL (g*Lp  prL0)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 Exclusive electroproduction of the r+    on the proton at CLAS    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Status of Semi-inclusive Pion Electroproduction Analysis for E1-F</vt:lpstr>
      <vt:lpstr>SIDIS Kinematics</vt:lpstr>
      <vt:lpstr>Motivation for Measurement of Beam-Spin Asymmetry</vt:lpstr>
      <vt:lpstr>Electron ID</vt:lpstr>
      <vt:lpstr>Charged Pion Identification</vt:lpstr>
      <vt:lpstr>π0 Identification</vt:lpstr>
      <vt:lpstr>Beam-Spin Asymmetries Fitting Procedure</vt:lpstr>
      <vt:lpstr>Sinφ Moments z-dependence</vt:lpstr>
      <vt:lpstr>Acceptance</vt:lpstr>
      <vt:lpstr>Diapositive 52</vt:lpstr>
      <vt:lpstr>Diapositive 53</vt:lpstr>
      <vt:lpstr>Polarized target: HERMES vs CLAS at 5.7GeV</vt:lpstr>
      <vt:lpstr>A1 PT-dependence in SIDIS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EG1-DVCS Highlights and Status</vt:lpstr>
      <vt:lpstr>Experimental Goals</vt:lpstr>
      <vt:lpstr>NMR Monitoring</vt:lpstr>
      <vt:lpstr>Accumulated Charge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Passed review committee : *exclusive h BSA (e1-dvcs) by B. Zhao et al.  Committee : A. Deur, Y. Prok &amp; M. Taiuti</dc:title>
  <dc:creator>guidal</dc:creator>
  <cp:lastModifiedBy>Administrateur</cp:lastModifiedBy>
  <cp:revision>61</cp:revision>
  <dcterms:created xsi:type="dcterms:W3CDTF">2008-10-31T11:44:48Z</dcterms:created>
  <dcterms:modified xsi:type="dcterms:W3CDTF">2009-02-28T07:06:56Z</dcterms:modified>
</cp:coreProperties>
</file>