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28" r:id="rId3"/>
    <p:sldId id="482" r:id="rId4"/>
    <p:sldId id="480" r:id="rId5"/>
    <p:sldId id="471" r:id="rId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CC3300"/>
    <a:srgbClr val="990000"/>
    <a:srgbClr val="3333FF"/>
    <a:srgbClr val="66FFCC"/>
    <a:srgbClr val="FF99CC"/>
    <a:srgbClr val="FFCC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24" y="-7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A0D0339-301C-44E1-BE05-E6C8063D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7" tIns="49423" rIns="98847" bIns="49423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7" tIns="49423" rIns="98847" bIns="49423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7" tIns="49423" rIns="98847" bIns="49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7" tIns="49423" rIns="98847" bIns="49423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7" tIns="49423" rIns="98847" bIns="4942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fld id="{DE390C8D-E606-44E0-9724-CF6270E4C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A197-B016-4F0C-BA19-5C656821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9BE1-F6CD-4142-BDF7-AB82CC928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DE3E-D9D4-408F-A164-0BCF3FAA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40F5-D0A5-4586-BC0E-03F73F6C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89FB-CD88-441C-B519-01BC27E30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9DD5-2144-47A2-9BB1-644E02F30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83DC-2E18-4294-B2D1-EBEEDABEF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DD58-1063-4BCE-90C8-CAEF5109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8CCC-324E-4FAC-B563-6D0F0F05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63C2-A594-4E5B-BB91-2FD0A077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60CF-757F-4865-9EF5-A2CE4F07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2413" cy="6858000"/>
        </p:xfrm>
        <a:graphic>
          <a:graphicData uri="http://schemas.openxmlformats.org/presentationml/2006/ole">
            <p:oleObj spid="_x0000_s1026" name="CorelDRAW" r:id="rId14" imgW="5411724" imgH="2947352" progId="CorelDraw.Graphic.9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078AC4-BE06-4FC2-90C2-F7A496BE8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7" descr="logo_infn_genov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033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19200" y="228600"/>
            <a:ext cx="6497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err="1">
                <a:solidFill>
                  <a:schemeClr val="accent2"/>
                </a:solidFill>
              </a:rPr>
              <a:t>P.Fabbricatore</a:t>
            </a:r>
            <a:r>
              <a:rPr lang="en-US" sz="1200" b="1" dirty="0">
                <a:solidFill>
                  <a:schemeClr val="accent2"/>
                </a:solidFill>
              </a:rPr>
              <a:t>         </a:t>
            </a:r>
            <a:r>
              <a:rPr lang="en-US" sz="1200" b="1" dirty="0">
                <a:solidFill>
                  <a:schemeClr val="accent2"/>
                </a:solidFill>
              </a:rPr>
              <a:t>Technical Meeting on SIS 300 Design Issues                GSI   April 27-28 2010</a:t>
            </a:r>
            <a:endParaRPr lang="en-US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7764463" y="0"/>
          <a:ext cx="1379537" cy="808038"/>
        </p:xfrm>
        <a:graphic>
          <a:graphicData uri="http://schemas.openxmlformats.org/presentationml/2006/ole">
            <p:oleObj spid="_x0000_s1027" name="CorelDRAW" r:id="rId16" imgW="5411724" imgH="2947352" progId="CorelDraw.Graphic.9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D42DD2-E95B-4FBB-839F-3DF97C1C14D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925513" y="1196975"/>
            <a:ext cx="6807200" cy="30931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Next steps of SIS </a:t>
            </a:r>
            <a:r>
              <a:rPr lang="en-US" sz="3200" b="1" dirty="0"/>
              <a:t>300  Dipole </a:t>
            </a:r>
            <a:r>
              <a:rPr lang="en-US" sz="3200" b="1" dirty="0" smtClean="0"/>
              <a:t>R&amp;D</a:t>
            </a:r>
            <a:endParaRPr lang="en-US" sz="3200" b="1" dirty="0"/>
          </a:p>
          <a:p>
            <a:pPr algn="ctr">
              <a:defRPr/>
            </a:pPr>
            <a:endParaRPr lang="en-US" sz="2800" dirty="0"/>
          </a:p>
          <a:p>
            <a:pPr algn="ctr">
              <a:lnSpc>
                <a:spcPct val="150000"/>
              </a:lnSpc>
              <a:defRPr/>
            </a:pPr>
            <a:r>
              <a:rPr lang="en-US" sz="2000" dirty="0" err="1"/>
              <a:t>P.Fabbricatore</a:t>
            </a:r>
            <a:endParaRPr lang="en-US" sz="2000" dirty="0"/>
          </a:p>
          <a:p>
            <a:pPr algn="ctr">
              <a:lnSpc>
                <a:spcPct val="150000"/>
              </a:lnSpc>
              <a:defRPr/>
            </a:pPr>
            <a:r>
              <a:rPr lang="en-US" sz="2000" dirty="0"/>
              <a:t>on behalf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dirty="0"/>
              <a:t>The DISCORAP Collaboration</a:t>
            </a:r>
          </a:p>
          <a:p>
            <a:pPr algn="ctr">
              <a:lnSpc>
                <a:spcPct val="150000"/>
              </a:lnSpc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4"/>
          <p:cNvSpPr txBox="1">
            <a:spLocks noChangeArrowheads="1"/>
          </p:cNvSpPr>
          <p:nvPr/>
        </p:nvSpPr>
        <p:spPr bwMode="auto">
          <a:xfrm>
            <a:off x="2336800" y="754063"/>
            <a:ext cx="397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Synopsis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7135813" y="2182813"/>
            <a:ext cx="1873250" cy="1476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Review in view of the Model Construction.</a:t>
            </a:r>
          </a:p>
          <a:p>
            <a:r>
              <a:rPr lang="en-US" sz="1800"/>
              <a:t>Process to be ended by Dec.08</a:t>
            </a:r>
          </a:p>
        </p:txBody>
      </p:sp>
      <p:sp>
        <p:nvSpPr>
          <p:cNvPr id="57" name="Left-Right Arrow 56"/>
          <p:cNvSpPr/>
          <p:nvPr/>
        </p:nvSpPr>
        <p:spPr>
          <a:xfrm>
            <a:off x="5989638" y="2573338"/>
            <a:ext cx="1122362" cy="658812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7312025" y="5135563"/>
            <a:ext cx="1662113" cy="12001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Review  in view of the Prototypes  Construction</a:t>
            </a:r>
          </a:p>
        </p:txBody>
      </p:sp>
      <p:sp>
        <p:nvSpPr>
          <p:cNvPr id="59" name="Left-Right Arrow 58"/>
          <p:cNvSpPr/>
          <p:nvPr/>
        </p:nvSpPr>
        <p:spPr>
          <a:xfrm>
            <a:off x="5995988" y="5362575"/>
            <a:ext cx="1239837" cy="641350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397000"/>
            <a:ext cx="57689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44513" y="4033838"/>
            <a:ext cx="5029200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8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1D38F-544F-4B69-A927-B25043F7ADB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ABA8E-E682-46D2-AB65-E200E71E1C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57188" y="1357313"/>
            <a:ext cx="8358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We think that we can start now the design and the construction of a second, more optimized model magnet, even before the results of the tests at LASA (end 2010) and the final test at GSI (Spring 2011),  are available. </a:t>
            </a:r>
            <a:r>
              <a:rPr lang="en-US" u="sng"/>
              <a:t>As a further (and not to be underevaluated) advantage, this program allows to continue the industrial developments without stopping the connections with industry, which could hardly re-start after one year break</a:t>
            </a:r>
            <a:r>
              <a:rPr lang="en-US"/>
              <a:t>. </a:t>
            </a:r>
          </a:p>
          <a:p>
            <a:pPr algn="just"/>
            <a:endParaRPr lang="en-US"/>
          </a:p>
          <a:p>
            <a:pPr algn="just"/>
            <a:r>
              <a:rPr lang="en-US"/>
              <a:t>According to this R&amp;D program the collars and the yoke will be not changed. Changes with respect the coil under construction will affect the coil (new optimised lay-out), some materials (the blocks will be done of G11 more resistant to radiations, new ground insulation), the axial pre-stress on the coil, the way to apply the mechanical shims,  the external shell (thinner than present one).</a:t>
            </a:r>
          </a:p>
          <a:p>
            <a:pPr algn="just"/>
            <a:endParaRPr lang="en-US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797175" y="774700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  new R&amp;D program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CF3E74-DEBE-47E6-805A-FA32C72751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85750" y="785813"/>
            <a:ext cx="850106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Planning for next step of the R&amp;D  (not yet  approved and funded)</a:t>
            </a:r>
          </a:p>
          <a:p>
            <a:endParaRPr lang="en-US" sz="2000"/>
          </a:p>
          <a:p>
            <a:r>
              <a:rPr lang="en-US" sz="2000" b="1"/>
              <a:t>May  2010 </a:t>
            </a:r>
            <a:r>
              <a:rPr lang="en-US" sz="2000"/>
              <a:t>start of the re-design of the coil (number of sectors, turns lay-out and coil ends). Deadline December 2010</a:t>
            </a:r>
          </a:p>
          <a:p>
            <a:endParaRPr lang="en-US" sz="2000"/>
          </a:p>
          <a:p>
            <a:r>
              <a:rPr lang="en-US" sz="2000" b="1"/>
              <a:t>October  2010- </a:t>
            </a:r>
            <a:r>
              <a:rPr lang="en-US" sz="2000"/>
              <a:t>Construction of two poles with present conductor  (June)  and extensive pre-stress campaign on short axial  length</a:t>
            </a:r>
          </a:p>
          <a:p>
            <a:endParaRPr lang="en-US" sz="2000"/>
          </a:p>
          <a:p>
            <a:r>
              <a:rPr lang="en-US" sz="2000" b="1"/>
              <a:t>August  2010</a:t>
            </a:r>
            <a:r>
              <a:rPr lang="en-US" sz="2000"/>
              <a:t>.   Start the procurement of the collaring press (to be ready in March 2011)</a:t>
            </a:r>
          </a:p>
          <a:p>
            <a:r>
              <a:rPr lang="en-US" sz="2000" b="1"/>
              <a:t>November   2010</a:t>
            </a:r>
            <a:r>
              <a:rPr lang="en-US" sz="2000"/>
              <a:t>. New lengths of low loss conductors available</a:t>
            </a:r>
          </a:p>
          <a:p>
            <a:r>
              <a:rPr lang="en-US" sz="2000" b="1"/>
              <a:t>April   2011</a:t>
            </a:r>
            <a:r>
              <a:rPr lang="en-US" sz="2000"/>
              <a:t>. Winding of two poles</a:t>
            </a:r>
          </a:p>
          <a:p>
            <a:r>
              <a:rPr lang="en-US" sz="2000" b="1"/>
              <a:t>May  2011</a:t>
            </a:r>
            <a:r>
              <a:rPr lang="en-US" sz="2000"/>
              <a:t>. Collaring of the coil</a:t>
            </a:r>
          </a:p>
          <a:p>
            <a:r>
              <a:rPr lang="en-US" sz="2000" b="1"/>
              <a:t>June  2011</a:t>
            </a:r>
            <a:r>
              <a:rPr lang="en-US" sz="2000"/>
              <a:t>. Integration into the iron yoke</a:t>
            </a:r>
          </a:p>
          <a:p>
            <a:r>
              <a:rPr lang="en-US" sz="2000" b="1"/>
              <a:t>September  2011</a:t>
            </a:r>
            <a:r>
              <a:rPr lang="en-US" sz="2000"/>
              <a:t>. Completion of the magnet</a:t>
            </a:r>
          </a:p>
          <a:p>
            <a:endParaRPr lang="en-US" sz="2000"/>
          </a:p>
          <a:p>
            <a:r>
              <a:rPr lang="en-US" sz="2000" b="1"/>
              <a:t>December  2011. </a:t>
            </a:r>
            <a:r>
              <a:rPr lang="en-US" sz="2000"/>
              <a:t>Test at LASA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"/>
          <p:cNvPicPr>
            <a:picLocks noChangeAspect="1" noChangeArrowheads="1"/>
          </p:cNvPicPr>
          <p:nvPr/>
        </p:nvPicPr>
        <p:blipFill>
          <a:blip r:embed="rId2" cstate="print"/>
          <a:srcRect l="1297"/>
          <a:stretch>
            <a:fillRect/>
          </a:stretch>
        </p:blipFill>
        <p:spPr bwMode="auto">
          <a:xfrm>
            <a:off x="711200" y="998538"/>
            <a:ext cx="6561138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3438" y="5805488"/>
            <a:ext cx="7034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>
                <a:latin typeface="CommercialScript BT" pitchFamily="66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325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Arial</vt:lpstr>
      <vt:lpstr>Symbol</vt:lpstr>
      <vt:lpstr>Arial Unicode MS</vt:lpstr>
      <vt:lpstr>CommercialScript BT</vt:lpstr>
      <vt:lpstr>Default Design</vt:lpstr>
      <vt:lpstr>Immagine grafica CorelDRAW 9.0</vt:lpstr>
      <vt:lpstr>Slide 1</vt:lpstr>
      <vt:lpstr>Slide 2</vt:lpstr>
      <vt:lpstr>Slide 3</vt:lpstr>
      <vt:lpstr>Slide 4</vt:lpstr>
      <vt:lpstr>Slide 5</vt:lpstr>
    </vt:vector>
  </TitlesOfParts>
  <Company>INFN Genova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referee</dc:creator>
  <cp:lastModifiedBy> </cp:lastModifiedBy>
  <cp:revision>491</cp:revision>
  <dcterms:created xsi:type="dcterms:W3CDTF">2005-02-14T10:05:05Z</dcterms:created>
  <dcterms:modified xsi:type="dcterms:W3CDTF">2010-04-26T18:44:15Z</dcterms:modified>
</cp:coreProperties>
</file>